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87" r:id="rId2"/>
    <p:sldId id="293" r:id="rId3"/>
    <p:sldId id="262" r:id="rId4"/>
    <p:sldId id="263" r:id="rId5"/>
    <p:sldId id="264" r:id="rId6"/>
    <p:sldId id="265" r:id="rId7"/>
    <p:sldId id="266" r:id="rId8"/>
    <p:sldId id="267" r:id="rId9"/>
    <p:sldId id="268" r:id="rId10"/>
    <p:sldId id="269" r:id="rId11"/>
    <p:sldId id="270" r:id="rId12"/>
    <p:sldId id="271" r:id="rId13"/>
    <p:sldId id="272" r:id="rId14"/>
    <p:sldId id="279" r:id="rId15"/>
    <p:sldId id="274" r:id="rId16"/>
    <p:sldId id="275" r:id="rId17"/>
    <p:sldId id="276" r:id="rId18"/>
    <p:sldId id="277" r:id="rId19"/>
    <p:sldId id="278" r:id="rId20"/>
    <p:sldId id="273" r:id="rId21"/>
    <p:sldId id="257" r:id="rId22"/>
    <p:sldId id="281" r:id="rId23"/>
    <p:sldId id="280" r:id="rId24"/>
    <p:sldId id="282" r:id="rId25"/>
    <p:sldId id="289" r:id="rId26"/>
    <p:sldId id="283" r:id="rId27"/>
    <p:sldId id="261" r:id="rId28"/>
    <p:sldId id="292"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EBEDF5"/>
    <a:srgbClr val="CCEC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7" autoAdjust="0"/>
    <p:restoredTop sz="84524" autoAdjust="0"/>
  </p:normalViewPr>
  <p:slideViewPr>
    <p:cSldViewPr>
      <p:cViewPr>
        <p:scale>
          <a:sx n="60" d="100"/>
          <a:sy n="60" d="100"/>
        </p:scale>
        <p:origin x="-612" y="-132"/>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F62451-FB0E-4FD8-A854-43D06076FA97}" type="datetimeFigureOut">
              <a:rPr lang="en-US" smtClean="0"/>
              <a:pPr/>
              <a:t>3/3/2011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DEDE24-655C-4B9E-973A-10D56C5245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en.wikipedia.org/wiki/Gray_code#cite_note-5" TargetMode="External"/><Relationship Id="rId3" Type="http://schemas.openxmlformats.org/officeDocument/2006/relationships/hyperlink" Target="http://en.wikipedia.org/wiki/%C3%89mile_Baudot" TargetMode="External"/><Relationship Id="rId7" Type="http://schemas.openxmlformats.org/officeDocument/2006/relationships/hyperlink" Target="http://en.wikipedia.org/wiki/Elisha_Gray" TargetMode="External"/><Relationship Id="rId2" Type="http://schemas.openxmlformats.org/officeDocument/2006/relationships/slide" Target="../slides/slide24.xml"/><Relationship Id="rId1" Type="http://schemas.openxmlformats.org/officeDocument/2006/relationships/notesMaster" Target="../notesMasters/notesMaster1.xml"/><Relationship Id="rId6" Type="http://schemas.openxmlformats.org/officeDocument/2006/relationships/hyperlink" Target="http://en.wikipedia.org/wiki/Gray_code#cite_note-knuth-4" TargetMode="External"/><Relationship Id="rId5" Type="http://schemas.openxmlformats.org/officeDocument/2006/relationships/hyperlink" Target="http://en.wikipedia.org/wiki/L%C3%A9gion_d'honneur" TargetMode="External"/><Relationship Id="rId10" Type="http://schemas.openxmlformats.org/officeDocument/2006/relationships/hyperlink" Target="http://en.wikipedia.org/wiki/Vacuum_tube" TargetMode="External"/><Relationship Id="rId4" Type="http://schemas.openxmlformats.org/officeDocument/2006/relationships/hyperlink" Target="http://en.wikipedia.org/wiki/Telegraphy" TargetMode="External"/><Relationship Id="rId9" Type="http://schemas.openxmlformats.org/officeDocument/2006/relationships/hyperlink" Target="http://en.wikipedia.org/wiki/Frank_Gray_(researcher)"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da-DK" dirty="0" smtClean="0"/>
              <a:t>20 min oplæg</a:t>
            </a:r>
            <a:endParaRPr lang="en-US" dirty="0"/>
          </a:p>
        </p:txBody>
      </p:sp>
      <p:sp>
        <p:nvSpPr>
          <p:cNvPr id="4" name="Slide Number Placeholder 3"/>
          <p:cNvSpPr>
            <a:spLocks noGrp="1"/>
          </p:cNvSpPr>
          <p:nvPr>
            <p:ph type="sldNum" sz="quarter" idx="10"/>
          </p:nvPr>
        </p:nvSpPr>
        <p:spPr/>
        <p:txBody>
          <a:bodyPr/>
          <a:lstStyle/>
          <a:p>
            <a:fld id="{D1DEDE24-655C-4B9E-973A-10D56C5245B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Wikipedia:</a:t>
            </a:r>
          </a:p>
          <a:p>
            <a:endParaRPr lang="en-US" dirty="0" smtClean="0"/>
          </a:p>
          <a:p>
            <a:r>
              <a:rPr lang="en-US" dirty="0" smtClean="0"/>
              <a:t>Reflected binary codes were applied to mathematical puzzles before they became known to engineers. The French engineer </a:t>
            </a:r>
            <a:r>
              <a:rPr lang="en-US" dirty="0" err="1" smtClean="0">
                <a:hlinkClick r:id="rId3"/>
              </a:rPr>
              <a:t>Émile</a:t>
            </a:r>
            <a:r>
              <a:rPr lang="en-US" dirty="0" smtClean="0">
                <a:hlinkClick r:id="rId3"/>
              </a:rPr>
              <a:t> </a:t>
            </a:r>
            <a:r>
              <a:rPr lang="en-US" dirty="0" err="1" smtClean="0">
                <a:hlinkClick r:id="rId3"/>
              </a:rPr>
              <a:t>Baudot</a:t>
            </a:r>
            <a:r>
              <a:rPr lang="en-US" dirty="0" smtClean="0"/>
              <a:t> used Gray codes in </a:t>
            </a:r>
            <a:r>
              <a:rPr lang="en-US" dirty="0" smtClean="0">
                <a:hlinkClick r:id="rId4"/>
              </a:rPr>
              <a:t>telegraphy</a:t>
            </a:r>
            <a:r>
              <a:rPr lang="en-US" dirty="0" smtClean="0"/>
              <a:t> in </a:t>
            </a:r>
            <a:r>
              <a:rPr lang="en-US" b="1" dirty="0" smtClean="0"/>
              <a:t>1878</a:t>
            </a:r>
            <a:r>
              <a:rPr lang="en-US" dirty="0" smtClean="0"/>
              <a:t>. He received the French </a:t>
            </a:r>
            <a:r>
              <a:rPr lang="en-US" dirty="0" smtClean="0">
                <a:hlinkClick r:id="rId5" tooltip="Légion d'honneur"/>
              </a:rPr>
              <a:t>Legion of Honor</a:t>
            </a:r>
            <a:r>
              <a:rPr lang="en-US" dirty="0" smtClean="0"/>
              <a:t> medal for his work. The Gray code is sometimes attributed, incorrectly,</a:t>
            </a:r>
            <a:r>
              <a:rPr lang="en-US" baseline="30000" dirty="0" smtClean="0">
                <a:hlinkClick r:id="rId6"/>
              </a:rPr>
              <a:t>[5]</a:t>
            </a:r>
            <a:r>
              <a:rPr lang="en-US" dirty="0" smtClean="0"/>
              <a:t> to </a:t>
            </a:r>
            <a:r>
              <a:rPr lang="en-US" dirty="0" smtClean="0">
                <a:hlinkClick r:id="rId7"/>
              </a:rPr>
              <a:t>Elisha Gray</a:t>
            </a:r>
            <a:r>
              <a:rPr lang="en-US" dirty="0" smtClean="0"/>
              <a:t> (in </a:t>
            </a:r>
            <a:r>
              <a:rPr lang="en-US" i="1" dirty="0" smtClean="0"/>
              <a:t>Principles of Pulse Code Modulation</a:t>
            </a:r>
            <a:r>
              <a:rPr lang="en-US" dirty="0" smtClean="0"/>
              <a:t>, K. W. Cattermole,</a:t>
            </a:r>
            <a:r>
              <a:rPr lang="en-US" baseline="30000" dirty="0" smtClean="0">
                <a:hlinkClick r:id="rId8"/>
              </a:rPr>
              <a:t>[6]</a:t>
            </a:r>
            <a:r>
              <a:rPr lang="en-US" dirty="0" smtClean="0"/>
              <a:t> for example).</a:t>
            </a:r>
          </a:p>
          <a:p>
            <a:r>
              <a:rPr lang="en-US" b="1" dirty="0" smtClean="0">
                <a:hlinkClick r:id="rId9" tooltip="Frank Gray (researcher)"/>
              </a:rPr>
              <a:t>Frank Gray</a:t>
            </a:r>
            <a:r>
              <a:rPr lang="en-US" dirty="0" smtClean="0"/>
              <a:t>, who became famous for inventing the signaling method that came to be used for compatible color television, invented a method to convert analog signals to reflected binary code groups using </a:t>
            </a:r>
            <a:r>
              <a:rPr lang="en-US" dirty="0" smtClean="0">
                <a:hlinkClick r:id="rId10"/>
              </a:rPr>
              <a:t>vacuum tube</a:t>
            </a:r>
            <a:r>
              <a:rPr lang="en-US" dirty="0" smtClean="0"/>
              <a:t>-based apparatus. The method and apparatus were patented in 1953 and the name of Gray stuck to the codes. The "PCM tube" apparatus that Gray patented was made by Raymond W. Sears of </a:t>
            </a:r>
            <a:r>
              <a:rPr lang="en-US" b="1" dirty="0" smtClean="0"/>
              <a:t>Bell Labs</a:t>
            </a:r>
            <a:r>
              <a:rPr lang="en-US" dirty="0" smtClean="0"/>
              <a:t>, working with Gray and William M. </a:t>
            </a:r>
            <a:r>
              <a:rPr lang="en-US" dirty="0" err="1" smtClean="0"/>
              <a:t>Goodall</a:t>
            </a:r>
            <a:r>
              <a:rPr lang="en-US" dirty="0" smtClean="0"/>
              <a:t>, who credited Gray for the idea of the reflected binary code.</a:t>
            </a:r>
            <a:endParaRPr lang="en-US" baseline="30000" dirty="0" smtClean="0"/>
          </a:p>
          <a:p>
            <a:r>
              <a:rPr lang="en-US" dirty="0" smtClean="0"/>
              <a:t>Part of front page of Gray's patent, showing PCM tube (10) with reflected binary code in plate (15)</a:t>
            </a:r>
          </a:p>
          <a:p>
            <a:r>
              <a:rPr lang="en-US" dirty="0" smtClean="0"/>
              <a:t>The use of his eponymous codes that Gray was most interested in was to minimize the effect of error in the conversion of analog signals to digital; his codes are still used today for this purpose, and others.</a:t>
            </a:r>
          </a:p>
        </p:txBody>
      </p:sp>
      <p:sp>
        <p:nvSpPr>
          <p:cNvPr id="4" name="Slide Number Placeholder 3"/>
          <p:cNvSpPr>
            <a:spLocks noGrp="1"/>
          </p:cNvSpPr>
          <p:nvPr>
            <p:ph type="sldNum" sz="quarter" idx="10"/>
          </p:nvPr>
        </p:nvSpPr>
        <p:spPr/>
        <p:txBody>
          <a:bodyPr/>
          <a:lstStyle/>
          <a:p>
            <a:fld id="{D1DEDE24-655C-4B9E-973A-10D56C5245B8}"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da-DK" dirty="0" smtClean="0"/>
              <a:t>Gray </a:t>
            </a:r>
            <a:r>
              <a:rPr lang="da-DK" dirty="0" err="1" smtClean="0"/>
              <a:t>code</a:t>
            </a:r>
            <a:endParaRPr lang="da-DK" dirty="0" smtClean="0"/>
          </a:p>
          <a:p>
            <a:pPr marL="228600" indent="-228600">
              <a:buAutoNum type="arabicParenR"/>
            </a:pPr>
            <a:r>
              <a:rPr lang="da-DK" dirty="0" err="1" smtClean="0"/>
              <a:t>Theorem</a:t>
            </a:r>
            <a:r>
              <a:rPr lang="da-DK" dirty="0" smtClean="0"/>
              <a:t>, 2. </a:t>
            </a:r>
            <a:r>
              <a:rPr lang="da-DK" dirty="0" err="1" smtClean="0"/>
              <a:t>linie</a:t>
            </a:r>
            <a:endParaRPr lang="da-DK"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da-DK" baseline="0" dirty="0" err="1" smtClean="0"/>
              <a:t>Box</a:t>
            </a:r>
            <a:r>
              <a:rPr lang="da-DK" baseline="0" dirty="0" smtClean="0"/>
              <a:t>) </a:t>
            </a:r>
            <a:r>
              <a:rPr lang="da-DK" dirty="0" err="1" smtClean="0"/>
              <a:t>Brute</a:t>
            </a:r>
            <a:r>
              <a:rPr lang="da-DK" baseline="0" dirty="0" smtClean="0"/>
              <a:t> force </a:t>
            </a:r>
            <a:r>
              <a:rPr lang="da-DK" baseline="0" dirty="0" err="1" smtClean="0"/>
              <a:t>disprove</a:t>
            </a:r>
            <a:endParaRPr lang="da-DK" baseline="0" dirty="0" smtClean="0"/>
          </a:p>
          <a:p>
            <a:pPr marL="228600" indent="-228600">
              <a:buNone/>
            </a:pPr>
            <a:endParaRPr lang="en-US" dirty="0"/>
          </a:p>
        </p:txBody>
      </p:sp>
      <p:sp>
        <p:nvSpPr>
          <p:cNvPr id="4" name="Slide Number Placeholder 3"/>
          <p:cNvSpPr>
            <a:spLocks noGrp="1"/>
          </p:cNvSpPr>
          <p:nvPr>
            <p:ph type="sldNum" sz="quarter" idx="10"/>
          </p:nvPr>
        </p:nvSpPr>
        <p:spPr/>
        <p:txBody>
          <a:bodyPr/>
          <a:lstStyle/>
          <a:p>
            <a:fld id="{D1DEDE24-655C-4B9E-973A-10D56C5245B8}" type="slidenum">
              <a:rPr lang="en-US" smtClean="0"/>
              <a:pPr/>
              <a:t>29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922C48-C5AB-462C-B1A6-B0830DA108D8}"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22C48-C5AB-462C-B1A6-B0830DA108D8}"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22C48-C5AB-462C-B1A6-B0830DA108D8}"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22C48-C5AB-462C-B1A6-B0830DA108D8}"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922C48-C5AB-462C-B1A6-B0830DA108D8}" type="datetimeFigureOut">
              <a:rPr lang="en-US" smtClean="0"/>
              <a:pPr/>
              <a:t>3/3/2011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922C48-C5AB-462C-B1A6-B0830DA108D8}" type="datetimeFigureOut">
              <a:rPr lang="en-US" smtClean="0"/>
              <a:pPr/>
              <a:t>3/3/2011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922C48-C5AB-462C-B1A6-B0830DA108D8}" type="datetimeFigureOut">
              <a:rPr lang="en-US" smtClean="0"/>
              <a:pPr/>
              <a:t>3/3/2011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922C48-C5AB-462C-B1A6-B0830DA108D8}" type="datetimeFigureOut">
              <a:rPr lang="en-US" smtClean="0"/>
              <a:pPr/>
              <a:t>3/3/2011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922C48-C5AB-462C-B1A6-B0830DA108D8}" type="datetimeFigureOut">
              <a:rPr lang="en-US" smtClean="0"/>
              <a:pPr/>
              <a:t>3/3/2011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922C48-C5AB-462C-B1A6-B0830DA108D8}" type="datetimeFigureOut">
              <a:rPr lang="en-US" smtClean="0"/>
              <a:pPr/>
              <a:t>3/3/2011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922C48-C5AB-462C-B1A6-B0830DA108D8}" type="datetimeFigureOut">
              <a:rPr lang="en-US" smtClean="0"/>
              <a:pPr/>
              <a:t>3/3/2011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F32391-ABCD-4795-8FC8-07FFD1B1CD2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922C48-C5AB-462C-B1A6-B0830DA108D8}" type="datetimeFigureOut">
              <a:rPr lang="en-US" smtClean="0"/>
              <a:pPr/>
              <a:t>3/3/2011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32391-ABCD-4795-8FC8-07FFD1B1CD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p:spPr>
        <p:txBody>
          <a:bodyPr>
            <a:noAutofit/>
          </a:bodyPr>
          <a:lstStyle/>
          <a:p>
            <a:r>
              <a:rPr lang="en-US" sz="11000" b="1" dirty="0" err="1" smtClean="0"/>
              <a:t>Binære</a:t>
            </a:r>
            <a:r>
              <a:rPr lang="en-US" sz="11000" b="1" dirty="0" smtClean="0"/>
              <a:t> </a:t>
            </a:r>
            <a:r>
              <a:rPr lang="en-US" sz="11000" b="1" dirty="0" err="1" smtClean="0"/>
              <a:t>Tællere</a:t>
            </a:r>
            <a:endParaRPr lang="en-US" sz="11000" b="1" dirty="0"/>
          </a:p>
        </p:txBody>
      </p:sp>
      <p:sp>
        <p:nvSpPr>
          <p:cNvPr id="3" name="Subtitle 2"/>
          <p:cNvSpPr>
            <a:spLocks noGrp="1"/>
          </p:cNvSpPr>
          <p:nvPr>
            <p:ph type="subTitle" idx="1"/>
          </p:nvPr>
        </p:nvSpPr>
        <p:spPr>
          <a:xfrm>
            <a:off x="251520" y="4365104"/>
            <a:ext cx="8640960" cy="2492896"/>
          </a:xfrm>
        </p:spPr>
        <p:txBody>
          <a:bodyPr>
            <a:normAutofit fontScale="92500" lnSpcReduction="20000"/>
          </a:bodyPr>
          <a:lstStyle/>
          <a:p>
            <a:r>
              <a:rPr lang="en-US" dirty="0" err="1"/>
              <a:t>Gerth</a:t>
            </a:r>
            <a:r>
              <a:rPr lang="en-US" dirty="0"/>
              <a:t> </a:t>
            </a:r>
            <a:r>
              <a:rPr lang="en-US" dirty="0" err="1" smtClean="0"/>
              <a:t>Stølting</a:t>
            </a:r>
            <a:r>
              <a:rPr lang="en-US" dirty="0" smtClean="0"/>
              <a:t> </a:t>
            </a:r>
            <a:r>
              <a:rPr lang="en-US" dirty="0" err="1" smtClean="0"/>
              <a:t>Brodal</a:t>
            </a:r>
            <a:r>
              <a:rPr lang="en-US" dirty="0" smtClean="0"/>
              <a:t> (Aarhus </a:t>
            </a:r>
            <a:r>
              <a:rPr lang="en-US" dirty="0" err="1" smtClean="0"/>
              <a:t>Universitet</a:t>
            </a:r>
            <a:r>
              <a:rPr lang="en-US" dirty="0" smtClean="0"/>
              <a:t>)</a:t>
            </a:r>
          </a:p>
          <a:p>
            <a:r>
              <a:rPr lang="en-US" dirty="0" smtClean="0"/>
              <a:t> </a:t>
            </a:r>
            <a:r>
              <a:rPr lang="en-US" dirty="0"/>
              <a:t>Mark </a:t>
            </a:r>
            <a:r>
              <a:rPr lang="en-US" dirty="0" err="1" smtClean="0"/>
              <a:t>Greve</a:t>
            </a:r>
            <a:r>
              <a:rPr lang="en-US" dirty="0" smtClean="0"/>
              <a:t> (Aarhus </a:t>
            </a:r>
            <a:r>
              <a:rPr lang="en-US" dirty="0" err="1" smtClean="0"/>
              <a:t>Universitet</a:t>
            </a:r>
            <a:r>
              <a:rPr lang="en-US" dirty="0" smtClean="0"/>
              <a:t>)</a:t>
            </a:r>
          </a:p>
          <a:p>
            <a:r>
              <a:rPr lang="en-US" dirty="0" smtClean="0"/>
              <a:t> </a:t>
            </a:r>
            <a:r>
              <a:rPr lang="en-US" dirty="0" err="1"/>
              <a:t>Vineet</a:t>
            </a:r>
            <a:r>
              <a:rPr lang="en-US" dirty="0"/>
              <a:t> </a:t>
            </a:r>
            <a:r>
              <a:rPr lang="en-US" dirty="0" err="1" smtClean="0"/>
              <a:t>Pandey</a:t>
            </a:r>
            <a:r>
              <a:rPr lang="en-US" dirty="0" smtClean="0"/>
              <a:t> (BITS </a:t>
            </a:r>
            <a:r>
              <a:rPr lang="en-US" dirty="0" err="1" smtClean="0"/>
              <a:t>Pilani</a:t>
            </a:r>
            <a:r>
              <a:rPr lang="en-US" dirty="0" smtClean="0"/>
              <a:t>, </a:t>
            </a:r>
            <a:r>
              <a:rPr lang="en-US" dirty="0" err="1" smtClean="0"/>
              <a:t>Indien</a:t>
            </a:r>
            <a:r>
              <a:rPr lang="en-US" dirty="0" smtClean="0"/>
              <a:t>)</a:t>
            </a:r>
          </a:p>
          <a:p>
            <a:r>
              <a:rPr lang="en-US" dirty="0" smtClean="0"/>
              <a:t>S</a:t>
            </a:r>
            <a:r>
              <a:rPr lang="en-US" dirty="0"/>
              <a:t>. </a:t>
            </a:r>
            <a:r>
              <a:rPr lang="en-US" dirty="0" err="1"/>
              <a:t>Srinivasa</a:t>
            </a:r>
            <a:r>
              <a:rPr lang="en-US" dirty="0"/>
              <a:t> </a:t>
            </a:r>
            <a:r>
              <a:rPr lang="en-US" dirty="0" err="1" smtClean="0"/>
              <a:t>Rao</a:t>
            </a:r>
            <a:r>
              <a:rPr lang="en-US" dirty="0" smtClean="0"/>
              <a:t> (Seoul, </a:t>
            </a:r>
            <a:r>
              <a:rPr lang="en-US" dirty="0" err="1" smtClean="0"/>
              <a:t>Syd</a:t>
            </a:r>
            <a:r>
              <a:rPr lang="en-US" dirty="0" smtClean="0"/>
              <a:t> Korea)</a:t>
            </a:r>
          </a:p>
          <a:p>
            <a:endParaRPr lang="da-DK" dirty="0" smtClean="0"/>
          </a:p>
          <a:p>
            <a:r>
              <a:rPr lang="da-DK" sz="1400" dirty="0" smtClean="0"/>
              <a:t>Verdens Kedeligste Foredrag, Tågekammeret, Aarhus Universitet, 2. marts 2011</a:t>
            </a:r>
            <a:endParaRPr lang="en-US" sz="14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111</a:t>
            </a:r>
            <a:endParaRPr lang="en-US" sz="48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1000</a:t>
            </a:r>
            <a:endParaRPr lang="en-US" sz="36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1001</a:t>
            </a:r>
            <a:endParaRPr lang="en-US" sz="36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1010</a:t>
            </a:r>
            <a:endParaRPr lang="en-US" sz="36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1011</a:t>
            </a:r>
            <a:endParaRPr lang="en-US" sz="36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1100</a:t>
            </a:r>
            <a:endParaRPr lang="en-US" sz="36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1101</a:t>
            </a:r>
            <a:endParaRPr lang="en-US" sz="36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1110</a:t>
            </a:r>
            <a:endParaRPr lang="en-US" sz="36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1111</a:t>
            </a:r>
            <a:endParaRPr lang="en-US" sz="36000" b="1" dirty="0"/>
          </a:p>
        </p:txBody>
      </p:sp>
    </p:spTree>
  </p:cSld>
  <p:clrMapOvr>
    <a:masterClrMapping/>
  </p:clrMapOvr>
  <p:transition>
    <p:sndAc>
      <p:stSnd>
        <p:snd r:embed="rId2" name="click.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t>0000</a:t>
            </a:r>
            <a:endParaRPr lang="en-US" sz="36000" b="1" dirty="0"/>
          </a:p>
        </p:txBody>
      </p:sp>
      <p:sp>
        <p:nvSpPr>
          <p:cNvPr id="3" name="TextBox 2"/>
          <p:cNvSpPr txBox="1"/>
          <p:nvPr/>
        </p:nvSpPr>
        <p:spPr>
          <a:xfrm>
            <a:off x="2195736" y="6021288"/>
            <a:ext cx="6876256" cy="707886"/>
          </a:xfrm>
          <a:prstGeom prst="rect">
            <a:avLst/>
          </a:prstGeom>
          <a:noFill/>
        </p:spPr>
        <p:txBody>
          <a:bodyPr wrap="square" rtlCol="0">
            <a:spAutoFit/>
          </a:bodyPr>
          <a:lstStyle/>
          <a:p>
            <a:pPr algn="r"/>
            <a:r>
              <a:rPr lang="da-DK" sz="4000" b="1" dirty="0" smtClean="0">
                <a:solidFill>
                  <a:srgbClr val="C00000"/>
                </a:solidFill>
              </a:rPr>
              <a:t>- vi tæller </a:t>
            </a:r>
            <a:r>
              <a:rPr lang="da-DK" sz="4000" b="1" dirty="0" err="1" smtClean="0">
                <a:solidFill>
                  <a:srgbClr val="C00000"/>
                </a:solidFill>
              </a:rPr>
              <a:t>modulo</a:t>
            </a:r>
            <a:r>
              <a:rPr lang="da-DK" sz="4000" b="1" dirty="0" smtClean="0">
                <a:solidFill>
                  <a:srgbClr val="C00000"/>
                </a:solidFill>
              </a:rPr>
              <a:t> 10000</a:t>
            </a:r>
            <a:r>
              <a:rPr lang="da-DK" sz="4000" b="1" baseline="-25000" dirty="0" smtClean="0">
                <a:solidFill>
                  <a:srgbClr val="C00000"/>
                </a:solidFill>
              </a:rPr>
              <a:t>2</a:t>
            </a:r>
            <a:r>
              <a:rPr lang="da-DK" sz="4000" b="1" dirty="0" smtClean="0">
                <a:solidFill>
                  <a:srgbClr val="C00000"/>
                </a:solidFill>
              </a:rPr>
              <a:t> = 16</a:t>
            </a:r>
            <a:r>
              <a:rPr lang="da-DK" sz="4000" b="1" baseline="-25000" dirty="0" smtClean="0">
                <a:solidFill>
                  <a:srgbClr val="C00000"/>
                </a:solidFill>
              </a:rPr>
              <a:t>10 </a:t>
            </a:r>
            <a:endParaRPr lang="en-US" sz="4000" b="1" dirty="0">
              <a:solidFill>
                <a:srgbClr val="C00000"/>
              </a:solidFill>
            </a:endParaRPr>
          </a:p>
        </p:txBody>
      </p:sp>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3" cstate="print"/>
          <a:srcRect l="8568" r="8454"/>
          <a:stretch>
            <a:fillRect/>
          </a:stretch>
        </p:blipFill>
        <p:spPr bwMode="auto">
          <a:xfrm rot="10800000">
            <a:off x="42636" y="2704"/>
            <a:ext cx="9101364" cy="6855296"/>
          </a:xfrm>
          <a:prstGeom prst="rect">
            <a:avLst/>
          </a:prstGeom>
          <a:noFill/>
          <a:ln w="9525">
            <a:noFill/>
            <a:miter lim="800000"/>
            <a:headEnd/>
            <a:tailEnd/>
          </a:ln>
        </p:spPr>
      </p:pic>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10800000">
                                      <p:cBhvr>
                                        <p:cTn id="6" dur="1000" fill="hold"/>
                                        <p:tgtEl>
                                          <p:spTgt spid="10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36000" b="1" dirty="0" smtClean="0">
                <a:solidFill>
                  <a:srgbClr val="C00000"/>
                </a:solidFill>
              </a:rPr>
              <a:t>1011</a:t>
            </a:r>
            <a:endParaRPr lang="en-US" sz="36000" b="1" dirty="0">
              <a:solidFill>
                <a:srgbClr val="C00000"/>
              </a:solidFill>
            </a:endParaRPr>
          </a:p>
        </p:txBody>
      </p:sp>
      <p:cxnSp>
        <p:nvCxnSpPr>
          <p:cNvPr id="3" name="Straight Arrow Connector 2"/>
          <p:cNvCxnSpPr/>
          <p:nvPr/>
        </p:nvCxnSpPr>
        <p:spPr>
          <a:xfrm rot="5400000">
            <a:off x="4067150" y="5516438"/>
            <a:ext cx="1008112" cy="1588"/>
          </a:xfrm>
          <a:prstGeom prst="straightConnector1">
            <a:avLst/>
          </a:prstGeom>
          <a:ln w="127000" cap="rnd">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0" y="6027003"/>
            <a:ext cx="9144000" cy="830997"/>
          </a:xfrm>
          <a:prstGeom prst="rect">
            <a:avLst/>
          </a:prstGeom>
          <a:noFill/>
        </p:spPr>
        <p:txBody>
          <a:bodyPr wrap="square" rtlCol="0">
            <a:spAutoFit/>
          </a:bodyPr>
          <a:lstStyle/>
          <a:p>
            <a:pPr algn="ctr"/>
            <a:r>
              <a:rPr lang="da-DK" sz="4800" b="1" dirty="0" smtClean="0">
                <a:solidFill>
                  <a:srgbClr val="C00000"/>
                </a:solidFill>
              </a:rPr>
              <a:t>1</a:t>
            </a:r>
            <a:r>
              <a:rPr lang="da-DK" sz="4800" b="1" dirty="0" smtClean="0"/>
              <a:t>∙2</a:t>
            </a:r>
            <a:r>
              <a:rPr lang="da-DK" sz="4800" b="1" baseline="30000" dirty="0" smtClean="0"/>
              <a:t>3</a:t>
            </a:r>
            <a:r>
              <a:rPr lang="da-DK" sz="4800" b="1" dirty="0" smtClean="0"/>
              <a:t>+ </a:t>
            </a:r>
            <a:r>
              <a:rPr lang="da-DK" sz="4800" b="1" dirty="0" smtClean="0">
                <a:solidFill>
                  <a:srgbClr val="C00000"/>
                </a:solidFill>
              </a:rPr>
              <a:t>0</a:t>
            </a:r>
            <a:r>
              <a:rPr lang="da-DK" sz="4800" b="1" dirty="0" smtClean="0"/>
              <a:t>∙2</a:t>
            </a:r>
            <a:r>
              <a:rPr lang="da-DK" sz="4800" b="1" baseline="30000" dirty="0" smtClean="0"/>
              <a:t>2</a:t>
            </a:r>
            <a:r>
              <a:rPr lang="da-DK" sz="4800" b="1" dirty="0" smtClean="0"/>
              <a:t>+ </a:t>
            </a:r>
            <a:r>
              <a:rPr lang="da-DK" sz="4800" b="1" dirty="0" smtClean="0">
                <a:solidFill>
                  <a:srgbClr val="C00000"/>
                </a:solidFill>
              </a:rPr>
              <a:t>1</a:t>
            </a:r>
            <a:r>
              <a:rPr lang="da-DK" sz="4800" b="1" dirty="0" smtClean="0"/>
              <a:t>∙2</a:t>
            </a:r>
            <a:r>
              <a:rPr lang="da-DK" sz="4800" b="1" baseline="30000" dirty="0" smtClean="0"/>
              <a:t>1</a:t>
            </a:r>
            <a:r>
              <a:rPr lang="da-DK" sz="4800" b="1" dirty="0" smtClean="0"/>
              <a:t>+ </a:t>
            </a:r>
            <a:r>
              <a:rPr lang="da-DK" sz="4800" b="1" dirty="0" smtClean="0">
                <a:solidFill>
                  <a:srgbClr val="C00000"/>
                </a:solidFill>
              </a:rPr>
              <a:t>1</a:t>
            </a:r>
            <a:r>
              <a:rPr lang="da-DK" sz="4800" b="1" dirty="0" smtClean="0"/>
              <a:t>∙2</a:t>
            </a:r>
            <a:r>
              <a:rPr lang="da-DK" sz="4800" b="1" baseline="30000" dirty="0" smtClean="0"/>
              <a:t>0 </a:t>
            </a:r>
            <a:r>
              <a:rPr lang="da-DK" sz="4800" b="1" dirty="0" smtClean="0"/>
              <a:t>= 8+2+1 = 11</a:t>
            </a:r>
            <a:r>
              <a:rPr lang="da-DK" sz="4800" b="1" baseline="-25000" dirty="0" smtClean="0"/>
              <a:t>10</a:t>
            </a:r>
            <a:endParaRPr lang="en-US" sz="4800" b="1" baseline="-25000" dirty="0"/>
          </a:p>
        </p:txBody>
      </p:sp>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107504" y="188640"/>
          <a:ext cx="2232248" cy="6583680"/>
        </p:xfrm>
        <a:graphic>
          <a:graphicData uri="http://schemas.openxmlformats.org/drawingml/2006/table">
            <a:tbl>
              <a:tblPr firstRow="1" bandRow="1">
                <a:tableStyleId>{2D5ABB26-0587-4C30-8999-92F81FD0307C}</a:tableStyleId>
              </a:tblPr>
              <a:tblGrid>
                <a:gridCol w="1218036"/>
                <a:gridCol w="1014212"/>
              </a:tblGrid>
              <a:tr h="309708">
                <a:tc>
                  <a:txBody>
                    <a:bodyPr/>
                    <a:lstStyle/>
                    <a:p>
                      <a:pPr algn="ctr"/>
                      <a:r>
                        <a:rPr lang="da-DK" sz="2400" b="1" u="none" dirty="0" smtClean="0">
                          <a:solidFill>
                            <a:schemeClr val="tx1"/>
                          </a:solidFill>
                        </a:rPr>
                        <a:t>Decimal</a:t>
                      </a:r>
                      <a:endParaRPr lang="en-US" sz="2400" b="1" u="none" dirty="0">
                        <a:solidFill>
                          <a:schemeClr val="tx1"/>
                        </a:solidFill>
                      </a:endParaRPr>
                    </a:p>
                  </a:txBody>
                  <a:tcPr marL="0" marR="0" marT="0" marB="0" anchor="ctr"/>
                </a:tc>
                <a:tc>
                  <a:txBody>
                    <a:bodyPr/>
                    <a:lstStyle/>
                    <a:p>
                      <a:pPr algn="ctr"/>
                      <a:r>
                        <a:rPr lang="da-DK" sz="2400" b="1" u="none" dirty="0" smtClean="0">
                          <a:solidFill>
                            <a:schemeClr val="tx1"/>
                          </a:solidFill>
                        </a:rPr>
                        <a:t>Binær</a:t>
                      </a:r>
                      <a:endParaRPr lang="en-US" sz="2400" b="1" u="none" dirty="0">
                        <a:solidFill>
                          <a:schemeClr val="tx1"/>
                        </a:solidFill>
                      </a:endParaRPr>
                    </a:p>
                  </a:txBody>
                  <a:tcPr marL="0" marR="0" marT="0" marB="0" anchor="ctr"/>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4</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5</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a:t>
                      </a:r>
                      <a:r>
                        <a:rPr lang="da-DK" sz="2400" b="1" i="0" u="none" dirty="0" smtClean="0">
                          <a:solidFill>
                            <a:schemeClr val="tx1"/>
                          </a:solidFill>
                        </a:rPr>
                        <a:t>01</a:t>
                      </a:r>
                      <a:endParaRPr lang="en-US" sz="2400" b="1" i="0" u="none" dirty="0">
                        <a:solidFill>
                          <a:schemeClr val="tx1"/>
                        </a:solidFill>
                      </a:endParaRPr>
                    </a:p>
                  </a:txBody>
                  <a:tcPr marL="0" marR="0" marT="0" marB="0"/>
                </a:tc>
              </a:tr>
              <a:tr h="309708">
                <a:tc>
                  <a:txBody>
                    <a:bodyPr/>
                    <a:lstStyle/>
                    <a:p>
                      <a:pPr algn="ctr"/>
                      <a:r>
                        <a:rPr lang="da-DK" sz="2400" b="1" u="none" dirty="0" smtClean="0">
                          <a:solidFill>
                            <a:schemeClr val="tx1"/>
                          </a:solidFill>
                        </a:rPr>
                        <a:t>6</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7</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8</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9</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1001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1101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14</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15</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0000</a:t>
                      </a:r>
                      <a:endParaRPr lang="en-US" sz="2400" b="1" u="none" dirty="0">
                        <a:solidFill>
                          <a:schemeClr val="tx1"/>
                        </a:solidFill>
                      </a:endParaRPr>
                    </a:p>
                  </a:txBody>
                  <a:tcPr marL="0" marR="0" marT="0" marB="0"/>
                </a:tc>
              </a:tr>
            </a:tbl>
          </a:graphicData>
        </a:graphic>
      </p:graphicFrame>
      <p:sp>
        <p:nvSpPr>
          <p:cNvPr id="4" name="TextBox 3"/>
          <p:cNvSpPr txBox="1"/>
          <p:nvPr/>
        </p:nvSpPr>
        <p:spPr>
          <a:xfrm>
            <a:off x="6012160" y="2268161"/>
            <a:ext cx="3168352" cy="584775"/>
          </a:xfrm>
          <a:prstGeom prst="rect">
            <a:avLst/>
          </a:prstGeom>
          <a:noFill/>
        </p:spPr>
        <p:txBody>
          <a:bodyPr wrap="square" rtlCol="0">
            <a:spAutoFit/>
          </a:bodyPr>
          <a:lstStyle/>
          <a:p>
            <a:pPr algn="ctr"/>
            <a:r>
              <a:rPr lang="da-DK" sz="3200" b="1" i="1" dirty="0" smtClean="0"/>
              <a:t>b</a:t>
            </a:r>
            <a:r>
              <a:rPr lang="da-DK" sz="3200" b="1" baseline="-25000" dirty="0" smtClean="0"/>
              <a:t>3</a:t>
            </a:r>
            <a:r>
              <a:rPr lang="da-DK" sz="3200" b="1" i="1" dirty="0" smtClean="0"/>
              <a:t>b</a:t>
            </a:r>
            <a:r>
              <a:rPr lang="da-DK" sz="3200" b="1" baseline="-25000" dirty="0" smtClean="0"/>
              <a:t>2</a:t>
            </a:r>
            <a:r>
              <a:rPr lang="da-DK" sz="3200" b="1" i="1" dirty="0" smtClean="0"/>
              <a:t>b</a:t>
            </a:r>
            <a:r>
              <a:rPr lang="da-DK" sz="3200" b="1" baseline="-25000" dirty="0" smtClean="0"/>
              <a:t>1</a:t>
            </a:r>
            <a:r>
              <a:rPr lang="da-DK" sz="3200" b="1" i="1" dirty="0" smtClean="0"/>
              <a:t>b</a:t>
            </a:r>
            <a:r>
              <a:rPr lang="da-DK" sz="3200" b="1" baseline="-25000" dirty="0" smtClean="0"/>
              <a:t>0</a:t>
            </a:r>
            <a:endParaRPr lang="en-US" sz="3200" b="1" baseline="-25000" dirty="0"/>
          </a:p>
        </p:txBody>
      </p:sp>
      <p:grpSp>
        <p:nvGrpSpPr>
          <p:cNvPr id="41" name="Group 40"/>
          <p:cNvGrpSpPr/>
          <p:nvPr/>
        </p:nvGrpSpPr>
        <p:grpSpPr>
          <a:xfrm>
            <a:off x="4355976" y="1628800"/>
            <a:ext cx="4680520" cy="4608512"/>
            <a:chOff x="4355976" y="1196752"/>
            <a:chExt cx="4680520" cy="4608512"/>
          </a:xfrm>
        </p:grpSpPr>
        <p:sp>
          <p:nvSpPr>
            <p:cNvPr id="5" name="TextBox 4"/>
            <p:cNvSpPr txBox="1"/>
            <p:nvPr/>
          </p:nvSpPr>
          <p:spPr>
            <a:xfrm>
              <a:off x="4932040" y="1196752"/>
              <a:ext cx="864096" cy="584775"/>
            </a:xfrm>
            <a:prstGeom prst="rect">
              <a:avLst/>
            </a:prstGeom>
            <a:noFill/>
          </p:spPr>
          <p:txBody>
            <a:bodyPr wrap="square" rtlCol="0">
              <a:spAutoFit/>
            </a:bodyPr>
            <a:lstStyle/>
            <a:p>
              <a:pPr algn="ctr"/>
              <a:r>
                <a:rPr lang="da-DK" sz="3200" b="1" i="1" dirty="0" smtClean="0"/>
                <a:t>b</a:t>
              </a:r>
              <a:r>
                <a:rPr lang="da-DK" sz="3200" b="1" baseline="-25000" dirty="0" smtClean="0"/>
                <a:t>0</a:t>
              </a:r>
              <a:endParaRPr lang="en-US" sz="3200" b="1" baseline="-25000" dirty="0"/>
            </a:p>
          </p:txBody>
        </p:sp>
        <p:cxnSp>
          <p:nvCxnSpPr>
            <p:cNvPr id="8" name="Straight Connector 7"/>
            <p:cNvCxnSpPr/>
            <p:nvPr/>
          </p:nvCxnSpPr>
          <p:spPr>
            <a:xfrm rot="5400000">
              <a:off x="4680012" y="1808820"/>
              <a:ext cx="576064"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5472112" y="1808872"/>
              <a:ext cx="57600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675072" y="1691516"/>
              <a:ext cx="2016224" cy="369332"/>
            </a:xfrm>
            <a:prstGeom prst="rect">
              <a:avLst/>
            </a:prstGeom>
            <a:noFill/>
          </p:spPr>
          <p:txBody>
            <a:bodyPr wrap="square" rtlCol="0">
              <a:spAutoFit/>
            </a:bodyPr>
            <a:lstStyle/>
            <a:p>
              <a:r>
                <a:rPr lang="da-DK" dirty="0" smtClean="0"/>
                <a:t>0                  1</a:t>
              </a:r>
              <a:endParaRPr lang="en-US" dirty="0"/>
            </a:p>
          </p:txBody>
        </p:sp>
        <p:sp>
          <p:nvSpPr>
            <p:cNvPr id="14" name="TextBox 13"/>
            <p:cNvSpPr txBox="1"/>
            <p:nvPr/>
          </p:nvSpPr>
          <p:spPr>
            <a:xfrm>
              <a:off x="5611176" y="2186861"/>
              <a:ext cx="864096" cy="584775"/>
            </a:xfrm>
            <a:prstGeom prst="rect">
              <a:avLst/>
            </a:prstGeom>
            <a:noFill/>
          </p:spPr>
          <p:txBody>
            <a:bodyPr wrap="square" rtlCol="0">
              <a:spAutoFit/>
            </a:bodyPr>
            <a:lstStyle/>
            <a:p>
              <a:pPr algn="ctr"/>
              <a:r>
                <a:rPr lang="da-DK" sz="3200" b="1" i="1" dirty="0" smtClean="0"/>
                <a:t>b</a:t>
              </a:r>
              <a:r>
                <a:rPr lang="da-DK" sz="3200" b="1" baseline="-25000" dirty="0" smtClean="0"/>
                <a:t>1</a:t>
              </a:r>
              <a:endParaRPr lang="en-US" sz="3200" b="1" baseline="-25000" dirty="0"/>
            </a:p>
          </p:txBody>
        </p:sp>
        <p:sp>
          <p:nvSpPr>
            <p:cNvPr id="15" name="TextBox 14"/>
            <p:cNvSpPr txBox="1"/>
            <p:nvPr/>
          </p:nvSpPr>
          <p:spPr>
            <a:xfrm>
              <a:off x="6300192" y="3195560"/>
              <a:ext cx="864096" cy="584775"/>
            </a:xfrm>
            <a:prstGeom prst="rect">
              <a:avLst/>
            </a:prstGeom>
            <a:noFill/>
          </p:spPr>
          <p:txBody>
            <a:bodyPr wrap="square" rtlCol="0">
              <a:spAutoFit/>
            </a:bodyPr>
            <a:lstStyle/>
            <a:p>
              <a:pPr algn="ctr"/>
              <a:r>
                <a:rPr lang="da-DK" sz="3200" b="1" i="1" dirty="0" smtClean="0"/>
                <a:t>b</a:t>
              </a:r>
              <a:r>
                <a:rPr lang="da-DK" sz="3200" b="1" baseline="-25000" dirty="0" smtClean="0"/>
                <a:t>2</a:t>
              </a:r>
              <a:endParaRPr lang="en-US" sz="3200" b="1" baseline="-25000" dirty="0"/>
            </a:p>
          </p:txBody>
        </p:sp>
        <p:sp>
          <p:nvSpPr>
            <p:cNvPr id="16" name="TextBox 15"/>
            <p:cNvSpPr txBox="1"/>
            <p:nvPr/>
          </p:nvSpPr>
          <p:spPr>
            <a:xfrm>
              <a:off x="6992976" y="4171433"/>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cxnSp>
          <p:nvCxnSpPr>
            <p:cNvPr id="17" name="Straight Connector 16"/>
            <p:cNvCxnSpPr/>
            <p:nvPr/>
          </p:nvCxnSpPr>
          <p:spPr>
            <a:xfrm rot="5400000">
              <a:off x="5369028" y="2816932"/>
              <a:ext cx="576064"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161128" y="2816984"/>
              <a:ext cx="57600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364088" y="2699628"/>
              <a:ext cx="2016224" cy="369332"/>
            </a:xfrm>
            <a:prstGeom prst="rect">
              <a:avLst/>
            </a:prstGeom>
            <a:noFill/>
          </p:spPr>
          <p:txBody>
            <a:bodyPr wrap="square" rtlCol="0">
              <a:spAutoFit/>
            </a:bodyPr>
            <a:lstStyle/>
            <a:p>
              <a:r>
                <a:rPr lang="da-DK" dirty="0" smtClean="0"/>
                <a:t>0                  1</a:t>
              </a:r>
              <a:endParaRPr lang="en-US" dirty="0"/>
            </a:p>
          </p:txBody>
        </p:sp>
        <p:cxnSp>
          <p:nvCxnSpPr>
            <p:cNvPr id="21" name="Straight Connector 20"/>
            <p:cNvCxnSpPr/>
            <p:nvPr/>
          </p:nvCxnSpPr>
          <p:spPr>
            <a:xfrm rot="5400000">
              <a:off x="6058044" y="3815751"/>
              <a:ext cx="576064"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6850144" y="3815803"/>
              <a:ext cx="57600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053104" y="3698447"/>
              <a:ext cx="2016224" cy="369332"/>
            </a:xfrm>
            <a:prstGeom prst="rect">
              <a:avLst/>
            </a:prstGeom>
            <a:noFill/>
          </p:spPr>
          <p:txBody>
            <a:bodyPr wrap="square" rtlCol="0">
              <a:spAutoFit/>
            </a:bodyPr>
            <a:lstStyle/>
            <a:p>
              <a:r>
                <a:rPr lang="da-DK" dirty="0" smtClean="0"/>
                <a:t>0                  1</a:t>
              </a:r>
              <a:endParaRPr lang="en-US" dirty="0"/>
            </a:p>
          </p:txBody>
        </p:sp>
        <p:cxnSp>
          <p:nvCxnSpPr>
            <p:cNvPr id="28" name="Straight Connector 27"/>
            <p:cNvCxnSpPr/>
            <p:nvPr/>
          </p:nvCxnSpPr>
          <p:spPr>
            <a:xfrm rot="5400000">
              <a:off x="6737180" y="4833156"/>
              <a:ext cx="576064"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7529280" y="4833208"/>
              <a:ext cx="57600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6732240" y="4715852"/>
              <a:ext cx="2016224" cy="369332"/>
            </a:xfrm>
            <a:prstGeom prst="rect">
              <a:avLst/>
            </a:prstGeom>
            <a:noFill/>
          </p:spPr>
          <p:txBody>
            <a:bodyPr wrap="square" rtlCol="0">
              <a:spAutoFit/>
            </a:bodyPr>
            <a:lstStyle/>
            <a:p>
              <a:r>
                <a:rPr lang="da-DK" dirty="0" smtClean="0"/>
                <a:t>0                  1</a:t>
              </a:r>
              <a:endParaRPr lang="en-US" dirty="0"/>
            </a:p>
          </p:txBody>
        </p:sp>
        <p:sp>
          <p:nvSpPr>
            <p:cNvPr id="31" name="TextBox 30"/>
            <p:cNvSpPr txBox="1"/>
            <p:nvPr/>
          </p:nvSpPr>
          <p:spPr>
            <a:xfrm>
              <a:off x="4355976" y="2132856"/>
              <a:ext cx="1296144" cy="584775"/>
            </a:xfrm>
            <a:prstGeom prst="rect">
              <a:avLst/>
            </a:prstGeom>
            <a:noFill/>
          </p:spPr>
          <p:txBody>
            <a:bodyPr wrap="square" rtlCol="0">
              <a:spAutoFit/>
            </a:bodyPr>
            <a:lstStyle/>
            <a:p>
              <a:r>
                <a:rPr lang="da-DK" sz="3200" b="1" dirty="0" smtClean="0"/>
                <a:t>---</a:t>
              </a:r>
              <a:r>
                <a:rPr lang="da-DK" sz="3200" b="1" dirty="0" smtClean="0">
                  <a:solidFill>
                    <a:srgbClr val="C00000"/>
                  </a:solidFill>
                </a:rPr>
                <a:t>1</a:t>
              </a:r>
              <a:endParaRPr lang="en-US" sz="3200" b="1" dirty="0" smtClean="0">
                <a:solidFill>
                  <a:srgbClr val="C00000"/>
                </a:solidFill>
              </a:endParaRPr>
            </a:p>
          </p:txBody>
        </p:sp>
        <p:sp>
          <p:nvSpPr>
            <p:cNvPr id="32" name="TextBox 31"/>
            <p:cNvSpPr txBox="1"/>
            <p:nvPr/>
          </p:nvSpPr>
          <p:spPr>
            <a:xfrm>
              <a:off x="4932040" y="3212976"/>
              <a:ext cx="1296144" cy="584775"/>
            </a:xfrm>
            <a:prstGeom prst="rect">
              <a:avLst/>
            </a:prstGeom>
            <a:noFill/>
          </p:spPr>
          <p:txBody>
            <a:bodyPr wrap="square" rtlCol="0">
              <a:spAutoFit/>
            </a:bodyPr>
            <a:lstStyle/>
            <a:p>
              <a:r>
                <a:rPr lang="da-DK" sz="3200" b="1" dirty="0" smtClean="0"/>
                <a:t>--</a:t>
              </a:r>
              <a:r>
                <a:rPr lang="da-DK" sz="3200" b="1" dirty="0" smtClean="0">
                  <a:solidFill>
                    <a:srgbClr val="C00000"/>
                  </a:solidFill>
                </a:rPr>
                <a:t>10</a:t>
              </a:r>
              <a:endParaRPr lang="en-US" sz="3200" b="1" dirty="0" smtClean="0">
                <a:solidFill>
                  <a:srgbClr val="C00000"/>
                </a:solidFill>
              </a:endParaRPr>
            </a:p>
          </p:txBody>
        </p:sp>
        <p:sp>
          <p:nvSpPr>
            <p:cNvPr id="34" name="TextBox 33"/>
            <p:cNvSpPr txBox="1"/>
            <p:nvPr/>
          </p:nvSpPr>
          <p:spPr>
            <a:xfrm>
              <a:off x="7740352" y="5220489"/>
              <a:ext cx="1296144" cy="584775"/>
            </a:xfrm>
            <a:prstGeom prst="rect">
              <a:avLst/>
            </a:prstGeom>
            <a:noFill/>
          </p:spPr>
          <p:txBody>
            <a:bodyPr wrap="square" rtlCol="0">
              <a:spAutoFit/>
            </a:bodyPr>
            <a:lstStyle/>
            <a:p>
              <a:r>
                <a:rPr lang="da-DK" sz="3200" b="1" dirty="0" smtClean="0">
                  <a:solidFill>
                    <a:srgbClr val="C00000"/>
                  </a:solidFill>
                </a:rPr>
                <a:t>0000</a:t>
              </a:r>
              <a:endParaRPr lang="en-US" sz="3200" b="1" dirty="0" smtClean="0">
                <a:solidFill>
                  <a:srgbClr val="C00000"/>
                </a:solidFill>
              </a:endParaRPr>
            </a:p>
          </p:txBody>
        </p:sp>
        <p:sp>
          <p:nvSpPr>
            <p:cNvPr id="35" name="TextBox 34"/>
            <p:cNvSpPr txBox="1"/>
            <p:nvPr/>
          </p:nvSpPr>
          <p:spPr>
            <a:xfrm>
              <a:off x="5508104" y="4212377"/>
              <a:ext cx="1296144" cy="584775"/>
            </a:xfrm>
            <a:prstGeom prst="rect">
              <a:avLst/>
            </a:prstGeom>
            <a:noFill/>
          </p:spPr>
          <p:txBody>
            <a:bodyPr wrap="square" rtlCol="0">
              <a:spAutoFit/>
            </a:bodyPr>
            <a:lstStyle/>
            <a:p>
              <a:r>
                <a:rPr lang="da-DK" sz="3200" b="1" dirty="0" smtClean="0"/>
                <a:t>-</a:t>
              </a:r>
              <a:r>
                <a:rPr lang="da-DK" sz="3200" b="1" dirty="0" smtClean="0">
                  <a:solidFill>
                    <a:srgbClr val="C00000"/>
                  </a:solidFill>
                </a:rPr>
                <a:t>100</a:t>
              </a:r>
              <a:endParaRPr lang="en-US" sz="3200" b="1" dirty="0" smtClean="0">
                <a:solidFill>
                  <a:srgbClr val="C00000"/>
                </a:solidFill>
              </a:endParaRPr>
            </a:p>
          </p:txBody>
        </p:sp>
        <p:sp>
          <p:nvSpPr>
            <p:cNvPr id="36" name="TextBox 35"/>
            <p:cNvSpPr txBox="1"/>
            <p:nvPr/>
          </p:nvSpPr>
          <p:spPr>
            <a:xfrm>
              <a:off x="6156176" y="5220489"/>
              <a:ext cx="1296144" cy="584775"/>
            </a:xfrm>
            <a:prstGeom prst="rect">
              <a:avLst/>
            </a:prstGeom>
            <a:noFill/>
          </p:spPr>
          <p:txBody>
            <a:bodyPr wrap="square" rtlCol="0">
              <a:spAutoFit/>
            </a:bodyPr>
            <a:lstStyle/>
            <a:p>
              <a:r>
                <a:rPr lang="da-DK" sz="3200" b="1" dirty="0" smtClean="0">
                  <a:solidFill>
                    <a:srgbClr val="C00000"/>
                  </a:solidFill>
                </a:rPr>
                <a:t>1000</a:t>
              </a:r>
              <a:endParaRPr lang="en-US" sz="3200" b="1" dirty="0" smtClean="0">
                <a:solidFill>
                  <a:srgbClr val="C00000"/>
                </a:solidFill>
              </a:endParaRPr>
            </a:p>
          </p:txBody>
        </p:sp>
      </p:grpSp>
      <p:sp>
        <p:nvSpPr>
          <p:cNvPr id="37" name="Arc 36"/>
          <p:cNvSpPr/>
          <p:nvPr/>
        </p:nvSpPr>
        <p:spPr>
          <a:xfrm>
            <a:off x="2051720" y="3284984"/>
            <a:ext cx="360040" cy="432048"/>
          </a:xfrm>
          <a:prstGeom prst="arc">
            <a:avLst>
              <a:gd name="adj1" fmla="val 16200000"/>
              <a:gd name="adj2" fmla="val 6230066"/>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TextBox 37"/>
          <p:cNvSpPr txBox="1"/>
          <p:nvPr/>
        </p:nvSpPr>
        <p:spPr>
          <a:xfrm>
            <a:off x="2555776" y="3606115"/>
            <a:ext cx="1872208" cy="830997"/>
          </a:xfrm>
          <a:prstGeom prst="rect">
            <a:avLst/>
          </a:prstGeom>
          <a:solidFill>
            <a:srgbClr val="FFFF00"/>
          </a:solidFill>
          <a:ln w="19050">
            <a:solidFill>
              <a:schemeClr val="tx1"/>
            </a:solidFill>
          </a:ln>
        </p:spPr>
        <p:txBody>
          <a:bodyPr wrap="square" rtlCol="0">
            <a:spAutoFit/>
          </a:bodyPr>
          <a:lstStyle/>
          <a:p>
            <a:pPr algn="ctr"/>
            <a:r>
              <a:rPr lang="da-DK" sz="2400" b="1" u="sng" dirty="0" smtClean="0"/>
              <a:t>læser 4 bits</a:t>
            </a:r>
          </a:p>
          <a:p>
            <a:pPr algn="ctr"/>
            <a:r>
              <a:rPr lang="da-DK" sz="2400" b="1" dirty="0" smtClean="0">
                <a:solidFill>
                  <a:srgbClr val="C00000"/>
                </a:solidFill>
              </a:rPr>
              <a:t>skriver 4 bits</a:t>
            </a:r>
            <a:endParaRPr lang="en-US" sz="2400" b="1" dirty="0">
              <a:solidFill>
                <a:srgbClr val="C00000"/>
              </a:solidFill>
            </a:endParaRPr>
          </a:p>
        </p:txBody>
      </p:sp>
      <p:graphicFrame>
        <p:nvGraphicFramePr>
          <p:cNvPr id="39" name="Table 38"/>
          <p:cNvGraphicFramePr>
            <a:graphicFrameLocks noGrp="1"/>
          </p:cNvGraphicFramePr>
          <p:nvPr/>
        </p:nvGraphicFramePr>
        <p:xfrm>
          <a:off x="107504" y="188640"/>
          <a:ext cx="2232248" cy="6583680"/>
        </p:xfrm>
        <a:graphic>
          <a:graphicData uri="http://schemas.openxmlformats.org/drawingml/2006/table">
            <a:tbl>
              <a:tblPr firstRow="1" bandRow="1">
                <a:tableStyleId>{2D5ABB26-0587-4C30-8999-92F81FD0307C}</a:tableStyleId>
              </a:tblPr>
              <a:tblGrid>
                <a:gridCol w="1218036"/>
                <a:gridCol w="1014212"/>
              </a:tblGrid>
              <a:tr h="309708">
                <a:tc>
                  <a:txBody>
                    <a:bodyPr/>
                    <a:lstStyle/>
                    <a:p>
                      <a:pPr algn="ctr"/>
                      <a:r>
                        <a:rPr lang="da-DK" sz="2400" b="1" u="none" dirty="0" smtClean="0">
                          <a:solidFill>
                            <a:schemeClr val="tx1"/>
                          </a:solidFill>
                        </a:rPr>
                        <a:t>Decimal</a:t>
                      </a:r>
                      <a:endParaRPr lang="en-US" sz="2400" b="1" u="none" dirty="0">
                        <a:solidFill>
                          <a:schemeClr val="tx1"/>
                        </a:solidFill>
                      </a:endParaRPr>
                    </a:p>
                  </a:txBody>
                  <a:tcPr marL="0" marR="0" marT="0" marB="0" anchor="ctr"/>
                </a:tc>
                <a:tc>
                  <a:txBody>
                    <a:bodyPr/>
                    <a:lstStyle/>
                    <a:p>
                      <a:pPr algn="ctr"/>
                      <a:r>
                        <a:rPr lang="da-DK" sz="2400" b="1" u="none" dirty="0" smtClean="0">
                          <a:solidFill>
                            <a:schemeClr val="tx1"/>
                          </a:solidFill>
                        </a:rPr>
                        <a:t>Binær</a:t>
                      </a:r>
                      <a:endParaRPr lang="en-US" sz="2400" b="1" u="none" dirty="0">
                        <a:solidFill>
                          <a:schemeClr val="tx1"/>
                        </a:solidFill>
                      </a:endParaRPr>
                    </a:p>
                  </a:txBody>
                  <a:tcPr marL="0" marR="0" marT="0" marB="0" anchor="ctr"/>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a:t>
                      </a:r>
                      <a:r>
                        <a:rPr lang="da-DK" sz="2400" b="1" u="none" dirty="0" smtClean="0">
                          <a:solidFill>
                            <a:srgbClr val="C00000"/>
                          </a:solidFill>
                        </a:rPr>
                        <a:t>10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001</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4</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a:t>
                      </a:r>
                      <a:r>
                        <a:rPr lang="da-DK" sz="2400" b="1" u="none" dirty="0" smtClean="0">
                          <a:solidFill>
                            <a:srgbClr val="C00000"/>
                          </a:solidFill>
                        </a:rPr>
                        <a:t>100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5</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a:t>
                      </a:r>
                      <a:r>
                        <a:rPr lang="da-DK" sz="2400" b="1" i="0" u="none" dirty="0" smtClean="0">
                          <a:solidFill>
                            <a:schemeClr val="tx1"/>
                          </a:solidFill>
                        </a:rPr>
                        <a:t>0</a:t>
                      </a:r>
                      <a:r>
                        <a:rPr lang="da-DK" sz="2400" b="1" i="0" u="none" dirty="0" smtClean="0">
                          <a:solidFill>
                            <a:srgbClr val="C00000"/>
                          </a:solidFill>
                        </a:rPr>
                        <a:t>1</a:t>
                      </a:r>
                      <a:endParaRPr lang="en-US" sz="2400" b="1" i="0" u="none" dirty="0">
                        <a:solidFill>
                          <a:srgbClr val="C00000"/>
                        </a:solidFill>
                      </a:endParaRPr>
                    </a:p>
                  </a:txBody>
                  <a:tcPr marL="0" marR="0" marT="0" marB="0"/>
                </a:tc>
              </a:tr>
              <a:tr h="309708">
                <a:tc>
                  <a:txBody>
                    <a:bodyPr/>
                    <a:lstStyle/>
                    <a:p>
                      <a:pPr algn="ctr"/>
                      <a:r>
                        <a:rPr lang="da-DK" sz="2400" b="1" u="none" dirty="0" smtClean="0">
                          <a:solidFill>
                            <a:schemeClr val="tx1"/>
                          </a:solidFill>
                        </a:rPr>
                        <a:t>6</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a:t>
                      </a:r>
                      <a:r>
                        <a:rPr lang="da-DK" sz="2400" b="1" u="none" dirty="0" smtClean="0">
                          <a:solidFill>
                            <a:srgbClr val="C00000"/>
                          </a:solidFill>
                        </a:rPr>
                        <a:t>10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7</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011</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8</a:t>
                      </a:r>
                      <a:endParaRPr lang="en-US" sz="2400" b="1" u="none" dirty="0">
                        <a:solidFill>
                          <a:schemeClr val="tx1"/>
                        </a:solidFill>
                      </a:endParaRPr>
                    </a:p>
                  </a:txBody>
                  <a:tcPr marL="0" marR="0" marT="0" marB="0"/>
                </a:tc>
                <a:tc>
                  <a:txBody>
                    <a:bodyPr/>
                    <a:lstStyle/>
                    <a:p>
                      <a:pPr algn="ctr"/>
                      <a:r>
                        <a:rPr lang="da-DK" sz="2400" b="1" u="none" dirty="0" smtClean="0">
                          <a:solidFill>
                            <a:srgbClr val="C00000"/>
                          </a:solidFill>
                        </a:rPr>
                        <a:t>1000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9</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100</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a:t>
                      </a:r>
                      <a:r>
                        <a:rPr lang="da-DK" sz="2400" b="1" u="none" dirty="0" smtClean="0">
                          <a:solidFill>
                            <a:srgbClr val="C00000"/>
                          </a:solidFill>
                        </a:rPr>
                        <a:t>10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101</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a:t>
                      </a:r>
                      <a:r>
                        <a:rPr lang="da-DK" sz="2400" b="1" u="none" dirty="0" smtClean="0">
                          <a:solidFill>
                            <a:srgbClr val="C00000"/>
                          </a:solidFill>
                        </a:rPr>
                        <a:t>100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110</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14</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a:t>
                      </a:r>
                      <a:r>
                        <a:rPr lang="da-DK" sz="2400" b="1" u="none" dirty="0" smtClean="0">
                          <a:solidFill>
                            <a:srgbClr val="C00000"/>
                          </a:solidFill>
                        </a:rPr>
                        <a:t>10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15</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111</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rgbClr val="C00000"/>
                          </a:solidFill>
                        </a:rPr>
                        <a:t>0000</a:t>
                      </a:r>
                      <a:endParaRPr lang="en-US" sz="2400" b="1" u="none" dirty="0">
                        <a:solidFill>
                          <a:srgbClr val="C00000"/>
                        </a:solidFill>
                      </a:endParaRPr>
                    </a:p>
                  </a:txBody>
                  <a:tcPr marL="0" marR="0" marT="0" marB="0"/>
                </a:tc>
              </a:tr>
            </a:tbl>
          </a:graphicData>
        </a:graphic>
      </p:graphicFrame>
      <p:graphicFrame>
        <p:nvGraphicFramePr>
          <p:cNvPr id="40" name="Table 39"/>
          <p:cNvGraphicFramePr>
            <a:graphicFrameLocks noGrp="1"/>
          </p:cNvGraphicFramePr>
          <p:nvPr/>
        </p:nvGraphicFramePr>
        <p:xfrm>
          <a:off x="107504" y="188640"/>
          <a:ext cx="2232248" cy="6583680"/>
        </p:xfrm>
        <a:graphic>
          <a:graphicData uri="http://schemas.openxmlformats.org/drawingml/2006/table">
            <a:tbl>
              <a:tblPr firstRow="1" bandRow="1">
                <a:tableStyleId>{2D5ABB26-0587-4C30-8999-92F81FD0307C}</a:tableStyleId>
              </a:tblPr>
              <a:tblGrid>
                <a:gridCol w="1218036"/>
                <a:gridCol w="1014212"/>
              </a:tblGrid>
              <a:tr h="309708">
                <a:tc>
                  <a:txBody>
                    <a:bodyPr/>
                    <a:lstStyle/>
                    <a:p>
                      <a:pPr algn="ctr"/>
                      <a:r>
                        <a:rPr lang="da-DK" sz="2400" b="1" dirty="0" smtClean="0">
                          <a:solidFill>
                            <a:schemeClr val="tx1"/>
                          </a:solidFill>
                        </a:rPr>
                        <a:t>Decimal</a:t>
                      </a:r>
                      <a:endParaRPr lang="en-US" sz="2400" b="1" dirty="0">
                        <a:solidFill>
                          <a:schemeClr val="tx1"/>
                        </a:solidFill>
                      </a:endParaRPr>
                    </a:p>
                  </a:txBody>
                  <a:tcPr marL="0" marR="0" marT="0" marB="0" anchor="ctr"/>
                </a:tc>
                <a:tc>
                  <a:txBody>
                    <a:bodyPr/>
                    <a:lstStyle/>
                    <a:p>
                      <a:pPr algn="ctr"/>
                      <a:r>
                        <a:rPr lang="da-DK" sz="2400" b="1" dirty="0" smtClean="0">
                          <a:solidFill>
                            <a:schemeClr val="tx1"/>
                          </a:solidFill>
                        </a:rPr>
                        <a:t>Binær</a:t>
                      </a:r>
                      <a:endParaRPr lang="en-US" sz="2400" b="1" dirty="0">
                        <a:solidFill>
                          <a:schemeClr val="tx1"/>
                        </a:solidFill>
                      </a:endParaRPr>
                    </a:p>
                  </a:txBody>
                  <a:tcPr marL="0" marR="0" marT="0" marB="0" anchor="ctr"/>
                </a:tc>
              </a:tr>
              <a:tr h="309708">
                <a:tc>
                  <a:txBody>
                    <a:bodyPr/>
                    <a:lstStyle/>
                    <a:p>
                      <a:pPr algn="ctr"/>
                      <a:r>
                        <a:rPr lang="da-DK" sz="2400" b="1" dirty="0" smtClean="0">
                          <a:solidFill>
                            <a:schemeClr val="tx1"/>
                          </a:solidFill>
                        </a:rPr>
                        <a:t>0</a:t>
                      </a:r>
                      <a:endParaRPr lang="en-US" sz="2400" b="1" dirty="0">
                        <a:solidFill>
                          <a:schemeClr val="tx1"/>
                        </a:solidFill>
                      </a:endParaRPr>
                    </a:p>
                  </a:txBody>
                  <a:tcPr marL="0" marR="0" marT="0" marB="0"/>
                </a:tc>
                <a:tc>
                  <a:txBody>
                    <a:bodyPr/>
                    <a:lstStyle/>
                    <a:p>
                      <a:pPr algn="ctr"/>
                      <a:r>
                        <a:rPr lang="da-DK" sz="2400" b="1" dirty="0" smtClean="0">
                          <a:solidFill>
                            <a:schemeClr val="tx1"/>
                          </a:solidFill>
                        </a:rPr>
                        <a:t>000</a:t>
                      </a:r>
                      <a:r>
                        <a:rPr lang="da-DK" sz="2400" b="1" u="sng" dirty="0" smtClean="0">
                          <a:solidFill>
                            <a:schemeClr val="tx1"/>
                          </a:solidFill>
                        </a:rPr>
                        <a:t>0</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1</a:t>
                      </a:r>
                      <a:endParaRPr lang="en-US" sz="2400" b="1" dirty="0">
                        <a:solidFill>
                          <a:schemeClr val="tx1"/>
                        </a:solidFill>
                      </a:endParaRPr>
                    </a:p>
                  </a:txBody>
                  <a:tcPr marL="0" marR="0" marT="0" marB="0"/>
                </a:tc>
                <a:tc>
                  <a:txBody>
                    <a:bodyPr/>
                    <a:lstStyle/>
                    <a:p>
                      <a:pPr algn="ctr"/>
                      <a:r>
                        <a:rPr lang="da-DK" sz="2400" b="1" dirty="0" smtClean="0">
                          <a:solidFill>
                            <a:schemeClr val="tx1"/>
                          </a:solidFill>
                        </a:rPr>
                        <a:t>00</a:t>
                      </a:r>
                      <a:r>
                        <a:rPr lang="da-DK" sz="2400" b="1" u="sng" dirty="0" smtClean="0">
                          <a:solidFill>
                            <a:schemeClr val="tx1"/>
                          </a:solidFill>
                        </a:rPr>
                        <a:t>0</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2</a:t>
                      </a:r>
                      <a:endParaRPr lang="en-US" sz="2400" b="1" dirty="0">
                        <a:solidFill>
                          <a:schemeClr val="tx1"/>
                        </a:solidFill>
                      </a:endParaRPr>
                    </a:p>
                  </a:txBody>
                  <a:tcPr marL="0" marR="0" marT="0" marB="0"/>
                </a:tc>
                <a:tc>
                  <a:txBody>
                    <a:bodyPr/>
                    <a:lstStyle/>
                    <a:p>
                      <a:pPr algn="ctr"/>
                      <a:r>
                        <a:rPr lang="da-DK" sz="2400" b="1" dirty="0" smtClean="0">
                          <a:solidFill>
                            <a:schemeClr val="tx1"/>
                          </a:solidFill>
                        </a:rPr>
                        <a:t>00</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3</a:t>
                      </a:r>
                      <a:endParaRPr lang="en-US" sz="2400" b="1" dirty="0">
                        <a:solidFill>
                          <a:schemeClr val="tx1"/>
                        </a:solidFill>
                      </a:endParaRPr>
                    </a:p>
                  </a:txBody>
                  <a:tcPr marL="0" marR="0" marT="0" marB="0"/>
                </a:tc>
                <a:tc>
                  <a:txBody>
                    <a:bodyPr/>
                    <a:lstStyle/>
                    <a:p>
                      <a:pPr algn="ctr"/>
                      <a:r>
                        <a:rPr lang="da-DK" sz="2400" b="1" dirty="0" smtClean="0">
                          <a:solidFill>
                            <a:schemeClr val="tx1"/>
                          </a:solidFill>
                        </a:rPr>
                        <a:t>0</a:t>
                      </a:r>
                      <a:r>
                        <a:rPr lang="da-DK" sz="2400" b="1" u="sng" dirty="0" smtClean="0">
                          <a:solidFill>
                            <a:schemeClr val="tx1"/>
                          </a:solidFill>
                        </a:rPr>
                        <a:t>01</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4</a:t>
                      </a:r>
                      <a:endParaRPr lang="en-US" sz="2400" b="1" dirty="0">
                        <a:solidFill>
                          <a:schemeClr val="tx1"/>
                        </a:solidFill>
                      </a:endParaRPr>
                    </a:p>
                  </a:txBody>
                  <a:tcPr marL="0" marR="0" marT="0" marB="0"/>
                </a:tc>
                <a:tc>
                  <a:txBody>
                    <a:bodyPr/>
                    <a:lstStyle/>
                    <a:p>
                      <a:pPr algn="ctr"/>
                      <a:r>
                        <a:rPr lang="da-DK" sz="2400" b="1" dirty="0" smtClean="0">
                          <a:solidFill>
                            <a:schemeClr val="tx1"/>
                          </a:solidFill>
                        </a:rPr>
                        <a:t>0</a:t>
                      </a:r>
                      <a:r>
                        <a:rPr lang="da-DK" sz="2400" b="1" dirty="0" smtClean="0">
                          <a:solidFill>
                            <a:srgbClr val="C00000"/>
                          </a:solidFill>
                        </a:rPr>
                        <a:t>10</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5</a:t>
                      </a:r>
                      <a:endParaRPr lang="en-US" sz="2400" b="1" dirty="0">
                        <a:solidFill>
                          <a:schemeClr val="tx1"/>
                        </a:solidFill>
                      </a:endParaRPr>
                    </a:p>
                  </a:txBody>
                  <a:tcPr marL="0" marR="0" marT="0" marB="0"/>
                </a:tc>
                <a:tc>
                  <a:txBody>
                    <a:bodyPr/>
                    <a:lstStyle/>
                    <a:p>
                      <a:pPr algn="ctr"/>
                      <a:r>
                        <a:rPr lang="da-DK" sz="2400" b="1" dirty="0" smtClean="0">
                          <a:solidFill>
                            <a:schemeClr val="tx1"/>
                          </a:solidFill>
                        </a:rPr>
                        <a:t>01</a:t>
                      </a:r>
                      <a:r>
                        <a:rPr lang="da-DK" sz="2400" b="1" i="0" u="sng" dirty="0" smtClean="0">
                          <a:solidFill>
                            <a:schemeClr val="tx1"/>
                          </a:solidFill>
                        </a:rPr>
                        <a:t>0</a:t>
                      </a:r>
                      <a:r>
                        <a:rPr lang="da-DK" sz="2400" b="1" i="0" u="sng" dirty="0" smtClean="0">
                          <a:solidFill>
                            <a:srgbClr val="C00000"/>
                          </a:solidFill>
                        </a:rPr>
                        <a:t>1</a:t>
                      </a:r>
                      <a:endParaRPr lang="en-US" sz="2400" b="1" i="0" u="sng" dirty="0">
                        <a:solidFill>
                          <a:srgbClr val="C00000"/>
                        </a:solidFill>
                      </a:endParaRPr>
                    </a:p>
                  </a:txBody>
                  <a:tcPr marL="0" marR="0" marT="0" marB="0"/>
                </a:tc>
              </a:tr>
              <a:tr h="309708">
                <a:tc>
                  <a:txBody>
                    <a:bodyPr/>
                    <a:lstStyle/>
                    <a:p>
                      <a:pPr algn="ctr"/>
                      <a:r>
                        <a:rPr lang="da-DK" sz="2400" b="1" dirty="0" smtClean="0">
                          <a:solidFill>
                            <a:schemeClr val="tx1"/>
                          </a:solidFill>
                        </a:rPr>
                        <a:t>6</a:t>
                      </a:r>
                      <a:endParaRPr lang="en-US" sz="2400" b="1" dirty="0">
                        <a:solidFill>
                          <a:schemeClr val="tx1"/>
                        </a:solidFill>
                      </a:endParaRPr>
                    </a:p>
                  </a:txBody>
                  <a:tcPr marL="0" marR="0" marT="0" marB="0"/>
                </a:tc>
                <a:tc>
                  <a:txBody>
                    <a:bodyPr/>
                    <a:lstStyle/>
                    <a:p>
                      <a:pPr algn="ctr"/>
                      <a:r>
                        <a:rPr lang="da-DK" sz="2400" b="1" dirty="0" smtClean="0">
                          <a:solidFill>
                            <a:schemeClr val="tx1"/>
                          </a:solidFill>
                        </a:rPr>
                        <a:t>01</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7</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011</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8</a:t>
                      </a:r>
                      <a:endParaRPr lang="en-US" sz="2400" b="1" dirty="0">
                        <a:solidFill>
                          <a:schemeClr val="tx1"/>
                        </a:solidFill>
                      </a:endParaRPr>
                    </a:p>
                  </a:txBody>
                  <a:tcPr marL="0" marR="0" marT="0" marB="0"/>
                </a:tc>
                <a:tc>
                  <a:txBody>
                    <a:bodyPr/>
                    <a:lstStyle/>
                    <a:p>
                      <a:pPr algn="ctr"/>
                      <a:r>
                        <a:rPr lang="da-DK" sz="2400" b="1" dirty="0" smtClean="0">
                          <a:solidFill>
                            <a:srgbClr val="C00000"/>
                          </a:solidFill>
                        </a:rPr>
                        <a:t>100</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9</a:t>
                      </a:r>
                      <a:endParaRPr lang="en-US" sz="2400" b="1" dirty="0">
                        <a:solidFill>
                          <a:schemeClr val="tx1"/>
                        </a:solidFill>
                      </a:endParaRPr>
                    </a:p>
                  </a:txBody>
                  <a:tcPr marL="0" marR="0" marT="0" marB="0"/>
                </a:tc>
                <a:tc>
                  <a:txBody>
                    <a:bodyPr/>
                    <a:lstStyle/>
                    <a:p>
                      <a:pPr algn="ctr"/>
                      <a:r>
                        <a:rPr lang="da-DK" sz="2400" b="1" dirty="0" smtClean="0">
                          <a:solidFill>
                            <a:schemeClr val="tx1"/>
                          </a:solidFill>
                        </a:rPr>
                        <a:t>10</a:t>
                      </a:r>
                      <a:r>
                        <a:rPr lang="da-DK" sz="2400" b="1" u="sng" dirty="0" smtClean="0">
                          <a:solidFill>
                            <a:schemeClr val="tx1"/>
                          </a:solidFill>
                        </a:rPr>
                        <a:t>0</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10</a:t>
                      </a:r>
                      <a:endParaRPr lang="en-US" sz="2400" b="1" dirty="0">
                        <a:solidFill>
                          <a:schemeClr val="tx1"/>
                        </a:solidFill>
                      </a:endParaRPr>
                    </a:p>
                  </a:txBody>
                  <a:tcPr marL="0" marR="0" marT="0" marB="0"/>
                </a:tc>
                <a:tc>
                  <a:txBody>
                    <a:bodyPr/>
                    <a:lstStyle/>
                    <a:p>
                      <a:pPr algn="ctr"/>
                      <a:r>
                        <a:rPr lang="da-DK" sz="2400" b="1" dirty="0" smtClean="0">
                          <a:solidFill>
                            <a:schemeClr val="tx1"/>
                          </a:solidFill>
                        </a:rPr>
                        <a:t>10</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11</a:t>
                      </a:r>
                      <a:endParaRPr lang="en-US" sz="2400" b="1" dirty="0">
                        <a:solidFill>
                          <a:schemeClr val="tx1"/>
                        </a:solidFill>
                      </a:endParaRPr>
                    </a:p>
                  </a:txBody>
                  <a:tcPr marL="0" marR="0" marT="0" marB="0"/>
                </a:tc>
                <a:tc>
                  <a:txBody>
                    <a:bodyPr/>
                    <a:lstStyle/>
                    <a:p>
                      <a:pPr algn="ctr"/>
                      <a:r>
                        <a:rPr lang="da-DK" sz="2400" b="1" dirty="0" smtClean="0">
                          <a:solidFill>
                            <a:schemeClr val="tx1"/>
                          </a:solidFill>
                        </a:rPr>
                        <a:t>1</a:t>
                      </a:r>
                      <a:r>
                        <a:rPr lang="da-DK" sz="2400" b="1" u="sng" dirty="0" smtClean="0">
                          <a:solidFill>
                            <a:schemeClr val="tx1"/>
                          </a:solidFill>
                        </a:rPr>
                        <a:t>01</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12</a:t>
                      </a:r>
                      <a:endParaRPr lang="en-US" sz="2400" b="1" dirty="0">
                        <a:solidFill>
                          <a:schemeClr val="tx1"/>
                        </a:solidFill>
                      </a:endParaRPr>
                    </a:p>
                  </a:txBody>
                  <a:tcPr marL="0" marR="0" marT="0" marB="0"/>
                </a:tc>
                <a:tc>
                  <a:txBody>
                    <a:bodyPr/>
                    <a:lstStyle/>
                    <a:p>
                      <a:pPr algn="ctr"/>
                      <a:r>
                        <a:rPr lang="da-DK" sz="2400" b="1" dirty="0" smtClean="0">
                          <a:solidFill>
                            <a:schemeClr val="tx1"/>
                          </a:solidFill>
                        </a:rPr>
                        <a:t>1</a:t>
                      </a:r>
                      <a:r>
                        <a:rPr lang="da-DK" sz="2400" b="1" dirty="0" smtClean="0">
                          <a:solidFill>
                            <a:srgbClr val="C00000"/>
                          </a:solidFill>
                        </a:rPr>
                        <a:t>10</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13</a:t>
                      </a:r>
                      <a:endParaRPr lang="en-US" sz="2400" b="1" dirty="0">
                        <a:solidFill>
                          <a:schemeClr val="tx1"/>
                        </a:solidFill>
                      </a:endParaRPr>
                    </a:p>
                  </a:txBody>
                  <a:tcPr marL="0" marR="0" marT="0" marB="0"/>
                </a:tc>
                <a:tc>
                  <a:txBody>
                    <a:bodyPr/>
                    <a:lstStyle/>
                    <a:p>
                      <a:pPr algn="ctr"/>
                      <a:r>
                        <a:rPr lang="da-DK" sz="2400" b="1" dirty="0" smtClean="0">
                          <a:solidFill>
                            <a:schemeClr val="tx1"/>
                          </a:solidFill>
                        </a:rPr>
                        <a:t>11</a:t>
                      </a:r>
                      <a:r>
                        <a:rPr lang="da-DK" sz="2400" b="1" u="sng" dirty="0" smtClean="0">
                          <a:solidFill>
                            <a:schemeClr val="tx1"/>
                          </a:solidFill>
                        </a:rPr>
                        <a:t>0</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14</a:t>
                      </a:r>
                      <a:endParaRPr lang="en-US" sz="2400" b="1" dirty="0">
                        <a:solidFill>
                          <a:schemeClr val="tx1"/>
                        </a:solidFill>
                      </a:endParaRPr>
                    </a:p>
                  </a:txBody>
                  <a:tcPr marL="0" marR="0" marT="0" marB="0"/>
                </a:tc>
                <a:tc>
                  <a:txBody>
                    <a:bodyPr/>
                    <a:lstStyle/>
                    <a:p>
                      <a:pPr algn="ctr"/>
                      <a:r>
                        <a:rPr lang="da-DK" sz="2400" b="1" dirty="0" smtClean="0">
                          <a:solidFill>
                            <a:schemeClr val="tx1"/>
                          </a:solidFill>
                        </a:rPr>
                        <a:t>11</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15</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111</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0</a:t>
                      </a:r>
                      <a:endParaRPr lang="en-US" sz="2400" b="1" dirty="0">
                        <a:solidFill>
                          <a:schemeClr val="tx1"/>
                        </a:solidFill>
                      </a:endParaRPr>
                    </a:p>
                  </a:txBody>
                  <a:tcPr marL="0" marR="0" marT="0" marB="0"/>
                </a:tc>
                <a:tc>
                  <a:txBody>
                    <a:bodyPr/>
                    <a:lstStyle/>
                    <a:p>
                      <a:pPr algn="ctr"/>
                      <a:r>
                        <a:rPr lang="da-DK" sz="2400" b="1" dirty="0" smtClean="0">
                          <a:solidFill>
                            <a:srgbClr val="C00000"/>
                          </a:solidFill>
                        </a:rPr>
                        <a:t>0000</a:t>
                      </a:r>
                      <a:endParaRPr lang="en-US" sz="2400" b="1" dirty="0">
                        <a:solidFill>
                          <a:srgbClr val="C00000"/>
                        </a:solidFill>
                      </a:endParaRPr>
                    </a:p>
                  </a:txBody>
                  <a:tcPr marL="0" marR="0" marT="0" marB="0"/>
                </a:tc>
              </a:tr>
            </a:tbl>
          </a:graphicData>
        </a:graphic>
      </p:graphicFrame>
      <p:sp>
        <p:nvSpPr>
          <p:cNvPr id="33" name="TextBox 32"/>
          <p:cNvSpPr txBox="1"/>
          <p:nvPr/>
        </p:nvSpPr>
        <p:spPr>
          <a:xfrm>
            <a:off x="2843808" y="759073"/>
            <a:ext cx="5256584" cy="797719"/>
          </a:xfrm>
          <a:prstGeom prst="rect">
            <a:avLst/>
          </a:prstGeom>
          <a:noFill/>
        </p:spPr>
        <p:txBody>
          <a:bodyPr wrap="square" rtlCol="0">
            <a:spAutoFit/>
          </a:bodyPr>
          <a:lstStyle/>
          <a:p>
            <a:pPr algn="ctr">
              <a:lnSpc>
                <a:spcPts val="4800"/>
              </a:lnSpc>
            </a:pPr>
            <a:r>
              <a:rPr lang="da-DK" sz="7200" b="1" dirty="0" smtClean="0">
                <a:solidFill>
                  <a:srgbClr val="C00000"/>
                </a:solidFill>
              </a:rPr>
              <a:t>Algoritme</a:t>
            </a:r>
            <a:endParaRPr lang="en-US" sz="7200" b="1" dirty="0">
              <a:solidFill>
                <a:srgbClr val="C00000"/>
              </a:solidFill>
            </a:endParaRPr>
          </a:p>
        </p:txBody>
      </p:sp>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fade">
                                      <p:cBhvr>
                                        <p:cTn id="11" dur="2000"/>
                                        <p:tgtEl>
                                          <p:spTgt spid="4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fade">
                                      <p:cBhvr>
                                        <p:cTn id="16" dur="2000"/>
                                        <p:tgtEl>
                                          <p:spTgt spid="3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fade">
                                      <p:cBhvr>
                                        <p:cTn id="19" dur="2000"/>
                                        <p:tgtEl>
                                          <p:spTgt spid="38"/>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41"/>
                                        </p:tgtEl>
                                        <p:attrNameLst>
                                          <p:attrName>style.visibility</p:attrName>
                                        </p:attrNameLst>
                                      </p:cBhvr>
                                      <p:to>
                                        <p:strVal val="visible"/>
                                      </p:to>
                                    </p:set>
                                    <p:animEffect transition="in" filter="fade">
                                      <p:cBhvr>
                                        <p:cTn id="24" dur="2000"/>
                                        <p:tgtEl>
                                          <p:spTgt spid="4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2000"/>
                                        <p:tgtEl>
                                          <p:spTgt spid="3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7" grpId="0" animBg="1"/>
      <p:bldP spid="38" grpId="0" animBg="1"/>
      <p:bldP spid="3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p:nvSpPr>
        <p:spPr>
          <a:xfrm>
            <a:off x="-86388" y="5893897"/>
            <a:ext cx="7610715" cy="384721"/>
          </a:xfrm>
          <a:prstGeom prst="rect">
            <a:avLst/>
          </a:prstGeom>
          <a:noFill/>
        </p:spPr>
        <p:txBody>
          <a:bodyPr wrap="square" rtlCol="0">
            <a:spAutoFit/>
          </a:bodyPr>
          <a:lstStyle/>
          <a:p>
            <a:r>
              <a:rPr lang="da-DK" dirty="0" err="1" smtClean="0">
                <a:solidFill>
                  <a:srgbClr val="EBEDF5"/>
                </a:solidFill>
                <a:latin typeface="Courier" pitchFamily="49" charset="0"/>
              </a:rPr>
              <a:t>Recovering</a:t>
            </a:r>
            <a:r>
              <a:rPr lang="da-DK" sz="1900" dirty="0" smtClean="0">
                <a:solidFill>
                  <a:srgbClr val="EBEDF5"/>
                </a:solidFill>
                <a:latin typeface="Courier" pitchFamily="49" charset="0"/>
              </a:rPr>
              <a:t>..........</a:t>
            </a:r>
            <a:endParaRPr lang="en-US" sz="1900" dirty="0">
              <a:solidFill>
                <a:srgbClr val="EBEDF5"/>
              </a:solidFill>
              <a:latin typeface="Courier" pitchFamily="49" charset="0"/>
            </a:endParaRP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2000"/>
                                  </p:stCondLst>
                                  <p:childTnLst>
                                    <p:set>
                                      <p:cBhvr>
                                        <p:cTn id="6" dur="1" fill="hold">
                                          <p:stCondLst>
                                            <p:cond delay="0"/>
                                          </p:stCondLst>
                                        </p:cTn>
                                        <p:tgtEl>
                                          <p:spTgt spid="3074"/>
                                        </p:tgtEl>
                                        <p:attrNameLst>
                                          <p:attrName>style.visibility</p:attrName>
                                        </p:attrNameLst>
                                      </p:cBhvr>
                                      <p:to>
                                        <p:strVal val="visible"/>
                                      </p:to>
                                    </p:set>
                                  </p:childTnLst>
                                </p:cTn>
                              </p:par>
                            </p:childTnLst>
                          </p:cTn>
                        </p:par>
                        <p:par>
                          <p:cTn id="7" fill="hold">
                            <p:stCondLst>
                              <p:cond delay="2000"/>
                            </p:stCondLst>
                            <p:childTnLst>
                              <p:par>
                                <p:cTn id="8" presetID="1" presetClass="entr" presetSubtype="0" fill="hold" grpId="0" nodeType="afterEffect">
                                  <p:stCondLst>
                                    <p:cond delay="8000"/>
                                  </p:stCondLst>
                                  <p:iterate type="lt">
                                    <p:tmAbs val="100"/>
                                  </p:iterate>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p:cNvSpPr/>
          <p:nvPr/>
        </p:nvSpPr>
        <p:spPr>
          <a:xfrm>
            <a:off x="2627783" y="188640"/>
            <a:ext cx="2664296" cy="3600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3447135" y="609755"/>
            <a:ext cx="180000" cy="144389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303135" y="609755"/>
            <a:ext cx="324000" cy="2880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3159135" y="609755"/>
            <a:ext cx="468000" cy="584358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Table 6"/>
          <p:cNvGraphicFramePr>
            <a:graphicFrameLocks noGrp="1"/>
          </p:cNvGraphicFramePr>
          <p:nvPr/>
        </p:nvGraphicFramePr>
        <p:xfrm>
          <a:off x="-108520" y="188640"/>
          <a:ext cx="5360054" cy="6583680"/>
        </p:xfrm>
        <a:graphic>
          <a:graphicData uri="http://schemas.openxmlformats.org/drawingml/2006/table">
            <a:tbl>
              <a:tblPr firstRow="1" bandRow="1">
                <a:tableStyleId>{2D5ABB26-0587-4C30-8999-92F81FD0307C}</a:tableStyleId>
              </a:tblPr>
              <a:tblGrid>
                <a:gridCol w="1510401"/>
                <a:gridCol w="1257653"/>
                <a:gridCol w="1296000"/>
                <a:gridCol w="1296000"/>
              </a:tblGrid>
              <a:tr h="309708">
                <a:tc>
                  <a:txBody>
                    <a:bodyPr/>
                    <a:lstStyle/>
                    <a:p>
                      <a:pPr algn="ctr"/>
                      <a:r>
                        <a:rPr lang="da-DK" sz="2400" b="1" dirty="0" smtClean="0">
                          <a:solidFill>
                            <a:schemeClr val="tx1"/>
                          </a:solidFill>
                        </a:rPr>
                        <a:t>Decimal</a:t>
                      </a:r>
                      <a:endParaRPr lang="en-US" sz="2400" b="1" dirty="0">
                        <a:solidFill>
                          <a:schemeClr val="tx1"/>
                        </a:solidFill>
                      </a:endParaRPr>
                    </a:p>
                  </a:txBody>
                  <a:tcPr marL="0" marR="0" marT="0" marB="0" anchor="ctr"/>
                </a:tc>
                <a:tc>
                  <a:txBody>
                    <a:bodyPr/>
                    <a:lstStyle/>
                    <a:p>
                      <a:pPr algn="ctr"/>
                      <a:r>
                        <a:rPr lang="da-DK" sz="2400" b="1" dirty="0" smtClean="0">
                          <a:solidFill>
                            <a:schemeClr val="tx1"/>
                          </a:solidFill>
                        </a:rPr>
                        <a:t>Binær</a:t>
                      </a:r>
                      <a:endParaRPr lang="en-US" sz="2400" b="1" dirty="0">
                        <a:solidFill>
                          <a:schemeClr val="tx1"/>
                        </a:solidFill>
                      </a:endParaRPr>
                    </a:p>
                  </a:txBody>
                  <a:tcPr marL="0" marR="0" marT="0" marB="0" anchor="ctr"/>
                </a:tc>
                <a:tc gridSpan="2">
                  <a:txBody>
                    <a:bodyPr/>
                    <a:lstStyle/>
                    <a:p>
                      <a:pPr algn="l"/>
                      <a:r>
                        <a:rPr lang="da-DK" sz="2400" b="1" dirty="0" smtClean="0">
                          <a:solidFill>
                            <a:schemeClr val="tx1"/>
                          </a:solidFill>
                        </a:rPr>
                        <a:t>Spejlet Gray kode</a:t>
                      </a:r>
                      <a:endParaRPr lang="en-US" sz="2400" b="1" dirty="0">
                        <a:solidFill>
                          <a:schemeClr val="tx1"/>
                        </a:solidFill>
                      </a:endParaRPr>
                    </a:p>
                  </a:txBody>
                  <a:tcPr marL="0" marR="0" marT="0" marB="0" anchor="ctr"/>
                </a:tc>
                <a:tc hMerge="1">
                  <a:txBody>
                    <a:bodyPr/>
                    <a:lstStyle/>
                    <a:p>
                      <a:pPr algn="ctr"/>
                      <a:endParaRPr lang="en-US" sz="2400" b="1" dirty="0">
                        <a:solidFill>
                          <a:schemeClr val="tx1"/>
                        </a:solidFill>
                      </a:endParaRPr>
                    </a:p>
                  </a:txBody>
                  <a:tcPr marL="0" marR="0" marT="0" marB="0" anchor="ctr"/>
                </a:tc>
              </a:tr>
              <a:tr h="309708">
                <a:tc>
                  <a:txBody>
                    <a:bodyPr/>
                    <a:lstStyle/>
                    <a:p>
                      <a:pPr algn="ctr"/>
                      <a:r>
                        <a:rPr lang="da-DK" sz="2400" b="1" dirty="0" smtClean="0">
                          <a:solidFill>
                            <a:schemeClr val="tx1"/>
                          </a:solidFill>
                        </a:rPr>
                        <a:t>0</a:t>
                      </a:r>
                      <a:endParaRPr lang="en-US" sz="2400" b="1" dirty="0">
                        <a:solidFill>
                          <a:schemeClr val="tx1"/>
                        </a:solidFill>
                      </a:endParaRPr>
                    </a:p>
                  </a:txBody>
                  <a:tcPr marL="0" marR="0" marT="0" marB="0"/>
                </a:tc>
                <a:tc>
                  <a:txBody>
                    <a:bodyPr/>
                    <a:lstStyle/>
                    <a:p>
                      <a:pPr algn="ctr"/>
                      <a:r>
                        <a:rPr lang="da-DK" sz="2400" b="1" dirty="0" smtClean="0">
                          <a:solidFill>
                            <a:schemeClr val="tx1"/>
                          </a:solidFill>
                        </a:rPr>
                        <a:t>000</a:t>
                      </a:r>
                      <a:r>
                        <a:rPr lang="da-DK" sz="2400" b="1" u="sng" dirty="0" smtClean="0">
                          <a:solidFill>
                            <a:schemeClr val="tx1"/>
                          </a:solidFill>
                        </a:rPr>
                        <a:t>0</a:t>
                      </a:r>
                      <a:endParaRPr lang="en-US" sz="2400" b="1" u="sng" dirty="0">
                        <a:solidFill>
                          <a:schemeClr val="tx1"/>
                        </a:solidFill>
                      </a:endParaRPr>
                    </a:p>
                  </a:txBody>
                  <a:tcPr marL="0" marR="0" marT="0" marB="0"/>
                </a:tc>
                <a:tc>
                  <a:txBody>
                    <a:bodyPr/>
                    <a:lstStyle/>
                    <a:p>
                      <a:pPr algn="ctr"/>
                      <a:r>
                        <a:rPr lang="da-DK" sz="2400" b="1" u="none" dirty="0" smtClean="0">
                          <a:solidFill>
                            <a:schemeClr val="tx1"/>
                          </a:solidFill>
                        </a:rPr>
                        <a:t>0000</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1</a:t>
                      </a:r>
                      <a:endParaRPr lang="en-US" sz="2400" b="1" dirty="0">
                        <a:solidFill>
                          <a:schemeClr val="tx1"/>
                        </a:solidFill>
                      </a:endParaRPr>
                    </a:p>
                  </a:txBody>
                  <a:tcPr marL="0" marR="0" marT="0" marB="0"/>
                </a:tc>
                <a:tc>
                  <a:txBody>
                    <a:bodyPr/>
                    <a:lstStyle/>
                    <a:p>
                      <a:pPr algn="ctr"/>
                      <a:r>
                        <a:rPr lang="da-DK" sz="2400" b="1" dirty="0" smtClean="0">
                          <a:solidFill>
                            <a:schemeClr val="tx1"/>
                          </a:solidFill>
                        </a:rPr>
                        <a:t>00</a:t>
                      </a:r>
                      <a:r>
                        <a:rPr lang="da-DK" sz="2400" b="1" u="sng" dirty="0" smtClean="0">
                          <a:solidFill>
                            <a:schemeClr val="tx1"/>
                          </a:solidFill>
                        </a:rPr>
                        <a:t>0</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000</a:t>
                      </a:r>
                      <a:r>
                        <a:rPr lang="da-DK" sz="2400" b="1" u="none" dirty="0" smtClean="0">
                          <a:solidFill>
                            <a:srgbClr val="C00000"/>
                          </a:solidFill>
                        </a:rPr>
                        <a:t>1</a:t>
                      </a:r>
                      <a:endParaRPr lang="en-US" sz="2400" b="1" u="none"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dirty="0" smtClean="0">
                          <a:solidFill>
                            <a:schemeClr val="tx1"/>
                          </a:solidFill>
                        </a:rPr>
                        <a:t>2</a:t>
                      </a:r>
                      <a:endParaRPr lang="en-US" sz="2400" b="1" dirty="0">
                        <a:solidFill>
                          <a:schemeClr val="tx1"/>
                        </a:solidFill>
                      </a:endParaRPr>
                    </a:p>
                  </a:txBody>
                  <a:tcPr marL="0" marR="0" marT="0" marB="0"/>
                </a:tc>
                <a:tc>
                  <a:txBody>
                    <a:bodyPr/>
                    <a:lstStyle/>
                    <a:p>
                      <a:pPr algn="ctr"/>
                      <a:r>
                        <a:rPr lang="da-DK" sz="2400" b="1" dirty="0" smtClean="0">
                          <a:solidFill>
                            <a:schemeClr val="tx1"/>
                          </a:solidFill>
                        </a:rPr>
                        <a:t>00</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00</a:t>
                      </a:r>
                      <a:r>
                        <a:rPr lang="da-DK" sz="2400" b="1" u="none" dirty="0" smtClean="0">
                          <a:solidFill>
                            <a:srgbClr val="C00000"/>
                          </a:solidFill>
                        </a:rPr>
                        <a:t>1</a:t>
                      </a: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3</a:t>
                      </a:r>
                      <a:endParaRPr lang="en-US" sz="2400" b="1" dirty="0">
                        <a:solidFill>
                          <a:schemeClr val="tx1"/>
                        </a:solidFill>
                      </a:endParaRPr>
                    </a:p>
                  </a:txBody>
                  <a:tcPr marL="0" marR="0" marT="0" marB="0"/>
                </a:tc>
                <a:tc>
                  <a:txBody>
                    <a:bodyPr/>
                    <a:lstStyle/>
                    <a:p>
                      <a:pPr algn="ctr"/>
                      <a:r>
                        <a:rPr lang="da-DK" sz="2400" b="1" dirty="0" smtClean="0">
                          <a:solidFill>
                            <a:schemeClr val="tx1"/>
                          </a:solidFill>
                        </a:rPr>
                        <a:t>0</a:t>
                      </a:r>
                      <a:r>
                        <a:rPr lang="da-DK" sz="2400" b="1" u="sng" dirty="0" smtClean="0">
                          <a:solidFill>
                            <a:schemeClr val="tx1"/>
                          </a:solidFill>
                        </a:rPr>
                        <a:t>01</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001</a:t>
                      </a:r>
                      <a:r>
                        <a:rPr lang="da-DK" sz="2400" b="1" u="none" dirty="0" smtClean="0">
                          <a:solidFill>
                            <a:srgbClr val="C00000"/>
                          </a:solidFill>
                        </a:rPr>
                        <a:t>0</a:t>
                      </a:r>
                      <a:endParaRPr lang="en-US" sz="2400" b="1" u="none"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dirty="0" smtClean="0">
                          <a:solidFill>
                            <a:schemeClr val="tx1"/>
                          </a:solidFill>
                        </a:rPr>
                        <a:t>4</a:t>
                      </a:r>
                      <a:endParaRPr lang="en-US" sz="2400" b="1" dirty="0">
                        <a:solidFill>
                          <a:schemeClr val="tx1"/>
                        </a:solidFill>
                      </a:endParaRPr>
                    </a:p>
                  </a:txBody>
                  <a:tcPr marL="0" marR="0" marT="0" marB="0"/>
                </a:tc>
                <a:tc>
                  <a:txBody>
                    <a:bodyPr/>
                    <a:lstStyle/>
                    <a:p>
                      <a:pPr algn="ctr"/>
                      <a:r>
                        <a:rPr lang="da-DK" sz="2400" b="1" dirty="0" smtClean="0">
                          <a:solidFill>
                            <a:schemeClr val="tx1"/>
                          </a:solidFill>
                        </a:rPr>
                        <a:t>0</a:t>
                      </a:r>
                      <a:r>
                        <a:rPr lang="da-DK" sz="2400" b="1" dirty="0" smtClean="0">
                          <a:solidFill>
                            <a:srgbClr val="C00000"/>
                          </a:solidFill>
                        </a:rPr>
                        <a:t>10</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0</a:t>
                      </a:r>
                      <a:r>
                        <a:rPr lang="da-DK" sz="2400" b="1" u="none" dirty="0" smtClean="0">
                          <a:solidFill>
                            <a:srgbClr val="C00000"/>
                          </a:solidFill>
                        </a:rPr>
                        <a:t>1</a:t>
                      </a:r>
                      <a:r>
                        <a:rPr lang="da-DK" sz="2400" b="1" u="none" dirty="0" smtClean="0">
                          <a:solidFill>
                            <a:schemeClr val="tx1"/>
                          </a:solidFill>
                        </a:rPr>
                        <a:t>10</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5</a:t>
                      </a:r>
                      <a:endParaRPr lang="en-US" sz="2400" b="1" dirty="0">
                        <a:solidFill>
                          <a:schemeClr val="tx1"/>
                        </a:solidFill>
                      </a:endParaRPr>
                    </a:p>
                  </a:txBody>
                  <a:tcPr marL="0" marR="0" marT="0" marB="0"/>
                </a:tc>
                <a:tc>
                  <a:txBody>
                    <a:bodyPr/>
                    <a:lstStyle/>
                    <a:p>
                      <a:pPr algn="ctr"/>
                      <a:r>
                        <a:rPr lang="da-DK" sz="2400" b="1" dirty="0" smtClean="0">
                          <a:solidFill>
                            <a:schemeClr val="tx1"/>
                          </a:solidFill>
                        </a:rPr>
                        <a:t>01</a:t>
                      </a:r>
                      <a:r>
                        <a:rPr lang="da-DK" sz="2400" b="1" i="0" u="sng" dirty="0" smtClean="0">
                          <a:solidFill>
                            <a:schemeClr val="tx1"/>
                          </a:solidFill>
                        </a:rPr>
                        <a:t>0</a:t>
                      </a:r>
                      <a:r>
                        <a:rPr lang="da-DK" sz="2400" b="1" i="0" u="sng" dirty="0" smtClean="0">
                          <a:solidFill>
                            <a:srgbClr val="C00000"/>
                          </a:solidFill>
                        </a:rPr>
                        <a:t>1</a:t>
                      </a:r>
                      <a:endParaRPr lang="en-US" sz="2400" b="1" i="0" u="sng" dirty="0">
                        <a:solidFill>
                          <a:srgbClr val="C00000"/>
                        </a:solidFill>
                      </a:endParaRPr>
                    </a:p>
                  </a:txBody>
                  <a:tcPr marL="0" marR="0" marT="0" marB="0"/>
                </a:tc>
                <a:tc>
                  <a:txBody>
                    <a:bodyPr/>
                    <a:lstStyle/>
                    <a:p>
                      <a:pPr algn="ctr"/>
                      <a:r>
                        <a:rPr lang="da-DK" sz="2400" b="1" i="0" u="none" dirty="0" smtClean="0">
                          <a:solidFill>
                            <a:schemeClr val="tx1"/>
                          </a:solidFill>
                        </a:rPr>
                        <a:t>011</a:t>
                      </a:r>
                      <a:r>
                        <a:rPr lang="da-DK" sz="2400" b="1" i="0" u="none" dirty="0" smtClean="0">
                          <a:solidFill>
                            <a:srgbClr val="C00000"/>
                          </a:solidFill>
                        </a:rPr>
                        <a:t>1</a:t>
                      </a:r>
                      <a:endParaRPr lang="en-US" sz="2400" b="1" i="0" u="none" dirty="0">
                        <a:solidFill>
                          <a:srgbClr val="C00000"/>
                        </a:solidFill>
                      </a:endParaRPr>
                    </a:p>
                  </a:txBody>
                  <a:tcPr marL="0" marR="0" marT="0" marB="0"/>
                </a:tc>
                <a:tc>
                  <a:txBody>
                    <a:bodyPr/>
                    <a:lstStyle/>
                    <a:p>
                      <a:pPr algn="ctr"/>
                      <a:endParaRPr lang="en-US" sz="2400" b="1" i="0" u="none" dirty="0">
                        <a:solidFill>
                          <a:srgbClr val="C00000"/>
                        </a:solidFill>
                      </a:endParaRPr>
                    </a:p>
                  </a:txBody>
                  <a:tcPr marL="0" marR="0" marT="0" marB="0"/>
                </a:tc>
              </a:tr>
              <a:tr h="309708">
                <a:tc>
                  <a:txBody>
                    <a:bodyPr/>
                    <a:lstStyle/>
                    <a:p>
                      <a:pPr algn="ctr"/>
                      <a:r>
                        <a:rPr lang="da-DK" sz="2400" b="1" dirty="0" smtClean="0">
                          <a:solidFill>
                            <a:schemeClr val="tx1"/>
                          </a:solidFill>
                        </a:rPr>
                        <a:t>6</a:t>
                      </a:r>
                      <a:endParaRPr lang="en-US" sz="2400" b="1" dirty="0">
                        <a:solidFill>
                          <a:schemeClr val="tx1"/>
                        </a:solidFill>
                      </a:endParaRPr>
                    </a:p>
                  </a:txBody>
                  <a:tcPr marL="0" marR="0" marT="0" marB="0"/>
                </a:tc>
                <a:tc>
                  <a:txBody>
                    <a:bodyPr/>
                    <a:lstStyle/>
                    <a:p>
                      <a:pPr algn="ctr"/>
                      <a:r>
                        <a:rPr lang="da-DK" sz="2400" b="1" dirty="0" smtClean="0">
                          <a:solidFill>
                            <a:schemeClr val="tx1"/>
                          </a:solidFill>
                        </a:rPr>
                        <a:t>01</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01</a:t>
                      </a:r>
                      <a:r>
                        <a:rPr lang="da-DK" sz="2400" b="1" u="none" dirty="0" smtClean="0">
                          <a:solidFill>
                            <a:srgbClr val="C00000"/>
                          </a:solidFill>
                        </a:rPr>
                        <a:t>0</a:t>
                      </a: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7</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011</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010</a:t>
                      </a:r>
                      <a:r>
                        <a:rPr lang="da-DK" sz="2400" b="1" u="none" dirty="0" smtClean="0">
                          <a:solidFill>
                            <a:srgbClr val="C00000"/>
                          </a:solidFill>
                        </a:rPr>
                        <a:t>0</a:t>
                      </a:r>
                      <a:endParaRPr lang="en-US" sz="2400" b="1" u="none"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dirty="0" smtClean="0">
                          <a:solidFill>
                            <a:schemeClr val="tx1"/>
                          </a:solidFill>
                        </a:rPr>
                        <a:t>8</a:t>
                      </a:r>
                      <a:endParaRPr lang="en-US" sz="2400" b="1" dirty="0">
                        <a:solidFill>
                          <a:schemeClr val="tx1"/>
                        </a:solidFill>
                      </a:endParaRPr>
                    </a:p>
                  </a:txBody>
                  <a:tcPr marL="0" marR="0" marT="0" marB="0"/>
                </a:tc>
                <a:tc>
                  <a:txBody>
                    <a:bodyPr/>
                    <a:lstStyle/>
                    <a:p>
                      <a:pPr algn="ctr"/>
                      <a:r>
                        <a:rPr lang="da-DK" sz="2400" b="1" dirty="0" smtClean="0">
                          <a:solidFill>
                            <a:srgbClr val="C00000"/>
                          </a:solidFill>
                        </a:rPr>
                        <a:t>100</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none" dirty="0" smtClean="0">
                          <a:solidFill>
                            <a:srgbClr val="C00000"/>
                          </a:solidFill>
                        </a:rPr>
                        <a:t>1</a:t>
                      </a:r>
                      <a:r>
                        <a:rPr lang="da-DK" sz="2400" b="1" u="none" dirty="0" smtClean="0">
                          <a:solidFill>
                            <a:schemeClr val="tx1"/>
                          </a:solidFill>
                        </a:rPr>
                        <a:t>100</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9</a:t>
                      </a:r>
                      <a:endParaRPr lang="en-US" sz="2400" b="1" dirty="0">
                        <a:solidFill>
                          <a:schemeClr val="tx1"/>
                        </a:solidFill>
                      </a:endParaRPr>
                    </a:p>
                  </a:txBody>
                  <a:tcPr marL="0" marR="0" marT="0" marB="0"/>
                </a:tc>
                <a:tc>
                  <a:txBody>
                    <a:bodyPr/>
                    <a:lstStyle/>
                    <a:p>
                      <a:pPr algn="ctr"/>
                      <a:r>
                        <a:rPr lang="da-DK" sz="2400" b="1" dirty="0" smtClean="0">
                          <a:solidFill>
                            <a:schemeClr val="tx1"/>
                          </a:solidFill>
                        </a:rPr>
                        <a:t>10</a:t>
                      </a:r>
                      <a:r>
                        <a:rPr lang="da-DK" sz="2400" b="1" u="sng" dirty="0" smtClean="0">
                          <a:solidFill>
                            <a:schemeClr val="tx1"/>
                          </a:solidFill>
                        </a:rPr>
                        <a:t>0</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110</a:t>
                      </a:r>
                      <a:r>
                        <a:rPr lang="da-DK" sz="2400" b="1" u="none" dirty="0" smtClean="0">
                          <a:solidFill>
                            <a:srgbClr val="C00000"/>
                          </a:solidFill>
                        </a:rPr>
                        <a:t>1</a:t>
                      </a:r>
                      <a:endParaRPr lang="en-US" sz="2400" b="1" u="none"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dirty="0" smtClean="0">
                          <a:solidFill>
                            <a:schemeClr val="tx1"/>
                          </a:solidFill>
                        </a:rPr>
                        <a:t>10</a:t>
                      </a:r>
                      <a:endParaRPr lang="en-US" sz="2400" b="1" dirty="0">
                        <a:solidFill>
                          <a:schemeClr val="tx1"/>
                        </a:solidFill>
                      </a:endParaRPr>
                    </a:p>
                  </a:txBody>
                  <a:tcPr marL="0" marR="0" marT="0" marB="0"/>
                </a:tc>
                <a:tc>
                  <a:txBody>
                    <a:bodyPr/>
                    <a:lstStyle/>
                    <a:p>
                      <a:pPr algn="ctr"/>
                      <a:r>
                        <a:rPr lang="da-DK" sz="2400" b="1" dirty="0" smtClean="0">
                          <a:solidFill>
                            <a:schemeClr val="tx1"/>
                          </a:solidFill>
                        </a:rPr>
                        <a:t>10</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11</a:t>
                      </a:r>
                      <a:r>
                        <a:rPr lang="da-DK" sz="2400" b="1" u="none" dirty="0" smtClean="0">
                          <a:solidFill>
                            <a:srgbClr val="C00000"/>
                          </a:solidFill>
                        </a:rPr>
                        <a:t>1</a:t>
                      </a: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11</a:t>
                      </a:r>
                      <a:endParaRPr lang="en-US" sz="2400" b="1" dirty="0">
                        <a:solidFill>
                          <a:schemeClr val="tx1"/>
                        </a:solidFill>
                      </a:endParaRPr>
                    </a:p>
                  </a:txBody>
                  <a:tcPr marL="0" marR="0" marT="0" marB="0"/>
                </a:tc>
                <a:tc>
                  <a:txBody>
                    <a:bodyPr/>
                    <a:lstStyle/>
                    <a:p>
                      <a:pPr algn="ctr"/>
                      <a:r>
                        <a:rPr lang="da-DK" sz="2400" b="1" dirty="0" smtClean="0">
                          <a:solidFill>
                            <a:schemeClr val="tx1"/>
                          </a:solidFill>
                        </a:rPr>
                        <a:t>1</a:t>
                      </a:r>
                      <a:r>
                        <a:rPr lang="da-DK" sz="2400" b="1" u="sng" dirty="0" smtClean="0">
                          <a:solidFill>
                            <a:schemeClr val="tx1"/>
                          </a:solidFill>
                        </a:rPr>
                        <a:t>01</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111</a:t>
                      </a:r>
                      <a:r>
                        <a:rPr lang="da-DK" sz="2400" b="1" u="none" dirty="0" smtClean="0">
                          <a:solidFill>
                            <a:srgbClr val="C00000"/>
                          </a:solidFill>
                        </a:rPr>
                        <a:t>0</a:t>
                      </a:r>
                      <a:endParaRPr lang="en-US" sz="2400" b="1" u="none"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dirty="0" smtClean="0">
                          <a:solidFill>
                            <a:schemeClr val="tx1"/>
                          </a:solidFill>
                        </a:rPr>
                        <a:t>12</a:t>
                      </a:r>
                      <a:endParaRPr lang="en-US" sz="2400" b="1" dirty="0">
                        <a:solidFill>
                          <a:schemeClr val="tx1"/>
                        </a:solidFill>
                      </a:endParaRPr>
                    </a:p>
                  </a:txBody>
                  <a:tcPr marL="0" marR="0" marT="0" marB="0"/>
                </a:tc>
                <a:tc>
                  <a:txBody>
                    <a:bodyPr/>
                    <a:lstStyle/>
                    <a:p>
                      <a:pPr algn="ctr"/>
                      <a:r>
                        <a:rPr lang="da-DK" sz="2400" b="1" dirty="0" smtClean="0">
                          <a:solidFill>
                            <a:schemeClr val="tx1"/>
                          </a:solidFill>
                        </a:rPr>
                        <a:t>1</a:t>
                      </a:r>
                      <a:r>
                        <a:rPr lang="da-DK" sz="2400" b="1" dirty="0" smtClean="0">
                          <a:solidFill>
                            <a:srgbClr val="C00000"/>
                          </a:solidFill>
                        </a:rPr>
                        <a:t>10</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1</a:t>
                      </a:r>
                      <a:r>
                        <a:rPr lang="da-DK" sz="2400" b="1" u="none" dirty="0" smtClean="0">
                          <a:solidFill>
                            <a:srgbClr val="C00000"/>
                          </a:solidFill>
                        </a:rPr>
                        <a:t>0</a:t>
                      </a:r>
                      <a:r>
                        <a:rPr lang="da-DK" sz="2400" b="1" u="none" dirty="0" smtClean="0">
                          <a:solidFill>
                            <a:schemeClr val="tx1"/>
                          </a:solidFill>
                        </a:rPr>
                        <a:t>10</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13</a:t>
                      </a:r>
                      <a:endParaRPr lang="en-US" sz="2400" b="1" dirty="0">
                        <a:solidFill>
                          <a:schemeClr val="tx1"/>
                        </a:solidFill>
                      </a:endParaRPr>
                    </a:p>
                  </a:txBody>
                  <a:tcPr marL="0" marR="0" marT="0" marB="0"/>
                </a:tc>
                <a:tc>
                  <a:txBody>
                    <a:bodyPr/>
                    <a:lstStyle/>
                    <a:p>
                      <a:pPr algn="ctr"/>
                      <a:r>
                        <a:rPr lang="da-DK" sz="2400" b="1" dirty="0" smtClean="0">
                          <a:solidFill>
                            <a:schemeClr val="tx1"/>
                          </a:solidFill>
                        </a:rPr>
                        <a:t>11</a:t>
                      </a:r>
                      <a:r>
                        <a:rPr lang="da-DK" sz="2400" b="1" u="sng" dirty="0" smtClean="0">
                          <a:solidFill>
                            <a:schemeClr val="tx1"/>
                          </a:solidFill>
                        </a:rPr>
                        <a:t>0</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101</a:t>
                      </a:r>
                      <a:r>
                        <a:rPr lang="da-DK" sz="2400" b="1" u="none" dirty="0" smtClean="0">
                          <a:solidFill>
                            <a:srgbClr val="C00000"/>
                          </a:solidFill>
                        </a:rPr>
                        <a:t>1</a:t>
                      </a:r>
                      <a:endParaRPr lang="en-US" sz="2400" b="1" u="none"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dirty="0" smtClean="0">
                          <a:solidFill>
                            <a:schemeClr val="tx1"/>
                          </a:solidFill>
                        </a:rPr>
                        <a:t>14</a:t>
                      </a:r>
                      <a:endParaRPr lang="en-US" sz="2400" b="1" dirty="0">
                        <a:solidFill>
                          <a:schemeClr val="tx1"/>
                        </a:solidFill>
                      </a:endParaRPr>
                    </a:p>
                  </a:txBody>
                  <a:tcPr marL="0" marR="0" marT="0" marB="0"/>
                </a:tc>
                <a:tc>
                  <a:txBody>
                    <a:bodyPr/>
                    <a:lstStyle/>
                    <a:p>
                      <a:pPr algn="ctr"/>
                      <a:r>
                        <a:rPr lang="da-DK" sz="2400" b="1" dirty="0" smtClean="0">
                          <a:solidFill>
                            <a:schemeClr val="tx1"/>
                          </a:solidFill>
                        </a:rPr>
                        <a:t>11</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10</a:t>
                      </a:r>
                      <a:r>
                        <a:rPr lang="da-DK" sz="2400" b="1" u="none" dirty="0" smtClean="0">
                          <a:solidFill>
                            <a:srgbClr val="C00000"/>
                          </a:solidFill>
                        </a:rPr>
                        <a:t>0</a:t>
                      </a: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dirty="0" smtClean="0">
                          <a:solidFill>
                            <a:schemeClr val="tx1"/>
                          </a:solidFill>
                        </a:rPr>
                        <a:t>15</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111</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none" dirty="0" smtClean="0">
                          <a:solidFill>
                            <a:schemeClr val="tx1"/>
                          </a:solidFill>
                        </a:rPr>
                        <a:t>100</a:t>
                      </a:r>
                      <a:r>
                        <a:rPr lang="da-DK" sz="2400" b="1" u="none" dirty="0" smtClean="0">
                          <a:solidFill>
                            <a:srgbClr val="C00000"/>
                          </a:solidFill>
                        </a:rPr>
                        <a:t>0</a:t>
                      </a:r>
                      <a:endParaRPr lang="en-US" sz="2400" b="1" u="none"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dirty="0" smtClean="0">
                          <a:solidFill>
                            <a:schemeClr val="tx1"/>
                          </a:solidFill>
                        </a:rPr>
                        <a:t>0</a:t>
                      </a:r>
                      <a:endParaRPr lang="en-US" sz="2400" b="1" dirty="0">
                        <a:solidFill>
                          <a:schemeClr val="tx1"/>
                        </a:solidFill>
                      </a:endParaRPr>
                    </a:p>
                  </a:txBody>
                  <a:tcPr marL="0" marR="0" marT="0" marB="0"/>
                </a:tc>
                <a:tc>
                  <a:txBody>
                    <a:bodyPr/>
                    <a:lstStyle/>
                    <a:p>
                      <a:pPr algn="ctr"/>
                      <a:r>
                        <a:rPr lang="da-DK" sz="2400" b="1" dirty="0" smtClean="0">
                          <a:solidFill>
                            <a:srgbClr val="C00000"/>
                          </a:solidFill>
                        </a:rPr>
                        <a:t>0000</a:t>
                      </a:r>
                      <a:endParaRPr lang="en-US" sz="2400" b="1" dirty="0">
                        <a:solidFill>
                          <a:srgbClr val="C00000"/>
                        </a:solidFill>
                      </a:endParaRPr>
                    </a:p>
                  </a:txBody>
                  <a:tcPr marL="0" marR="0" marT="0" marB="0"/>
                </a:tc>
                <a:tc>
                  <a:txBody>
                    <a:bodyPr/>
                    <a:lstStyle/>
                    <a:p>
                      <a:pPr algn="ctr"/>
                      <a:r>
                        <a:rPr lang="da-DK" sz="2400" b="1" u="none" dirty="0" smtClean="0">
                          <a:solidFill>
                            <a:srgbClr val="C00000"/>
                          </a:solidFill>
                        </a:rPr>
                        <a:t>0</a:t>
                      </a:r>
                      <a:r>
                        <a:rPr lang="da-DK" sz="2400" b="1" u="none" dirty="0" smtClean="0">
                          <a:solidFill>
                            <a:schemeClr val="tx1"/>
                          </a:solidFill>
                        </a:rPr>
                        <a:t>000</a:t>
                      </a:r>
                      <a:endParaRPr lang="en-US" sz="2400" b="1" u="none"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bl>
          </a:graphicData>
        </a:graphic>
      </p:graphicFrame>
      <p:sp>
        <p:nvSpPr>
          <p:cNvPr id="41" name="Rectangle 40"/>
          <p:cNvSpPr/>
          <p:nvPr/>
        </p:nvSpPr>
        <p:spPr>
          <a:xfrm>
            <a:off x="3275855" y="1988840"/>
            <a:ext cx="397216" cy="151216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3159134" y="3501008"/>
            <a:ext cx="500805" cy="295232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t> </a:t>
            </a:r>
            <a:endParaRPr lang="en-US" dirty="0"/>
          </a:p>
        </p:txBody>
      </p:sp>
      <p:sp>
        <p:nvSpPr>
          <p:cNvPr id="33" name="Rectangle 32"/>
          <p:cNvSpPr/>
          <p:nvPr/>
        </p:nvSpPr>
        <p:spPr>
          <a:xfrm>
            <a:off x="3015119" y="3501008"/>
            <a:ext cx="144016" cy="335699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3015119" y="1988840"/>
            <a:ext cx="288032" cy="144016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3015119" y="1309704"/>
            <a:ext cx="453752" cy="63771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3447167" y="1310184"/>
            <a:ext cx="240069" cy="67865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3015119" y="908720"/>
            <a:ext cx="648072" cy="3600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3015119" y="548680"/>
            <a:ext cx="648072" cy="3600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2987823" y="6453336"/>
            <a:ext cx="648072" cy="40466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 name="Rectangle 1"/>
          <p:cNvSpPr>
            <a:spLocks noChangeArrowheads="1"/>
          </p:cNvSpPr>
          <p:nvPr/>
        </p:nvSpPr>
        <p:spPr bwMode="auto">
          <a:xfrm rot="1209732">
            <a:off x="5023125" y="621361"/>
            <a:ext cx="3928289"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cs typeface="Arial" pitchFamily="34" charset="0"/>
              </a:rPr>
              <a:t>"To get the next code, for a code with even parity, flip the rightmost bit. For a code with odd </a:t>
            </a:r>
            <a:r>
              <a:rPr kumimoji="0" lang="en-US" sz="1600" b="1" i="0" u="none" strike="noStrike" cap="none" normalizeH="0" baseline="0" dirty="0" smtClean="0">
                <a:ln>
                  <a:noFill/>
                </a:ln>
                <a:solidFill>
                  <a:srgbClr val="C00000"/>
                </a:solidFill>
                <a:effectLst/>
                <a:latin typeface="Arial Unicode MS" pitchFamily="34" charset="-128"/>
                <a:cs typeface="Arial" pitchFamily="34" charset="0"/>
              </a:rPr>
              <a:t>parity</a:t>
            </a:r>
            <a:r>
              <a:rPr kumimoji="0" lang="en-US" sz="1600" b="0" i="0" u="none" strike="noStrike" cap="none" normalizeH="0" baseline="0" dirty="0" smtClean="0">
                <a:ln>
                  <a:noFill/>
                </a:ln>
                <a:solidFill>
                  <a:schemeClr val="tx1"/>
                </a:solidFill>
                <a:effectLst/>
                <a:latin typeface="Arial Unicode MS" pitchFamily="34" charset="-128"/>
                <a:cs typeface="Arial" pitchFamily="34" charset="0"/>
              </a:rPr>
              <a:t>, find the rightmost ‘1’ and flip the bit to its left. The only special case is when the last bit </a:t>
            </a:r>
            <a:r>
              <a:rPr kumimoji="0" lang="en-US" sz="1600" b="0" i="1" u="none" strike="noStrike" cap="none" normalizeH="0" baseline="0" dirty="0" err="1" smtClean="0">
                <a:ln>
                  <a:noFill/>
                </a:ln>
                <a:solidFill>
                  <a:schemeClr val="tx1"/>
                </a:solidFill>
                <a:effectLst/>
                <a:latin typeface="Arial Unicode MS" pitchFamily="34" charset="-128"/>
                <a:cs typeface="Arial" pitchFamily="34" charset="0"/>
              </a:rPr>
              <a:t>b</a:t>
            </a:r>
            <a:r>
              <a:rPr kumimoji="0" lang="en-US" sz="1600" b="0" i="1" u="none" strike="noStrike" cap="none" normalizeH="0" baseline="-25000" dirty="0" err="1" smtClean="0">
                <a:ln>
                  <a:noFill/>
                </a:ln>
                <a:solidFill>
                  <a:schemeClr val="tx1"/>
                </a:solidFill>
                <a:effectLst/>
                <a:latin typeface="Arial Unicode MS" pitchFamily="34" charset="-128"/>
                <a:cs typeface="Arial" pitchFamily="34" charset="0"/>
              </a:rPr>
              <a:t>n</a:t>
            </a:r>
            <a:r>
              <a:rPr kumimoji="0" lang="en-US" sz="1600" b="0" i="0" u="none" strike="noStrike" cap="none" normalizeH="0" baseline="0" dirty="0" smtClean="0">
                <a:ln>
                  <a:noFill/>
                </a:ln>
                <a:solidFill>
                  <a:schemeClr val="tx1"/>
                </a:solidFill>
                <a:effectLst/>
                <a:latin typeface="Arial Unicode MS" pitchFamily="34" charset="-128"/>
                <a:cs typeface="Arial" pitchFamily="34" charset="0"/>
              </a:rPr>
              <a:t> is the only ‘1’ in the code. This is also the last code in the sequence."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7" name="Table 16"/>
          <p:cNvGraphicFramePr>
            <a:graphicFrameLocks noGrp="1"/>
          </p:cNvGraphicFramePr>
          <p:nvPr/>
        </p:nvGraphicFramePr>
        <p:xfrm>
          <a:off x="-108520" y="188640"/>
          <a:ext cx="5360054" cy="6583680"/>
        </p:xfrm>
        <a:graphic>
          <a:graphicData uri="http://schemas.openxmlformats.org/drawingml/2006/table">
            <a:tbl>
              <a:tblPr firstRow="1" bandRow="1">
                <a:tableStyleId>{2D5ABB26-0587-4C30-8999-92F81FD0307C}</a:tableStyleId>
              </a:tblPr>
              <a:tblGrid>
                <a:gridCol w="1510401"/>
                <a:gridCol w="1257653"/>
                <a:gridCol w="1296000"/>
                <a:gridCol w="1296000"/>
              </a:tblGrid>
              <a:tr h="309708">
                <a:tc>
                  <a:txBody>
                    <a:bodyPr/>
                    <a:lstStyle/>
                    <a:p>
                      <a:pPr algn="ctr"/>
                      <a:r>
                        <a:rPr lang="da-DK" sz="2400" b="1" dirty="0" smtClean="0">
                          <a:solidFill>
                            <a:schemeClr val="tx1"/>
                          </a:solidFill>
                        </a:rPr>
                        <a:t>Decimal</a:t>
                      </a:r>
                      <a:endParaRPr lang="en-US" sz="2400" b="1" dirty="0">
                        <a:solidFill>
                          <a:schemeClr val="tx1"/>
                        </a:solidFill>
                      </a:endParaRPr>
                    </a:p>
                  </a:txBody>
                  <a:tcPr marL="0" marR="0" marT="0" marB="0" anchor="ctr"/>
                </a:tc>
                <a:tc>
                  <a:txBody>
                    <a:bodyPr/>
                    <a:lstStyle/>
                    <a:p>
                      <a:pPr algn="ctr"/>
                      <a:r>
                        <a:rPr lang="da-DK" sz="2400" b="1" smtClean="0">
                          <a:solidFill>
                            <a:schemeClr val="tx1"/>
                          </a:solidFill>
                        </a:rPr>
                        <a:t>Binær</a:t>
                      </a:r>
                      <a:endParaRPr lang="en-US" sz="2400" b="1" dirty="0">
                        <a:solidFill>
                          <a:schemeClr val="tx1"/>
                        </a:solidFill>
                      </a:endParaRPr>
                    </a:p>
                  </a:txBody>
                  <a:tcPr marL="0" marR="0" marT="0" marB="0" anchor="ctr"/>
                </a:tc>
                <a:tc gridSpan="2">
                  <a:txBody>
                    <a:bodyPr/>
                    <a:lstStyle/>
                    <a:p>
                      <a:pPr algn="l"/>
                      <a:r>
                        <a:rPr lang="da-DK" sz="2400" b="1" u="none" dirty="0" smtClean="0">
                          <a:solidFill>
                            <a:schemeClr val="tx1"/>
                          </a:solidFill>
                        </a:rPr>
                        <a:t>Spejlet Gray kode</a:t>
                      </a:r>
                      <a:endParaRPr lang="en-US" sz="2400" b="1" u="none" dirty="0">
                        <a:solidFill>
                          <a:schemeClr val="tx1"/>
                        </a:solidFill>
                      </a:endParaRPr>
                    </a:p>
                  </a:txBody>
                  <a:tcPr marL="0" marR="0" marT="0" marB="0" anchor="ctr"/>
                </a:tc>
                <a:tc hMerge="1">
                  <a:txBody>
                    <a:bodyPr/>
                    <a:lstStyle/>
                    <a:p>
                      <a:pPr algn="ctr"/>
                      <a:endParaRPr lang="en-US" sz="2400" b="1" dirty="0">
                        <a:solidFill>
                          <a:schemeClr val="tx1"/>
                        </a:solidFill>
                      </a:endParaRPr>
                    </a:p>
                  </a:txBody>
                  <a:tcPr marL="0" marR="0" marT="0" marB="0" anchor="ctr"/>
                </a:tc>
              </a:tr>
              <a:tr h="309708">
                <a:tc>
                  <a:txBody>
                    <a:bodyPr/>
                    <a:lstStyle/>
                    <a:p>
                      <a:pPr algn="ctr"/>
                      <a:r>
                        <a:rPr lang="da-DK" sz="2400" b="1" dirty="0" smtClean="0">
                          <a:solidFill>
                            <a:schemeClr val="tx1"/>
                          </a:solidFill>
                        </a:rPr>
                        <a:t>0</a:t>
                      </a:r>
                      <a:endParaRPr lang="en-US" sz="2400" b="1" dirty="0">
                        <a:solidFill>
                          <a:schemeClr val="tx1"/>
                        </a:solidFill>
                      </a:endParaRPr>
                    </a:p>
                  </a:txBody>
                  <a:tcPr marL="0" marR="0" marT="0" marB="0"/>
                </a:tc>
                <a:tc>
                  <a:txBody>
                    <a:bodyPr/>
                    <a:lstStyle/>
                    <a:p>
                      <a:pPr algn="ctr"/>
                      <a:r>
                        <a:rPr lang="da-DK" sz="2400" b="1" smtClean="0">
                          <a:solidFill>
                            <a:schemeClr val="tx1"/>
                          </a:solidFill>
                        </a:rPr>
                        <a:t>000</a:t>
                      </a:r>
                      <a:r>
                        <a:rPr lang="da-DK" sz="2400" b="1" u="sng" smtClean="0">
                          <a:solidFill>
                            <a:schemeClr val="tx1"/>
                          </a:solidFill>
                        </a:rPr>
                        <a:t>0</a:t>
                      </a:r>
                      <a:endParaRPr lang="en-US" sz="2400" b="1" u="sng" dirty="0">
                        <a:solidFill>
                          <a:schemeClr val="tx1"/>
                        </a:solidFill>
                      </a:endParaRPr>
                    </a:p>
                  </a:txBody>
                  <a:tcPr marL="0" marR="0" marT="0" marB="0"/>
                </a:tc>
                <a:tc>
                  <a:txBody>
                    <a:bodyPr/>
                    <a:lstStyle/>
                    <a:p>
                      <a:pPr algn="ctr"/>
                      <a:r>
                        <a:rPr lang="da-DK" sz="2400" b="1" u="sng" dirty="0" smtClean="0">
                          <a:solidFill>
                            <a:schemeClr val="tx1"/>
                          </a:solidFill>
                        </a:rPr>
                        <a:t>0000</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smtClean="0">
                          <a:solidFill>
                            <a:schemeClr val="tx1"/>
                          </a:solidFill>
                        </a:rPr>
                        <a:t>1</a:t>
                      </a:r>
                      <a:endParaRPr lang="en-US" sz="2400" b="1" dirty="0">
                        <a:solidFill>
                          <a:schemeClr val="tx1"/>
                        </a:solidFill>
                      </a:endParaRPr>
                    </a:p>
                  </a:txBody>
                  <a:tcPr marL="0" marR="0" marT="0" marB="0"/>
                </a:tc>
                <a:tc>
                  <a:txBody>
                    <a:bodyPr/>
                    <a:lstStyle/>
                    <a:p>
                      <a:pPr algn="ctr"/>
                      <a:r>
                        <a:rPr lang="da-DK" sz="2400" b="1" smtClean="0">
                          <a:solidFill>
                            <a:schemeClr val="tx1"/>
                          </a:solidFill>
                        </a:rPr>
                        <a:t>00</a:t>
                      </a:r>
                      <a:r>
                        <a:rPr lang="da-DK" sz="2400" b="1" u="sng" smtClean="0">
                          <a:solidFill>
                            <a:schemeClr val="tx1"/>
                          </a:solidFill>
                        </a:rPr>
                        <a:t>0</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sng" dirty="0" smtClean="0">
                          <a:solidFill>
                            <a:schemeClr val="tx1"/>
                          </a:solidFill>
                        </a:rPr>
                        <a:t>000</a:t>
                      </a:r>
                      <a:r>
                        <a:rPr lang="da-DK" sz="2400" b="1" u="sng" dirty="0" smtClean="0">
                          <a:solidFill>
                            <a:srgbClr val="C00000"/>
                          </a:solidFill>
                        </a:rPr>
                        <a:t>1</a:t>
                      </a:r>
                      <a:endParaRPr lang="en-US" sz="2400" b="1" u="sng"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smtClean="0">
                          <a:solidFill>
                            <a:schemeClr val="tx1"/>
                          </a:solidFill>
                        </a:rPr>
                        <a:t>2</a:t>
                      </a:r>
                      <a:endParaRPr lang="en-US" sz="2400" b="1" dirty="0">
                        <a:solidFill>
                          <a:schemeClr val="tx1"/>
                        </a:solidFill>
                      </a:endParaRPr>
                    </a:p>
                  </a:txBody>
                  <a:tcPr marL="0" marR="0" marT="0" marB="0"/>
                </a:tc>
                <a:tc>
                  <a:txBody>
                    <a:bodyPr/>
                    <a:lstStyle/>
                    <a:p>
                      <a:pPr algn="ctr"/>
                      <a:r>
                        <a:rPr lang="da-DK" sz="2400" b="1" smtClean="0">
                          <a:solidFill>
                            <a:schemeClr val="tx1"/>
                          </a:solidFill>
                        </a:rPr>
                        <a:t>00</a:t>
                      </a:r>
                      <a:r>
                        <a:rPr lang="da-DK" sz="2400" b="1" smtClean="0">
                          <a:solidFill>
                            <a:srgbClr val="C00000"/>
                          </a:solidFill>
                        </a:rPr>
                        <a:t>1</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sng" dirty="0" smtClean="0">
                          <a:solidFill>
                            <a:schemeClr val="tx1"/>
                          </a:solidFill>
                        </a:rPr>
                        <a:t>00</a:t>
                      </a:r>
                      <a:r>
                        <a:rPr lang="da-DK" sz="2400" b="1" u="sng" dirty="0" smtClean="0">
                          <a:solidFill>
                            <a:srgbClr val="C00000"/>
                          </a:solidFill>
                        </a:rPr>
                        <a:t>1</a:t>
                      </a:r>
                      <a:r>
                        <a:rPr lang="da-DK" sz="2400" b="1" u="sng" dirty="0" smtClean="0">
                          <a:solidFill>
                            <a:schemeClr val="tx1"/>
                          </a:solidFill>
                        </a:rPr>
                        <a:t>1</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smtClean="0">
                          <a:solidFill>
                            <a:schemeClr val="tx1"/>
                          </a:solidFill>
                        </a:rPr>
                        <a:t>3</a:t>
                      </a:r>
                      <a:endParaRPr lang="en-US" sz="2400" b="1" dirty="0">
                        <a:solidFill>
                          <a:schemeClr val="tx1"/>
                        </a:solidFill>
                      </a:endParaRPr>
                    </a:p>
                  </a:txBody>
                  <a:tcPr marL="0" marR="0" marT="0" marB="0"/>
                </a:tc>
                <a:tc>
                  <a:txBody>
                    <a:bodyPr/>
                    <a:lstStyle/>
                    <a:p>
                      <a:pPr algn="ctr"/>
                      <a:r>
                        <a:rPr lang="da-DK" sz="2400" b="1" smtClean="0">
                          <a:solidFill>
                            <a:schemeClr val="tx1"/>
                          </a:solidFill>
                        </a:rPr>
                        <a:t>0</a:t>
                      </a:r>
                      <a:r>
                        <a:rPr lang="da-DK" sz="2400" b="1" u="sng" smtClean="0">
                          <a:solidFill>
                            <a:schemeClr val="tx1"/>
                          </a:solidFill>
                        </a:rPr>
                        <a:t>01</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sng" dirty="0" smtClean="0">
                          <a:solidFill>
                            <a:schemeClr val="tx1"/>
                          </a:solidFill>
                        </a:rPr>
                        <a:t>001</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smtClean="0">
                          <a:solidFill>
                            <a:schemeClr val="tx1"/>
                          </a:solidFill>
                        </a:rPr>
                        <a:t>4</a:t>
                      </a:r>
                      <a:endParaRPr lang="en-US" sz="2400" b="1" dirty="0">
                        <a:solidFill>
                          <a:schemeClr val="tx1"/>
                        </a:solidFill>
                      </a:endParaRPr>
                    </a:p>
                  </a:txBody>
                  <a:tcPr marL="0" marR="0" marT="0" marB="0"/>
                </a:tc>
                <a:tc>
                  <a:txBody>
                    <a:bodyPr/>
                    <a:lstStyle/>
                    <a:p>
                      <a:pPr algn="ctr"/>
                      <a:r>
                        <a:rPr lang="da-DK" sz="2400" b="1" smtClean="0">
                          <a:solidFill>
                            <a:schemeClr val="tx1"/>
                          </a:solidFill>
                        </a:rPr>
                        <a:t>0</a:t>
                      </a:r>
                      <a:r>
                        <a:rPr lang="da-DK" sz="2400" b="1" smtClean="0">
                          <a:solidFill>
                            <a:srgbClr val="C00000"/>
                          </a:solidFill>
                        </a:rPr>
                        <a:t>10</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sng" dirty="0" smtClean="0">
                          <a:solidFill>
                            <a:schemeClr val="tx1"/>
                          </a:solidFill>
                        </a:rPr>
                        <a:t>0</a:t>
                      </a:r>
                      <a:r>
                        <a:rPr lang="da-DK" sz="2400" b="1" u="sng" dirty="0" smtClean="0">
                          <a:solidFill>
                            <a:srgbClr val="C00000"/>
                          </a:solidFill>
                        </a:rPr>
                        <a:t>1</a:t>
                      </a:r>
                      <a:r>
                        <a:rPr lang="da-DK" sz="2400" b="1" u="sng" dirty="0" smtClean="0">
                          <a:solidFill>
                            <a:schemeClr val="tx1"/>
                          </a:solidFill>
                        </a:rPr>
                        <a:t>10</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smtClean="0">
                          <a:solidFill>
                            <a:schemeClr val="tx1"/>
                          </a:solidFill>
                        </a:rPr>
                        <a:t>5</a:t>
                      </a:r>
                      <a:endParaRPr lang="en-US" sz="2400" b="1" dirty="0">
                        <a:solidFill>
                          <a:schemeClr val="tx1"/>
                        </a:solidFill>
                      </a:endParaRPr>
                    </a:p>
                  </a:txBody>
                  <a:tcPr marL="0" marR="0" marT="0" marB="0"/>
                </a:tc>
                <a:tc>
                  <a:txBody>
                    <a:bodyPr/>
                    <a:lstStyle/>
                    <a:p>
                      <a:pPr algn="ctr"/>
                      <a:r>
                        <a:rPr lang="da-DK" sz="2400" b="1" smtClean="0">
                          <a:solidFill>
                            <a:schemeClr val="tx1"/>
                          </a:solidFill>
                        </a:rPr>
                        <a:t>01</a:t>
                      </a:r>
                      <a:r>
                        <a:rPr lang="da-DK" sz="2400" b="1" i="0" u="sng" smtClean="0">
                          <a:solidFill>
                            <a:schemeClr val="tx1"/>
                          </a:solidFill>
                        </a:rPr>
                        <a:t>0</a:t>
                      </a:r>
                      <a:r>
                        <a:rPr lang="da-DK" sz="2400" b="1" i="0" u="sng" smtClean="0">
                          <a:solidFill>
                            <a:srgbClr val="C00000"/>
                          </a:solidFill>
                        </a:rPr>
                        <a:t>1</a:t>
                      </a:r>
                      <a:endParaRPr lang="en-US" sz="2400" b="1" i="0" u="sng" dirty="0">
                        <a:solidFill>
                          <a:srgbClr val="C00000"/>
                        </a:solidFill>
                      </a:endParaRPr>
                    </a:p>
                  </a:txBody>
                  <a:tcPr marL="0" marR="0" marT="0" marB="0"/>
                </a:tc>
                <a:tc>
                  <a:txBody>
                    <a:bodyPr/>
                    <a:lstStyle/>
                    <a:p>
                      <a:pPr algn="ctr"/>
                      <a:r>
                        <a:rPr lang="da-DK" sz="2400" b="1" i="0" u="sng" dirty="0" smtClean="0">
                          <a:solidFill>
                            <a:schemeClr val="tx1"/>
                          </a:solidFill>
                        </a:rPr>
                        <a:t>011</a:t>
                      </a:r>
                      <a:r>
                        <a:rPr lang="da-DK" sz="2400" b="1" i="0" u="sng" dirty="0" smtClean="0">
                          <a:solidFill>
                            <a:srgbClr val="C00000"/>
                          </a:solidFill>
                        </a:rPr>
                        <a:t>1</a:t>
                      </a:r>
                      <a:endParaRPr lang="en-US" sz="2400" b="1" i="0" u="sng" dirty="0">
                        <a:solidFill>
                          <a:srgbClr val="C00000"/>
                        </a:solidFill>
                      </a:endParaRPr>
                    </a:p>
                  </a:txBody>
                  <a:tcPr marL="0" marR="0" marT="0" marB="0"/>
                </a:tc>
                <a:tc>
                  <a:txBody>
                    <a:bodyPr/>
                    <a:lstStyle/>
                    <a:p>
                      <a:pPr algn="ctr"/>
                      <a:endParaRPr lang="en-US" sz="2400" b="1" i="0" u="none" dirty="0">
                        <a:solidFill>
                          <a:srgbClr val="C00000"/>
                        </a:solidFill>
                      </a:endParaRPr>
                    </a:p>
                  </a:txBody>
                  <a:tcPr marL="0" marR="0" marT="0" marB="0"/>
                </a:tc>
              </a:tr>
              <a:tr h="309708">
                <a:tc>
                  <a:txBody>
                    <a:bodyPr/>
                    <a:lstStyle/>
                    <a:p>
                      <a:pPr algn="ctr"/>
                      <a:r>
                        <a:rPr lang="da-DK" sz="2400" b="1" smtClean="0">
                          <a:solidFill>
                            <a:schemeClr val="tx1"/>
                          </a:solidFill>
                        </a:rPr>
                        <a:t>6</a:t>
                      </a:r>
                      <a:endParaRPr lang="en-US" sz="2400" b="1" dirty="0">
                        <a:solidFill>
                          <a:schemeClr val="tx1"/>
                        </a:solidFill>
                      </a:endParaRPr>
                    </a:p>
                  </a:txBody>
                  <a:tcPr marL="0" marR="0" marT="0" marB="0"/>
                </a:tc>
                <a:tc>
                  <a:txBody>
                    <a:bodyPr/>
                    <a:lstStyle/>
                    <a:p>
                      <a:pPr algn="ctr"/>
                      <a:r>
                        <a:rPr lang="da-DK" sz="2400" b="1" smtClean="0">
                          <a:solidFill>
                            <a:schemeClr val="tx1"/>
                          </a:solidFill>
                        </a:rPr>
                        <a:t>01</a:t>
                      </a:r>
                      <a:r>
                        <a:rPr lang="da-DK" sz="2400" b="1" smtClean="0">
                          <a:solidFill>
                            <a:srgbClr val="C00000"/>
                          </a:solidFill>
                        </a:rPr>
                        <a:t>1</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sng" dirty="0" smtClean="0">
                          <a:solidFill>
                            <a:schemeClr val="tx1"/>
                          </a:solidFill>
                        </a:rPr>
                        <a:t>01</a:t>
                      </a:r>
                      <a:r>
                        <a:rPr lang="da-DK" sz="2400" b="1" u="sng" dirty="0" smtClean="0">
                          <a:solidFill>
                            <a:srgbClr val="C00000"/>
                          </a:solidFill>
                        </a:rPr>
                        <a:t>0</a:t>
                      </a:r>
                      <a:r>
                        <a:rPr lang="da-DK" sz="2400" b="1" u="sng" dirty="0" smtClean="0">
                          <a:solidFill>
                            <a:schemeClr val="tx1"/>
                          </a:solidFill>
                        </a:rPr>
                        <a:t>1</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smtClean="0">
                          <a:solidFill>
                            <a:schemeClr val="tx1"/>
                          </a:solidFill>
                        </a:rPr>
                        <a:t>7</a:t>
                      </a:r>
                      <a:endParaRPr lang="en-US" sz="2400" b="1" dirty="0">
                        <a:solidFill>
                          <a:schemeClr val="tx1"/>
                        </a:solidFill>
                      </a:endParaRPr>
                    </a:p>
                  </a:txBody>
                  <a:tcPr marL="0" marR="0" marT="0" marB="0"/>
                </a:tc>
                <a:tc>
                  <a:txBody>
                    <a:bodyPr/>
                    <a:lstStyle/>
                    <a:p>
                      <a:pPr algn="ctr"/>
                      <a:r>
                        <a:rPr lang="da-DK" sz="2400" b="1" u="sng" smtClean="0">
                          <a:solidFill>
                            <a:schemeClr val="tx1"/>
                          </a:solidFill>
                        </a:rPr>
                        <a:t>011</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sng" smtClean="0">
                          <a:solidFill>
                            <a:schemeClr val="tx1"/>
                          </a:solidFill>
                        </a:rPr>
                        <a:t>010</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smtClean="0">
                          <a:solidFill>
                            <a:schemeClr val="tx1"/>
                          </a:solidFill>
                        </a:rPr>
                        <a:t>8</a:t>
                      </a:r>
                      <a:endParaRPr lang="en-US" sz="2400" b="1" dirty="0">
                        <a:solidFill>
                          <a:schemeClr val="tx1"/>
                        </a:solidFill>
                      </a:endParaRPr>
                    </a:p>
                  </a:txBody>
                  <a:tcPr marL="0" marR="0" marT="0" marB="0"/>
                </a:tc>
                <a:tc>
                  <a:txBody>
                    <a:bodyPr/>
                    <a:lstStyle/>
                    <a:p>
                      <a:pPr algn="ctr"/>
                      <a:r>
                        <a:rPr lang="da-DK" sz="2400" b="1" smtClean="0">
                          <a:solidFill>
                            <a:srgbClr val="C00000"/>
                          </a:solidFill>
                        </a:rPr>
                        <a:t>100</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sng" smtClean="0">
                          <a:solidFill>
                            <a:srgbClr val="C00000"/>
                          </a:solidFill>
                        </a:rPr>
                        <a:t>1</a:t>
                      </a:r>
                      <a:r>
                        <a:rPr lang="da-DK" sz="2400" b="1" u="sng" smtClean="0">
                          <a:solidFill>
                            <a:schemeClr val="tx1"/>
                          </a:solidFill>
                        </a:rPr>
                        <a:t>100</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smtClean="0">
                          <a:solidFill>
                            <a:schemeClr val="tx1"/>
                          </a:solidFill>
                        </a:rPr>
                        <a:t>9</a:t>
                      </a:r>
                      <a:endParaRPr lang="en-US" sz="2400" b="1" dirty="0">
                        <a:solidFill>
                          <a:schemeClr val="tx1"/>
                        </a:solidFill>
                      </a:endParaRPr>
                    </a:p>
                  </a:txBody>
                  <a:tcPr marL="0" marR="0" marT="0" marB="0"/>
                </a:tc>
                <a:tc>
                  <a:txBody>
                    <a:bodyPr/>
                    <a:lstStyle/>
                    <a:p>
                      <a:pPr algn="ctr"/>
                      <a:r>
                        <a:rPr lang="da-DK" sz="2400" b="1" smtClean="0">
                          <a:solidFill>
                            <a:schemeClr val="tx1"/>
                          </a:solidFill>
                        </a:rPr>
                        <a:t>10</a:t>
                      </a:r>
                      <a:r>
                        <a:rPr lang="da-DK" sz="2400" b="1" u="sng" smtClean="0">
                          <a:solidFill>
                            <a:schemeClr val="tx1"/>
                          </a:solidFill>
                        </a:rPr>
                        <a:t>0</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sng" smtClean="0">
                          <a:solidFill>
                            <a:schemeClr val="tx1"/>
                          </a:solidFill>
                        </a:rPr>
                        <a:t>110</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smtClean="0">
                          <a:solidFill>
                            <a:schemeClr val="tx1"/>
                          </a:solidFill>
                        </a:rPr>
                        <a:t>10</a:t>
                      </a:r>
                      <a:endParaRPr lang="en-US" sz="2400" b="1" dirty="0">
                        <a:solidFill>
                          <a:schemeClr val="tx1"/>
                        </a:solidFill>
                      </a:endParaRPr>
                    </a:p>
                  </a:txBody>
                  <a:tcPr marL="0" marR="0" marT="0" marB="0"/>
                </a:tc>
                <a:tc>
                  <a:txBody>
                    <a:bodyPr/>
                    <a:lstStyle/>
                    <a:p>
                      <a:pPr algn="ctr"/>
                      <a:r>
                        <a:rPr lang="da-DK" sz="2400" b="1" dirty="0" smtClean="0">
                          <a:solidFill>
                            <a:schemeClr val="tx1"/>
                          </a:solidFill>
                        </a:rPr>
                        <a:t>10</a:t>
                      </a:r>
                      <a:r>
                        <a:rPr lang="da-DK" sz="2400" b="1" dirty="0" smtClean="0">
                          <a:solidFill>
                            <a:srgbClr val="C00000"/>
                          </a:solidFill>
                        </a:rPr>
                        <a:t>1</a:t>
                      </a:r>
                      <a:r>
                        <a:rPr lang="da-DK" sz="2400" b="1" u="sng" dirty="0"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sng" smtClean="0">
                          <a:solidFill>
                            <a:schemeClr val="tx1"/>
                          </a:solidFill>
                        </a:rPr>
                        <a:t>11</a:t>
                      </a:r>
                      <a:r>
                        <a:rPr lang="da-DK" sz="2400" b="1" u="sng" smtClean="0">
                          <a:solidFill>
                            <a:srgbClr val="C00000"/>
                          </a:solidFill>
                        </a:rPr>
                        <a:t>1</a:t>
                      </a:r>
                      <a:r>
                        <a:rPr lang="da-DK" sz="2400" b="1" u="sng" smtClean="0">
                          <a:solidFill>
                            <a:schemeClr val="tx1"/>
                          </a:solidFill>
                        </a:rPr>
                        <a:t>1</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smtClean="0">
                          <a:solidFill>
                            <a:schemeClr val="tx1"/>
                          </a:solidFill>
                        </a:rPr>
                        <a:t>11</a:t>
                      </a:r>
                      <a:endParaRPr lang="en-US" sz="2400" b="1" dirty="0">
                        <a:solidFill>
                          <a:schemeClr val="tx1"/>
                        </a:solidFill>
                      </a:endParaRPr>
                    </a:p>
                  </a:txBody>
                  <a:tcPr marL="0" marR="0" marT="0" marB="0"/>
                </a:tc>
                <a:tc>
                  <a:txBody>
                    <a:bodyPr/>
                    <a:lstStyle/>
                    <a:p>
                      <a:pPr algn="ctr"/>
                      <a:r>
                        <a:rPr lang="da-DK" sz="2400" b="1" smtClean="0">
                          <a:solidFill>
                            <a:schemeClr val="tx1"/>
                          </a:solidFill>
                        </a:rPr>
                        <a:t>1</a:t>
                      </a:r>
                      <a:r>
                        <a:rPr lang="da-DK" sz="2400" b="1" u="sng" smtClean="0">
                          <a:solidFill>
                            <a:schemeClr val="tx1"/>
                          </a:solidFill>
                        </a:rPr>
                        <a:t>01</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sng" smtClean="0">
                          <a:solidFill>
                            <a:schemeClr val="tx1"/>
                          </a:solidFill>
                        </a:rPr>
                        <a:t>111</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smtClean="0">
                          <a:solidFill>
                            <a:schemeClr val="tx1"/>
                          </a:solidFill>
                        </a:rPr>
                        <a:t>12</a:t>
                      </a:r>
                      <a:endParaRPr lang="en-US" sz="2400" b="1" dirty="0">
                        <a:solidFill>
                          <a:schemeClr val="tx1"/>
                        </a:solidFill>
                      </a:endParaRPr>
                    </a:p>
                  </a:txBody>
                  <a:tcPr marL="0" marR="0" marT="0" marB="0"/>
                </a:tc>
                <a:tc>
                  <a:txBody>
                    <a:bodyPr/>
                    <a:lstStyle/>
                    <a:p>
                      <a:pPr algn="ctr"/>
                      <a:r>
                        <a:rPr lang="da-DK" sz="2400" b="1" smtClean="0">
                          <a:solidFill>
                            <a:schemeClr val="tx1"/>
                          </a:solidFill>
                        </a:rPr>
                        <a:t>1</a:t>
                      </a:r>
                      <a:r>
                        <a:rPr lang="da-DK" sz="2400" b="1" smtClean="0">
                          <a:solidFill>
                            <a:srgbClr val="C00000"/>
                          </a:solidFill>
                        </a:rPr>
                        <a:t>10</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sng" dirty="0" smtClean="0">
                          <a:solidFill>
                            <a:schemeClr val="tx1"/>
                          </a:solidFill>
                        </a:rPr>
                        <a:t>1</a:t>
                      </a:r>
                      <a:r>
                        <a:rPr lang="da-DK" sz="2400" b="1" u="sng" dirty="0" smtClean="0">
                          <a:solidFill>
                            <a:srgbClr val="C00000"/>
                          </a:solidFill>
                        </a:rPr>
                        <a:t>0</a:t>
                      </a:r>
                      <a:r>
                        <a:rPr lang="da-DK" sz="2400" b="1" u="sng" dirty="0" smtClean="0">
                          <a:solidFill>
                            <a:schemeClr val="tx1"/>
                          </a:solidFill>
                        </a:rPr>
                        <a:t>10</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51968">
                <a:tc>
                  <a:txBody>
                    <a:bodyPr/>
                    <a:lstStyle/>
                    <a:p>
                      <a:pPr algn="ctr"/>
                      <a:r>
                        <a:rPr lang="da-DK" sz="2400" b="1" smtClean="0">
                          <a:solidFill>
                            <a:schemeClr val="tx1"/>
                          </a:solidFill>
                        </a:rPr>
                        <a:t>13</a:t>
                      </a:r>
                      <a:endParaRPr lang="en-US" sz="2400" b="1" dirty="0">
                        <a:solidFill>
                          <a:schemeClr val="tx1"/>
                        </a:solidFill>
                      </a:endParaRPr>
                    </a:p>
                  </a:txBody>
                  <a:tcPr marL="0" marR="0" marT="0" marB="0"/>
                </a:tc>
                <a:tc>
                  <a:txBody>
                    <a:bodyPr/>
                    <a:lstStyle/>
                    <a:p>
                      <a:pPr algn="ctr"/>
                      <a:r>
                        <a:rPr lang="da-DK" sz="2400" b="1" smtClean="0">
                          <a:solidFill>
                            <a:schemeClr val="tx1"/>
                          </a:solidFill>
                        </a:rPr>
                        <a:t>11</a:t>
                      </a:r>
                      <a:r>
                        <a:rPr lang="da-DK" sz="2400" b="1" u="sng" smtClean="0">
                          <a:solidFill>
                            <a:schemeClr val="tx1"/>
                          </a:solidFill>
                        </a:rPr>
                        <a:t>0</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sng" smtClean="0">
                          <a:solidFill>
                            <a:schemeClr val="tx1"/>
                          </a:solidFill>
                        </a:rPr>
                        <a:t>101</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smtClean="0">
                          <a:solidFill>
                            <a:schemeClr val="tx1"/>
                          </a:solidFill>
                        </a:rPr>
                        <a:t>14</a:t>
                      </a:r>
                      <a:endParaRPr lang="en-US" sz="2400" b="1" dirty="0">
                        <a:solidFill>
                          <a:schemeClr val="tx1"/>
                        </a:solidFill>
                      </a:endParaRPr>
                    </a:p>
                  </a:txBody>
                  <a:tcPr marL="0" marR="0" marT="0" marB="0"/>
                </a:tc>
                <a:tc>
                  <a:txBody>
                    <a:bodyPr/>
                    <a:lstStyle/>
                    <a:p>
                      <a:pPr algn="ctr"/>
                      <a:r>
                        <a:rPr lang="da-DK" sz="2400" b="1" smtClean="0">
                          <a:solidFill>
                            <a:schemeClr val="tx1"/>
                          </a:solidFill>
                        </a:rPr>
                        <a:t>11</a:t>
                      </a:r>
                      <a:r>
                        <a:rPr lang="da-DK" sz="2400" b="1" smtClean="0">
                          <a:solidFill>
                            <a:srgbClr val="C00000"/>
                          </a:solidFill>
                        </a:rPr>
                        <a:t>1</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r>
                        <a:rPr lang="da-DK" sz="2400" b="1" u="sng" smtClean="0">
                          <a:solidFill>
                            <a:schemeClr val="tx1"/>
                          </a:solidFill>
                        </a:rPr>
                        <a:t>10</a:t>
                      </a:r>
                      <a:r>
                        <a:rPr lang="da-DK" sz="2400" b="1" u="sng" smtClean="0">
                          <a:solidFill>
                            <a:srgbClr val="C00000"/>
                          </a:solidFill>
                        </a:rPr>
                        <a:t>0</a:t>
                      </a:r>
                      <a:r>
                        <a:rPr lang="da-DK" sz="2400" b="1" u="sng" smtClean="0">
                          <a:solidFill>
                            <a:schemeClr val="tx1"/>
                          </a:solidFill>
                        </a:rPr>
                        <a:t>1</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r h="309708">
                <a:tc>
                  <a:txBody>
                    <a:bodyPr/>
                    <a:lstStyle/>
                    <a:p>
                      <a:pPr algn="ctr"/>
                      <a:r>
                        <a:rPr lang="da-DK" sz="2400" b="1" smtClean="0">
                          <a:solidFill>
                            <a:schemeClr val="tx1"/>
                          </a:solidFill>
                        </a:rPr>
                        <a:t>15</a:t>
                      </a:r>
                      <a:endParaRPr lang="en-US" sz="2400" b="1" dirty="0">
                        <a:solidFill>
                          <a:schemeClr val="tx1"/>
                        </a:solidFill>
                      </a:endParaRPr>
                    </a:p>
                  </a:txBody>
                  <a:tcPr marL="0" marR="0" marT="0" marB="0"/>
                </a:tc>
                <a:tc>
                  <a:txBody>
                    <a:bodyPr/>
                    <a:lstStyle/>
                    <a:p>
                      <a:pPr algn="ctr"/>
                      <a:r>
                        <a:rPr lang="da-DK" sz="2400" b="1" u="sng" smtClean="0">
                          <a:solidFill>
                            <a:schemeClr val="tx1"/>
                          </a:solidFill>
                        </a:rPr>
                        <a:t>111</a:t>
                      </a:r>
                      <a:r>
                        <a:rPr lang="da-DK" sz="2400" b="1" u="sng" smtClean="0">
                          <a:solidFill>
                            <a:srgbClr val="C00000"/>
                          </a:solidFill>
                        </a:rPr>
                        <a:t>1</a:t>
                      </a:r>
                      <a:endParaRPr lang="en-US" sz="2400" b="1" u="sng" dirty="0">
                        <a:solidFill>
                          <a:srgbClr val="C00000"/>
                        </a:solidFill>
                      </a:endParaRPr>
                    </a:p>
                  </a:txBody>
                  <a:tcPr marL="0" marR="0" marT="0" marB="0"/>
                </a:tc>
                <a:tc>
                  <a:txBody>
                    <a:bodyPr/>
                    <a:lstStyle/>
                    <a:p>
                      <a:pPr algn="ctr"/>
                      <a:r>
                        <a:rPr lang="da-DK" sz="2400" b="1" u="sng" smtClean="0">
                          <a:solidFill>
                            <a:schemeClr val="tx1"/>
                          </a:solidFill>
                        </a:rPr>
                        <a:t>100</a:t>
                      </a:r>
                      <a:r>
                        <a:rPr lang="da-DK" sz="2400" b="1" u="sng" smtClean="0">
                          <a:solidFill>
                            <a:srgbClr val="C00000"/>
                          </a:solidFill>
                        </a:rPr>
                        <a:t>0</a:t>
                      </a:r>
                      <a:endParaRPr lang="en-US" sz="2400" b="1" u="sng" dirty="0">
                        <a:solidFill>
                          <a:srgbClr val="C00000"/>
                        </a:solidFill>
                      </a:endParaRPr>
                    </a:p>
                  </a:txBody>
                  <a:tcPr marL="0" marR="0" marT="0" marB="0"/>
                </a:tc>
                <a:tc>
                  <a:txBody>
                    <a:bodyPr/>
                    <a:lstStyle/>
                    <a:p>
                      <a:pPr algn="ctr"/>
                      <a:endParaRPr lang="en-US" sz="2400" b="1" u="none" dirty="0">
                        <a:solidFill>
                          <a:srgbClr val="C00000"/>
                        </a:solidFill>
                      </a:endParaRPr>
                    </a:p>
                  </a:txBody>
                  <a:tcPr marL="0" marR="0" marT="0" marB="0"/>
                </a:tc>
              </a:tr>
              <a:tr h="309708">
                <a:tc>
                  <a:txBody>
                    <a:bodyPr/>
                    <a:lstStyle/>
                    <a:p>
                      <a:pPr algn="ctr"/>
                      <a:r>
                        <a:rPr lang="da-DK" sz="2400" b="1" smtClean="0">
                          <a:solidFill>
                            <a:schemeClr val="tx1"/>
                          </a:solidFill>
                        </a:rPr>
                        <a:t>0</a:t>
                      </a:r>
                      <a:endParaRPr lang="en-US" sz="2400" b="1" dirty="0">
                        <a:solidFill>
                          <a:schemeClr val="tx1"/>
                        </a:solidFill>
                      </a:endParaRPr>
                    </a:p>
                  </a:txBody>
                  <a:tcPr marL="0" marR="0" marT="0" marB="0"/>
                </a:tc>
                <a:tc>
                  <a:txBody>
                    <a:bodyPr/>
                    <a:lstStyle/>
                    <a:p>
                      <a:pPr algn="ctr"/>
                      <a:r>
                        <a:rPr lang="da-DK" sz="2400" b="1" smtClean="0">
                          <a:solidFill>
                            <a:srgbClr val="C00000"/>
                          </a:solidFill>
                        </a:rPr>
                        <a:t>0000</a:t>
                      </a:r>
                      <a:endParaRPr lang="en-US" sz="2400" b="1" dirty="0">
                        <a:solidFill>
                          <a:srgbClr val="C00000"/>
                        </a:solidFill>
                      </a:endParaRPr>
                    </a:p>
                  </a:txBody>
                  <a:tcPr marL="0" marR="0" marT="0" marB="0"/>
                </a:tc>
                <a:tc>
                  <a:txBody>
                    <a:bodyPr/>
                    <a:lstStyle/>
                    <a:p>
                      <a:pPr algn="ctr"/>
                      <a:r>
                        <a:rPr lang="da-DK" sz="2400" b="1" u="sng" smtClean="0">
                          <a:solidFill>
                            <a:srgbClr val="C00000"/>
                          </a:solidFill>
                        </a:rPr>
                        <a:t>0</a:t>
                      </a:r>
                      <a:r>
                        <a:rPr lang="da-DK" sz="2400" b="1" u="sng" smtClean="0">
                          <a:solidFill>
                            <a:schemeClr val="tx1"/>
                          </a:solidFill>
                        </a:rPr>
                        <a:t>000</a:t>
                      </a:r>
                      <a:endParaRPr lang="en-US" sz="2400" b="1" u="sng" dirty="0">
                        <a:solidFill>
                          <a:schemeClr val="tx1"/>
                        </a:solidFill>
                      </a:endParaRPr>
                    </a:p>
                  </a:txBody>
                  <a:tcPr marL="0" marR="0" marT="0" marB="0"/>
                </a:tc>
                <a:tc>
                  <a:txBody>
                    <a:bodyPr/>
                    <a:lstStyle/>
                    <a:p>
                      <a:pPr algn="ctr"/>
                      <a:endParaRPr lang="en-US" sz="2400" b="1" u="none" dirty="0">
                        <a:solidFill>
                          <a:schemeClr val="tx1"/>
                        </a:solidFill>
                      </a:endParaRPr>
                    </a:p>
                  </a:txBody>
                  <a:tcPr marL="0" marR="0" marT="0" marB="0"/>
                </a:tc>
              </a:tr>
            </a:tbl>
          </a:graphicData>
        </a:graphic>
      </p:graphicFrame>
      <p:sp>
        <p:nvSpPr>
          <p:cNvPr id="18" name="Rectangle 17"/>
          <p:cNvSpPr/>
          <p:nvPr/>
        </p:nvSpPr>
        <p:spPr>
          <a:xfrm>
            <a:off x="3015119" y="562328"/>
            <a:ext cx="432048" cy="62373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871103" y="548680"/>
            <a:ext cx="432048" cy="62373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713439" y="548680"/>
            <a:ext cx="432048" cy="62373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6516216" y="5949280"/>
            <a:ext cx="2520280" cy="830997"/>
          </a:xfrm>
          <a:prstGeom prst="rect">
            <a:avLst/>
          </a:prstGeom>
          <a:solidFill>
            <a:srgbClr val="FFFF00"/>
          </a:solidFill>
          <a:ln w="19050">
            <a:solidFill>
              <a:schemeClr val="tx1"/>
            </a:solidFill>
          </a:ln>
        </p:spPr>
        <p:txBody>
          <a:bodyPr wrap="square" rtlCol="0">
            <a:spAutoFit/>
          </a:bodyPr>
          <a:lstStyle/>
          <a:p>
            <a:pPr algn="ctr"/>
            <a:r>
              <a:rPr lang="da-DK" sz="2400" b="1" u="sng" dirty="0" smtClean="0"/>
              <a:t>læser altid 4 bits</a:t>
            </a:r>
          </a:p>
          <a:p>
            <a:pPr algn="ctr"/>
            <a:r>
              <a:rPr lang="da-DK" sz="2400" b="1" dirty="0" smtClean="0">
                <a:solidFill>
                  <a:srgbClr val="C00000"/>
                </a:solidFill>
              </a:rPr>
              <a:t>skriver altid 1 bit</a:t>
            </a:r>
            <a:endParaRPr lang="en-US" sz="2400" b="1" dirty="0">
              <a:solidFill>
                <a:srgbClr val="C00000"/>
              </a:solidFill>
            </a:endParaRPr>
          </a:p>
        </p:txBody>
      </p:sp>
      <p:grpSp>
        <p:nvGrpSpPr>
          <p:cNvPr id="79" name="Group 78"/>
          <p:cNvGrpSpPr/>
          <p:nvPr/>
        </p:nvGrpSpPr>
        <p:grpSpPr>
          <a:xfrm>
            <a:off x="3564002" y="2132856"/>
            <a:ext cx="5760526" cy="3744416"/>
            <a:chOff x="2123762" y="1556792"/>
            <a:chExt cx="5760526" cy="3744416"/>
          </a:xfrm>
        </p:grpSpPr>
        <p:sp>
          <p:nvSpPr>
            <p:cNvPr id="80" name="TextBox 79"/>
            <p:cNvSpPr txBox="1"/>
            <p:nvPr/>
          </p:nvSpPr>
          <p:spPr>
            <a:xfrm>
              <a:off x="5148077"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0</a:t>
              </a:r>
              <a:endParaRPr lang="en-US" sz="1500" b="1" dirty="0" smtClean="0">
                <a:solidFill>
                  <a:srgbClr val="C00000"/>
                </a:solidFill>
              </a:endParaRPr>
            </a:p>
          </p:txBody>
        </p:sp>
        <p:sp>
          <p:nvSpPr>
            <p:cNvPr id="81" name="TextBox 80"/>
            <p:cNvSpPr txBox="1"/>
            <p:nvPr/>
          </p:nvSpPr>
          <p:spPr>
            <a:xfrm>
              <a:off x="4523520" y="1556792"/>
              <a:ext cx="864096" cy="584775"/>
            </a:xfrm>
            <a:prstGeom prst="rect">
              <a:avLst/>
            </a:prstGeom>
            <a:noFill/>
          </p:spPr>
          <p:txBody>
            <a:bodyPr wrap="square" rtlCol="0">
              <a:spAutoFit/>
            </a:bodyPr>
            <a:lstStyle/>
            <a:p>
              <a:pPr algn="ctr"/>
              <a:r>
                <a:rPr lang="da-DK" sz="3200" b="1" i="1" dirty="0" smtClean="0"/>
                <a:t>b</a:t>
              </a:r>
              <a:r>
                <a:rPr lang="da-DK" sz="3200" b="1" baseline="-25000" dirty="0" smtClean="0"/>
                <a:t>0</a:t>
              </a:r>
              <a:endParaRPr lang="en-US" sz="3200" b="1" baseline="-25000" dirty="0"/>
            </a:p>
          </p:txBody>
        </p:sp>
        <p:sp>
          <p:nvSpPr>
            <p:cNvPr id="82" name="TextBox 81"/>
            <p:cNvSpPr txBox="1"/>
            <p:nvPr/>
          </p:nvSpPr>
          <p:spPr>
            <a:xfrm>
              <a:off x="3231144" y="2447597"/>
              <a:ext cx="864096" cy="584775"/>
            </a:xfrm>
            <a:prstGeom prst="rect">
              <a:avLst/>
            </a:prstGeom>
            <a:noFill/>
          </p:spPr>
          <p:txBody>
            <a:bodyPr wrap="square" rtlCol="0">
              <a:spAutoFit/>
            </a:bodyPr>
            <a:lstStyle/>
            <a:p>
              <a:pPr algn="ctr"/>
              <a:r>
                <a:rPr lang="da-DK" sz="3200" b="1" i="1" dirty="0" smtClean="0"/>
                <a:t>b</a:t>
              </a:r>
              <a:r>
                <a:rPr lang="da-DK" sz="3200" b="1" baseline="-25000" dirty="0" smtClean="0"/>
                <a:t>1</a:t>
              </a:r>
              <a:endParaRPr lang="en-US" sz="3200" b="1" baseline="-25000" dirty="0"/>
            </a:p>
          </p:txBody>
        </p:sp>
        <p:sp>
          <p:nvSpPr>
            <p:cNvPr id="83" name="TextBox 82"/>
            <p:cNvSpPr txBox="1"/>
            <p:nvPr/>
          </p:nvSpPr>
          <p:spPr>
            <a:xfrm>
              <a:off x="5216304" y="3248396"/>
              <a:ext cx="864096" cy="584775"/>
            </a:xfrm>
            <a:prstGeom prst="rect">
              <a:avLst/>
            </a:prstGeom>
            <a:noFill/>
          </p:spPr>
          <p:txBody>
            <a:bodyPr wrap="square" rtlCol="0">
              <a:spAutoFit/>
            </a:bodyPr>
            <a:lstStyle/>
            <a:p>
              <a:pPr algn="ctr"/>
              <a:r>
                <a:rPr lang="da-DK" sz="3200" b="1" i="1" dirty="0" smtClean="0"/>
                <a:t>b</a:t>
              </a:r>
              <a:r>
                <a:rPr lang="da-DK" sz="3200" b="1" baseline="-25000" dirty="0" smtClean="0"/>
                <a:t>2</a:t>
              </a:r>
              <a:endParaRPr lang="en-US" sz="3200" b="1" baseline="-25000" dirty="0"/>
            </a:p>
          </p:txBody>
        </p:sp>
        <p:sp>
          <p:nvSpPr>
            <p:cNvPr id="84" name="TextBox 83"/>
            <p:cNvSpPr txBox="1"/>
            <p:nvPr/>
          </p:nvSpPr>
          <p:spPr>
            <a:xfrm>
              <a:off x="2459797"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1</a:t>
              </a:r>
              <a:r>
                <a:rPr lang="da-DK" sz="1500" b="1" dirty="0" smtClean="0"/>
                <a:t>-</a:t>
              </a:r>
              <a:endParaRPr lang="en-US" sz="1500" b="1" dirty="0" smtClean="0"/>
            </a:p>
          </p:txBody>
        </p:sp>
        <p:sp>
          <p:nvSpPr>
            <p:cNvPr id="85" name="TextBox 84"/>
            <p:cNvSpPr txBox="1"/>
            <p:nvPr/>
          </p:nvSpPr>
          <p:spPr>
            <a:xfrm>
              <a:off x="3131867"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0</a:t>
              </a:r>
              <a:endParaRPr lang="en-US" sz="1500" b="1" dirty="0" smtClean="0"/>
            </a:p>
          </p:txBody>
        </p:sp>
        <p:sp>
          <p:nvSpPr>
            <p:cNvPr id="86" name="TextBox 85"/>
            <p:cNvSpPr txBox="1"/>
            <p:nvPr/>
          </p:nvSpPr>
          <p:spPr>
            <a:xfrm>
              <a:off x="3803937"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0</a:t>
              </a:r>
              <a:endParaRPr lang="en-US" sz="1500" b="1" dirty="0" smtClean="0">
                <a:solidFill>
                  <a:srgbClr val="C00000"/>
                </a:solidFill>
              </a:endParaRPr>
            </a:p>
          </p:txBody>
        </p:sp>
        <p:sp>
          <p:nvSpPr>
            <p:cNvPr id="87" name="TextBox 86"/>
            <p:cNvSpPr txBox="1"/>
            <p:nvPr/>
          </p:nvSpPr>
          <p:spPr>
            <a:xfrm>
              <a:off x="4476007"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0</a:t>
              </a:r>
              <a:r>
                <a:rPr lang="da-DK" sz="1500" b="1" dirty="0" smtClean="0"/>
                <a:t>-</a:t>
              </a:r>
              <a:endParaRPr lang="en-US" sz="1500" b="1" dirty="0" smtClean="0"/>
            </a:p>
          </p:txBody>
        </p:sp>
        <p:sp>
          <p:nvSpPr>
            <p:cNvPr id="88" name="TextBox 87"/>
            <p:cNvSpPr txBox="1"/>
            <p:nvPr/>
          </p:nvSpPr>
          <p:spPr>
            <a:xfrm>
              <a:off x="5820147"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0</a:t>
              </a:r>
              <a:r>
                <a:rPr lang="da-DK" sz="1500" b="1" dirty="0" smtClean="0"/>
                <a:t>-</a:t>
              </a:r>
              <a:endParaRPr lang="en-US" sz="1500" b="1" dirty="0" smtClean="0">
                <a:solidFill>
                  <a:srgbClr val="C00000"/>
                </a:solidFill>
              </a:endParaRPr>
            </a:p>
          </p:txBody>
        </p:sp>
        <p:sp>
          <p:nvSpPr>
            <p:cNvPr id="89" name="TextBox 88"/>
            <p:cNvSpPr txBox="1"/>
            <p:nvPr/>
          </p:nvSpPr>
          <p:spPr>
            <a:xfrm>
              <a:off x="6492217"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1</a:t>
              </a:r>
              <a:r>
                <a:rPr lang="da-DK" sz="1500" b="1" dirty="0" smtClean="0"/>
                <a:t>-</a:t>
              </a:r>
              <a:endParaRPr lang="en-US" sz="1500" b="1" dirty="0" smtClean="0"/>
            </a:p>
          </p:txBody>
        </p:sp>
        <p:sp>
          <p:nvSpPr>
            <p:cNvPr id="90" name="TextBox 89"/>
            <p:cNvSpPr txBox="1"/>
            <p:nvPr/>
          </p:nvSpPr>
          <p:spPr>
            <a:xfrm>
              <a:off x="6828252"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0</a:t>
              </a:r>
              <a:r>
                <a:rPr lang="da-DK" sz="1500" b="1" dirty="0" smtClean="0"/>
                <a:t>--</a:t>
              </a:r>
              <a:endParaRPr lang="en-US" sz="1500" b="1" dirty="0" smtClean="0"/>
            </a:p>
          </p:txBody>
        </p:sp>
        <p:sp>
          <p:nvSpPr>
            <p:cNvPr id="91" name="TextBox 90"/>
            <p:cNvSpPr txBox="1"/>
            <p:nvPr/>
          </p:nvSpPr>
          <p:spPr>
            <a:xfrm>
              <a:off x="2624016" y="3248396"/>
              <a:ext cx="864096" cy="584775"/>
            </a:xfrm>
            <a:prstGeom prst="rect">
              <a:avLst/>
            </a:prstGeom>
            <a:noFill/>
          </p:spPr>
          <p:txBody>
            <a:bodyPr wrap="square" rtlCol="0">
              <a:spAutoFit/>
            </a:bodyPr>
            <a:lstStyle/>
            <a:p>
              <a:pPr algn="ctr"/>
              <a:r>
                <a:rPr lang="da-DK" sz="3200" b="1" i="1" dirty="0" smtClean="0"/>
                <a:t>b</a:t>
              </a:r>
              <a:r>
                <a:rPr lang="da-DK" sz="3200" b="1" baseline="-25000" dirty="0" smtClean="0"/>
                <a:t>2</a:t>
              </a:r>
              <a:endParaRPr lang="en-US" sz="3200" b="1" baseline="-25000" dirty="0"/>
            </a:p>
          </p:txBody>
        </p:sp>
        <p:sp>
          <p:nvSpPr>
            <p:cNvPr id="92" name="TextBox 91"/>
            <p:cNvSpPr txBox="1"/>
            <p:nvPr/>
          </p:nvSpPr>
          <p:spPr>
            <a:xfrm>
              <a:off x="3920160" y="3248396"/>
              <a:ext cx="864096" cy="584775"/>
            </a:xfrm>
            <a:prstGeom prst="rect">
              <a:avLst/>
            </a:prstGeom>
            <a:noFill/>
          </p:spPr>
          <p:txBody>
            <a:bodyPr wrap="square" rtlCol="0">
              <a:spAutoFit/>
            </a:bodyPr>
            <a:lstStyle/>
            <a:p>
              <a:pPr algn="ctr"/>
              <a:r>
                <a:rPr lang="da-DK" sz="3200" b="1" i="1" dirty="0" smtClean="0"/>
                <a:t>b</a:t>
              </a:r>
              <a:r>
                <a:rPr lang="da-DK" sz="3200" b="1" baseline="-25000" dirty="0" smtClean="0"/>
                <a:t>2</a:t>
              </a:r>
              <a:endParaRPr lang="en-US" sz="3200" b="1" baseline="-25000" dirty="0"/>
            </a:p>
          </p:txBody>
        </p:sp>
        <p:sp>
          <p:nvSpPr>
            <p:cNvPr id="93" name="TextBox 92"/>
            <p:cNvSpPr txBox="1"/>
            <p:nvPr/>
          </p:nvSpPr>
          <p:spPr>
            <a:xfrm>
              <a:off x="6512448" y="3248396"/>
              <a:ext cx="864096" cy="584775"/>
            </a:xfrm>
            <a:prstGeom prst="rect">
              <a:avLst/>
            </a:prstGeom>
            <a:noFill/>
          </p:spPr>
          <p:txBody>
            <a:bodyPr wrap="square" rtlCol="0">
              <a:spAutoFit/>
            </a:bodyPr>
            <a:lstStyle/>
            <a:p>
              <a:pPr algn="ctr"/>
              <a:r>
                <a:rPr lang="da-DK" sz="3200" b="1" i="1" dirty="0" smtClean="0"/>
                <a:t>b</a:t>
              </a:r>
              <a:r>
                <a:rPr lang="da-DK" sz="3200" b="1" baseline="-25000" dirty="0" smtClean="0"/>
                <a:t>2</a:t>
              </a:r>
              <a:endParaRPr lang="en-US" sz="3200" b="1" baseline="-25000" dirty="0"/>
            </a:p>
          </p:txBody>
        </p:sp>
        <p:sp>
          <p:nvSpPr>
            <p:cNvPr id="94" name="TextBox 93"/>
            <p:cNvSpPr txBox="1"/>
            <p:nvPr/>
          </p:nvSpPr>
          <p:spPr>
            <a:xfrm>
              <a:off x="5782488" y="2447597"/>
              <a:ext cx="864096" cy="584775"/>
            </a:xfrm>
            <a:prstGeom prst="rect">
              <a:avLst/>
            </a:prstGeom>
            <a:noFill/>
          </p:spPr>
          <p:txBody>
            <a:bodyPr wrap="square" rtlCol="0">
              <a:spAutoFit/>
            </a:bodyPr>
            <a:lstStyle/>
            <a:p>
              <a:pPr algn="ctr"/>
              <a:r>
                <a:rPr lang="da-DK" sz="3200" b="1" i="1" dirty="0" smtClean="0"/>
                <a:t>b</a:t>
              </a:r>
              <a:r>
                <a:rPr lang="da-DK" sz="3200" b="1" baseline="-25000" dirty="0" smtClean="0"/>
                <a:t>1</a:t>
              </a:r>
              <a:endParaRPr lang="en-US" sz="3200" b="1" baseline="-25000" dirty="0"/>
            </a:p>
          </p:txBody>
        </p:sp>
        <p:grpSp>
          <p:nvGrpSpPr>
            <p:cNvPr id="95" name="Group 64"/>
            <p:cNvGrpSpPr/>
            <p:nvPr/>
          </p:nvGrpSpPr>
          <p:grpSpPr>
            <a:xfrm>
              <a:off x="2524712" y="3742572"/>
              <a:ext cx="1107416" cy="441928"/>
              <a:chOff x="224224" y="3347112"/>
              <a:chExt cx="1107416" cy="441928"/>
            </a:xfrm>
          </p:grpSpPr>
          <p:cxnSp>
            <p:nvCxnSpPr>
              <p:cNvPr id="176" name="Straight Connector 44"/>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77" name="TextBox 17"/>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178" name="Straight Connector 46"/>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6" name="Group 65"/>
            <p:cNvGrpSpPr/>
            <p:nvPr/>
          </p:nvGrpSpPr>
          <p:grpSpPr>
            <a:xfrm>
              <a:off x="3803440" y="3742572"/>
              <a:ext cx="1107416" cy="441928"/>
              <a:chOff x="224224" y="3347112"/>
              <a:chExt cx="1107416" cy="441928"/>
            </a:xfrm>
          </p:grpSpPr>
          <p:cxnSp>
            <p:nvCxnSpPr>
              <p:cNvPr id="173" name="Straight Connector 41"/>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74" name="TextBox 42"/>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175" name="Straight Connector 43"/>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7" name="Group 69"/>
            <p:cNvGrpSpPr/>
            <p:nvPr/>
          </p:nvGrpSpPr>
          <p:grpSpPr>
            <a:xfrm>
              <a:off x="5099584" y="3752452"/>
              <a:ext cx="1107416" cy="441928"/>
              <a:chOff x="224224" y="3347112"/>
              <a:chExt cx="1107416" cy="441928"/>
            </a:xfrm>
          </p:grpSpPr>
          <p:cxnSp>
            <p:nvCxnSpPr>
              <p:cNvPr id="170" name="Straight Connector 38"/>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71" name="TextBox 39"/>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172" name="Straight Connector 40"/>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8" name="Group 73"/>
            <p:cNvGrpSpPr/>
            <p:nvPr/>
          </p:nvGrpSpPr>
          <p:grpSpPr>
            <a:xfrm>
              <a:off x="6413144" y="3752452"/>
              <a:ext cx="1107416" cy="441928"/>
              <a:chOff x="224224" y="3347112"/>
              <a:chExt cx="1107416" cy="441928"/>
            </a:xfrm>
          </p:grpSpPr>
          <p:cxnSp>
            <p:nvCxnSpPr>
              <p:cNvPr id="167" name="Straight Connector 35"/>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68" name="TextBox 36"/>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169" name="Straight Connector 37"/>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9" name="Group 77"/>
            <p:cNvGrpSpPr/>
            <p:nvPr/>
          </p:nvGrpSpPr>
          <p:grpSpPr>
            <a:xfrm>
              <a:off x="3042416" y="2956596"/>
              <a:ext cx="1368152" cy="435816"/>
              <a:chOff x="134800" y="3353224"/>
              <a:chExt cx="1368152" cy="435816"/>
            </a:xfrm>
          </p:grpSpPr>
          <p:cxnSp>
            <p:nvCxnSpPr>
              <p:cNvPr id="164" name="Straight Connector 32"/>
              <p:cNvCxnSpPr/>
              <p:nvPr/>
            </p:nvCxnSpPr>
            <p:spPr>
              <a:xfrm rot="16200000" flipH="1">
                <a:off x="899572" y="3429020"/>
                <a:ext cx="36004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TextBox 33"/>
              <p:cNvSpPr txBox="1"/>
              <p:nvPr/>
            </p:nvSpPr>
            <p:spPr>
              <a:xfrm>
                <a:off x="134800" y="3353224"/>
                <a:ext cx="1368152" cy="369332"/>
              </a:xfrm>
              <a:prstGeom prst="rect">
                <a:avLst/>
              </a:prstGeom>
              <a:noFill/>
            </p:spPr>
            <p:txBody>
              <a:bodyPr wrap="square" rtlCol="0">
                <a:spAutoFit/>
              </a:bodyPr>
              <a:lstStyle/>
              <a:p>
                <a:r>
                  <a:rPr lang="da-DK" dirty="0" smtClean="0"/>
                  <a:t>0                1</a:t>
                </a:r>
                <a:endParaRPr lang="en-US" dirty="0"/>
              </a:p>
            </p:txBody>
          </p:sp>
          <p:cxnSp>
            <p:nvCxnSpPr>
              <p:cNvPr id="166" name="Straight Connector 34"/>
              <p:cNvCxnSpPr/>
              <p:nvPr/>
            </p:nvCxnSpPr>
            <p:spPr>
              <a:xfrm rot="5400000">
                <a:off x="251520" y="3429000"/>
                <a:ext cx="360040"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0" name="Group 84"/>
            <p:cNvGrpSpPr/>
            <p:nvPr/>
          </p:nvGrpSpPr>
          <p:grpSpPr>
            <a:xfrm>
              <a:off x="5603640" y="2960364"/>
              <a:ext cx="1368152" cy="435816"/>
              <a:chOff x="134800" y="3353224"/>
              <a:chExt cx="1368152" cy="435816"/>
            </a:xfrm>
          </p:grpSpPr>
          <p:cxnSp>
            <p:nvCxnSpPr>
              <p:cNvPr id="161" name="Straight Connector 160"/>
              <p:cNvCxnSpPr/>
              <p:nvPr/>
            </p:nvCxnSpPr>
            <p:spPr>
              <a:xfrm rot="16200000" flipH="1">
                <a:off x="899572" y="3429020"/>
                <a:ext cx="36004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62" name="TextBox 161"/>
              <p:cNvSpPr txBox="1"/>
              <p:nvPr/>
            </p:nvSpPr>
            <p:spPr>
              <a:xfrm>
                <a:off x="134800" y="3353224"/>
                <a:ext cx="1368152" cy="369332"/>
              </a:xfrm>
              <a:prstGeom prst="rect">
                <a:avLst/>
              </a:prstGeom>
              <a:noFill/>
            </p:spPr>
            <p:txBody>
              <a:bodyPr wrap="square" rtlCol="0">
                <a:spAutoFit/>
              </a:bodyPr>
              <a:lstStyle/>
              <a:p>
                <a:r>
                  <a:rPr lang="da-DK" dirty="0" smtClean="0"/>
                  <a:t>0                1</a:t>
                </a:r>
                <a:endParaRPr lang="en-US" dirty="0"/>
              </a:p>
            </p:txBody>
          </p:sp>
          <p:cxnSp>
            <p:nvCxnSpPr>
              <p:cNvPr id="163" name="Straight Connector 162"/>
              <p:cNvCxnSpPr/>
              <p:nvPr/>
            </p:nvCxnSpPr>
            <p:spPr>
              <a:xfrm rot="5400000">
                <a:off x="251520" y="3429000"/>
                <a:ext cx="360040"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1" name="Group 88"/>
            <p:cNvGrpSpPr/>
            <p:nvPr/>
          </p:nvGrpSpPr>
          <p:grpSpPr>
            <a:xfrm>
              <a:off x="3848152" y="2073328"/>
              <a:ext cx="2160240" cy="671012"/>
              <a:chOff x="-369256" y="3402292"/>
              <a:chExt cx="2160240" cy="671012"/>
            </a:xfrm>
          </p:grpSpPr>
          <p:cxnSp>
            <p:nvCxnSpPr>
              <p:cNvPr id="158" name="Straight Connector 157"/>
              <p:cNvCxnSpPr/>
              <p:nvPr/>
            </p:nvCxnSpPr>
            <p:spPr>
              <a:xfrm>
                <a:off x="899592" y="3429000"/>
                <a:ext cx="891392" cy="57229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TextBox 158"/>
              <p:cNvSpPr txBox="1"/>
              <p:nvPr/>
            </p:nvSpPr>
            <p:spPr>
              <a:xfrm>
                <a:off x="-108520" y="3402292"/>
                <a:ext cx="1872208" cy="369332"/>
              </a:xfrm>
              <a:prstGeom prst="rect">
                <a:avLst/>
              </a:prstGeom>
              <a:noFill/>
            </p:spPr>
            <p:txBody>
              <a:bodyPr wrap="square" rtlCol="0">
                <a:spAutoFit/>
              </a:bodyPr>
              <a:lstStyle/>
              <a:p>
                <a:r>
                  <a:rPr lang="da-DK" dirty="0" smtClean="0"/>
                  <a:t>0                          1</a:t>
                </a:r>
                <a:endParaRPr lang="en-US" dirty="0"/>
              </a:p>
            </p:txBody>
          </p:sp>
          <p:cxnSp>
            <p:nvCxnSpPr>
              <p:cNvPr id="160" name="Straight Connector 159"/>
              <p:cNvCxnSpPr/>
              <p:nvPr/>
            </p:nvCxnSpPr>
            <p:spPr>
              <a:xfrm rot="10800000" flipV="1">
                <a:off x="-369256" y="3429000"/>
                <a:ext cx="980816" cy="64430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2" name="TextBox 101"/>
            <p:cNvSpPr txBox="1"/>
            <p:nvPr/>
          </p:nvSpPr>
          <p:spPr>
            <a:xfrm>
              <a:off x="4812042" y="4978043"/>
              <a:ext cx="720000" cy="323165"/>
            </a:xfrm>
            <a:prstGeom prst="rect">
              <a:avLst/>
            </a:prstGeom>
            <a:noFill/>
          </p:spPr>
          <p:txBody>
            <a:bodyPr wrap="square" rtlCol="0">
              <a:spAutoFit/>
            </a:bodyPr>
            <a:lstStyle/>
            <a:p>
              <a:pPr algn="ctr"/>
              <a:r>
                <a:rPr lang="da-DK" sz="1500" b="1" dirty="0" smtClean="0">
                  <a:solidFill>
                    <a:srgbClr val="C00000"/>
                  </a:solidFill>
                </a:rPr>
                <a:t>0</a:t>
              </a:r>
              <a:r>
                <a:rPr lang="da-DK" sz="1500" b="1" dirty="0" smtClean="0"/>
                <a:t>---</a:t>
              </a:r>
              <a:endParaRPr lang="en-US" sz="1500" b="1" dirty="0" smtClean="0">
                <a:solidFill>
                  <a:srgbClr val="C00000"/>
                </a:solidFill>
              </a:endParaRPr>
            </a:p>
          </p:txBody>
        </p:sp>
        <p:sp>
          <p:nvSpPr>
            <p:cNvPr id="103" name="TextBox 102"/>
            <p:cNvSpPr txBox="1"/>
            <p:nvPr/>
          </p:nvSpPr>
          <p:spPr>
            <a:xfrm>
              <a:off x="2123762"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1</a:t>
              </a:r>
              <a:endParaRPr lang="en-US" sz="1500" b="1" dirty="0" smtClean="0">
                <a:solidFill>
                  <a:srgbClr val="C00000"/>
                </a:solidFill>
              </a:endParaRPr>
            </a:p>
          </p:txBody>
        </p:sp>
        <p:sp>
          <p:nvSpPr>
            <p:cNvPr id="104" name="TextBox 103"/>
            <p:cNvSpPr txBox="1"/>
            <p:nvPr/>
          </p:nvSpPr>
          <p:spPr>
            <a:xfrm>
              <a:off x="2795832"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1</a:t>
              </a:r>
              <a:r>
                <a:rPr lang="da-DK" sz="1500" b="1" dirty="0" smtClean="0"/>
                <a:t>--</a:t>
              </a:r>
              <a:endParaRPr lang="en-US" sz="1500" b="1" dirty="0" smtClean="0"/>
            </a:p>
          </p:txBody>
        </p:sp>
        <p:sp>
          <p:nvSpPr>
            <p:cNvPr id="105" name="TextBox 104"/>
            <p:cNvSpPr txBox="1"/>
            <p:nvPr/>
          </p:nvSpPr>
          <p:spPr>
            <a:xfrm>
              <a:off x="3467902" y="4978043"/>
              <a:ext cx="720000" cy="323165"/>
            </a:xfrm>
            <a:prstGeom prst="rect">
              <a:avLst/>
            </a:prstGeom>
            <a:noFill/>
          </p:spPr>
          <p:txBody>
            <a:bodyPr wrap="square" rtlCol="0">
              <a:spAutoFit/>
            </a:bodyPr>
            <a:lstStyle/>
            <a:p>
              <a:pPr algn="ctr"/>
              <a:r>
                <a:rPr lang="da-DK" sz="1500" b="1" dirty="0" smtClean="0">
                  <a:solidFill>
                    <a:srgbClr val="C00000"/>
                  </a:solidFill>
                </a:rPr>
                <a:t>1</a:t>
              </a:r>
              <a:r>
                <a:rPr lang="da-DK" sz="1500" b="1" dirty="0" smtClean="0"/>
                <a:t>---</a:t>
              </a:r>
              <a:endParaRPr lang="en-US" sz="1500" b="1" dirty="0" smtClean="0">
                <a:solidFill>
                  <a:srgbClr val="C00000"/>
                </a:solidFill>
              </a:endParaRPr>
            </a:p>
          </p:txBody>
        </p:sp>
        <p:sp>
          <p:nvSpPr>
            <p:cNvPr id="106" name="TextBox 105"/>
            <p:cNvSpPr txBox="1"/>
            <p:nvPr/>
          </p:nvSpPr>
          <p:spPr>
            <a:xfrm>
              <a:off x="4139972"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1</a:t>
              </a:r>
              <a:endParaRPr lang="en-US" sz="1500" b="1" dirty="0" smtClean="0"/>
            </a:p>
          </p:txBody>
        </p:sp>
        <p:sp>
          <p:nvSpPr>
            <p:cNvPr id="107" name="TextBox 106"/>
            <p:cNvSpPr txBox="1"/>
            <p:nvPr/>
          </p:nvSpPr>
          <p:spPr>
            <a:xfrm>
              <a:off x="5484112"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1</a:t>
              </a:r>
              <a:endParaRPr lang="en-US" sz="1500" b="1" dirty="0" smtClean="0">
                <a:solidFill>
                  <a:srgbClr val="C00000"/>
                </a:solidFill>
              </a:endParaRPr>
            </a:p>
          </p:txBody>
        </p:sp>
        <p:sp>
          <p:nvSpPr>
            <p:cNvPr id="108" name="TextBox 107"/>
            <p:cNvSpPr txBox="1"/>
            <p:nvPr/>
          </p:nvSpPr>
          <p:spPr>
            <a:xfrm>
              <a:off x="6156182"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1</a:t>
              </a:r>
              <a:endParaRPr lang="en-US" sz="1500" b="1" dirty="0" smtClean="0"/>
            </a:p>
          </p:txBody>
        </p:sp>
        <p:sp>
          <p:nvSpPr>
            <p:cNvPr id="109" name="TextBox 108"/>
            <p:cNvSpPr txBox="1"/>
            <p:nvPr/>
          </p:nvSpPr>
          <p:spPr>
            <a:xfrm>
              <a:off x="7164288" y="4978043"/>
              <a:ext cx="720000" cy="323165"/>
            </a:xfrm>
            <a:prstGeom prst="rect">
              <a:avLst/>
            </a:prstGeom>
            <a:noFill/>
          </p:spPr>
          <p:txBody>
            <a:bodyPr wrap="square" rtlCol="0">
              <a:spAutoFit/>
            </a:bodyPr>
            <a:lstStyle/>
            <a:p>
              <a:pPr algn="ctr"/>
              <a:r>
                <a:rPr lang="da-DK" sz="1500" b="1" dirty="0" smtClean="0"/>
                <a:t>----</a:t>
              </a:r>
              <a:r>
                <a:rPr lang="da-DK" sz="1500" b="1" dirty="0" smtClean="0">
                  <a:solidFill>
                    <a:srgbClr val="C00000"/>
                  </a:solidFill>
                </a:rPr>
                <a:t>0</a:t>
              </a:r>
              <a:endParaRPr lang="en-US" sz="1500" b="1" dirty="0" smtClean="0">
                <a:solidFill>
                  <a:srgbClr val="C00000"/>
                </a:solidFill>
              </a:endParaRPr>
            </a:p>
          </p:txBody>
        </p:sp>
        <p:grpSp>
          <p:nvGrpSpPr>
            <p:cNvPr id="110" name="Group 68"/>
            <p:cNvGrpSpPr/>
            <p:nvPr/>
          </p:nvGrpSpPr>
          <p:grpSpPr>
            <a:xfrm>
              <a:off x="2254096" y="4068361"/>
              <a:ext cx="877744" cy="909983"/>
              <a:chOff x="2254096" y="4068361"/>
              <a:chExt cx="877744" cy="909983"/>
            </a:xfrm>
          </p:grpSpPr>
          <p:sp>
            <p:nvSpPr>
              <p:cNvPr id="153" name="TextBox 152"/>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54" name="Group 64"/>
              <p:cNvGrpSpPr/>
              <p:nvPr/>
            </p:nvGrpSpPr>
            <p:grpSpPr>
              <a:xfrm>
                <a:off x="2254096" y="4608424"/>
                <a:ext cx="747376" cy="369920"/>
                <a:chOff x="309880" y="3429000"/>
                <a:chExt cx="747376" cy="369920"/>
              </a:xfrm>
            </p:grpSpPr>
            <p:cxnSp>
              <p:nvCxnSpPr>
                <p:cNvPr id="155" name="Straight Connector 154"/>
                <p:cNvCxnSpPr/>
                <p:nvPr/>
              </p:nvCxnSpPr>
              <p:spPr>
                <a:xfrm rot="16200000" flipH="1">
                  <a:off x="755576"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56"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57" name="Straight Connector 156"/>
                <p:cNvCxnSpPr/>
                <p:nvPr/>
              </p:nvCxnSpPr>
              <p:spPr>
                <a:xfrm rot="5400000">
                  <a:off x="409184" y="3559368"/>
                  <a:ext cx="332744"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1" name="Group 69"/>
            <p:cNvGrpSpPr/>
            <p:nvPr/>
          </p:nvGrpSpPr>
          <p:grpSpPr>
            <a:xfrm>
              <a:off x="2974176" y="4077072"/>
              <a:ext cx="877744" cy="909983"/>
              <a:chOff x="2254096" y="4068361"/>
              <a:chExt cx="877744" cy="909983"/>
            </a:xfrm>
          </p:grpSpPr>
          <p:sp>
            <p:nvSpPr>
              <p:cNvPr id="148" name="TextBox 147"/>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49" name="Group 64"/>
              <p:cNvGrpSpPr/>
              <p:nvPr/>
            </p:nvGrpSpPr>
            <p:grpSpPr>
              <a:xfrm>
                <a:off x="2254096" y="4608424"/>
                <a:ext cx="747376" cy="369920"/>
                <a:chOff x="309880" y="3429000"/>
                <a:chExt cx="747376" cy="369920"/>
              </a:xfrm>
            </p:grpSpPr>
            <p:cxnSp>
              <p:nvCxnSpPr>
                <p:cNvPr id="150" name="Straight Connector 149"/>
                <p:cNvCxnSpPr/>
                <p:nvPr/>
              </p:nvCxnSpPr>
              <p:spPr>
                <a:xfrm rot="16200000" flipH="1">
                  <a:off x="683568"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51"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52" name="Straight Connector 151"/>
                <p:cNvCxnSpPr/>
                <p:nvPr/>
              </p:nvCxnSpPr>
              <p:spPr>
                <a:xfrm rot="5400000">
                  <a:off x="395540" y="3573020"/>
                  <a:ext cx="360040" cy="72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2" name="Group 75"/>
            <p:cNvGrpSpPr/>
            <p:nvPr/>
          </p:nvGrpSpPr>
          <p:grpSpPr>
            <a:xfrm>
              <a:off x="3550240" y="4077072"/>
              <a:ext cx="877744" cy="909983"/>
              <a:chOff x="2254096" y="4068361"/>
              <a:chExt cx="877744" cy="909983"/>
            </a:xfrm>
          </p:grpSpPr>
          <p:sp>
            <p:nvSpPr>
              <p:cNvPr id="143" name="TextBox 142"/>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44" name="Group 64"/>
              <p:cNvGrpSpPr/>
              <p:nvPr/>
            </p:nvGrpSpPr>
            <p:grpSpPr>
              <a:xfrm>
                <a:off x="2254096" y="4608424"/>
                <a:ext cx="747376" cy="369920"/>
                <a:chOff x="309880" y="3429000"/>
                <a:chExt cx="747376" cy="369920"/>
              </a:xfrm>
            </p:grpSpPr>
            <p:cxnSp>
              <p:nvCxnSpPr>
                <p:cNvPr id="145" name="Straight Connector 144"/>
                <p:cNvCxnSpPr/>
                <p:nvPr/>
              </p:nvCxnSpPr>
              <p:spPr>
                <a:xfrm rot="16200000" flipH="1">
                  <a:off x="755576"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47" name="Straight Connector 146"/>
                <p:cNvCxnSpPr/>
                <p:nvPr/>
              </p:nvCxnSpPr>
              <p:spPr>
                <a:xfrm rot="5400000">
                  <a:off x="395540" y="3573020"/>
                  <a:ext cx="360040" cy="72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3" name="Group 81"/>
            <p:cNvGrpSpPr/>
            <p:nvPr/>
          </p:nvGrpSpPr>
          <p:grpSpPr>
            <a:xfrm>
              <a:off x="4211960" y="4077072"/>
              <a:ext cx="877744" cy="909983"/>
              <a:chOff x="2254096" y="4068361"/>
              <a:chExt cx="877744" cy="909983"/>
            </a:xfrm>
          </p:grpSpPr>
          <p:sp>
            <p:nvSpPr>
              <p:cNvPr id="138" name="TextBox 137"/>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39" name="Group 64"/>
              <p:cNvGrpSpPr/>
              <p:nvPr/>
            </p:nvGrpSpPr>
            <p:grpSpPr>
              <a:xfrm>
                <a:off x="2254096" y="4608424"/>
                <a:ext cx="747376" cy="369920"/>
                <a:chOff x="309880" y="3429000"/>
                <a:chExt cx="747376" cy="369920"/>
              </a:xfrm>
            </p:grpSpPr>
            <p:cxnSp>
              <p:nvCxnSpPr>
                <p:cNvPr id="140" name="Straight Connector 139"/>
                <p:cNvCxnSpPr/>
                <p:nvPr/>
              </p:nvCxnSpPr>
              <p:spPr>
                <a:xfrm rot="16200000" flipH="1">
                  <a:off x="755576"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41"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42" name="Straight Connector 141"/>
                <p:cNvCxnSpPr/>
                <p:nvPr/>
              </p:nvCxnSpPr>
              <p:spPr>
                <a:xfrm rot="5400000">
                  <a:off x="395540" y="3573020"/>
                  <a:ext cx="360040" cy="72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4" name="Group 87"/>
            <p:cNvGrpSpPr/>
            <p:nvPr/>
          </p:nvGrpSpPr>
          <p:grpSpPr>
            <a:xfrm>
              <a:off x="4846384" y="4077072"/>
              <a:ext cx="877744" cy="909983"/>
              <a:chOff x="2254096" y="4068361"/>
              <a:chExt cx="877744" cy="909983"/>
            </a:xfrm>
          </p:grpSpPr>
          <p:sp>
            <p:nvSpPr>
              <p:cNvPr id="133" name="TextBox 132"/>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34" name="Group 64"/>
              <p:cNvGrpSpPr/>
              <p:nvPr/>
            </p:nvGrpSpPr>
            <p:grpSpPr>
              <a:xfrm>
                <a:off x="2254096" y="4608424"/>
                <a:ext cx="747376" cy="369920"/>
                <a:chOff x="309880" y="3429000"/>
                <a:chExt cx="747376" cy="369920"/>
              </a:xfrm>
            </p:grpSpPr>
            <p:cxnSp>
              <p:nvCxnSpPr>
                <p:cNvPr id="135" name="Straight Connector 134"/>
                <p:cNvCxnSpPr/>
                <p:nvPr/>
              </p:nvCxnSpPr>
              <p:spPr>
                <a:xfrm rot="16200000" flipH="1">
                  <a:off x="755576"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37" name="Straight Connector 136"/>
                <p:cNvCxnSpPr/>
                <p:nvPr/>
              </p:nvCxnSpPr>
              <p:spPr>
                <a:xfrm rot="5400000">
                  <a:off x="395540" y="3573020"/>
                  <a:ext cx="360040" cy="72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5" name="Group 93"/>
            <p:cNvGrpSpPr/>
            <p:nvPr/>
          </p:nvGrpSpPr>
          <p:grpSpPr>
            <a:xfrm>
              <a:off x="5494456" y="4077072"/>
              <a:ext cx="877744" cy="909983"/>
              <a:chOff x="2254096" y="4068361"/>
              <a:chExt cx="877744" cy="909983"/>
            </a:xfrm>
          </p:grpSpPr>
          <p:sp>
            <p:nvSpPr>
              <p:cNvPr id="128" name="TextBox 127"/>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29" name="Group 64"/>
              <p:cNvGrpSpPr/>
              <p:nvPr/>
            </p:nvGrpSpPr>
            <p:grpSpPr>
              <a:xfrm>
                <a:off x="2254096" y="4608424"/>
                <a:ext cx="747376" cy="369920"/>
                <a:chOff x="309880" y="3429000"/>
                <a:chExt cx="747376" cy="369920"/>
              </a:xfrm>
            </p:grpSpPr>
            <p:cxnSp>
              <p:nvCxnSpPr>
                <p:cNvPr id="130" name="Straight Connector 129"/>
                <p:cNvCxnSpPr/>
                <p:nvPr/>
              </p:nvCxnSpPr>
              <p:spPr>
                <a:xfrm rot="16200000" flipH="1">
                  <a:off x="755576"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32" name="Straight Connector 131"/>
                <p:cNvCxnSpPr/>
                <p:nvPr/>
              </p:nvCxnSpPr>
              <p:spPr>
                <a:xfrm rot="5400000">
                  <a:off x="395540" y="3573020"/>
                  <a:ext cx="360040" cy="72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6" name="Group 99"/>
            <p:cNvGrpSpPr/>
            <p:nvPr/>
          </p:nvGrpSpPr>
          <p:grpSpPr>
            <a:xfrm>
              <a:off x="6142528" y="4077072"/>
              <a:ext cx="877744" cy="909983"/>
              <a:chOff x="2254096" y="4068361"/>
              <a:chExt cx="877744" cy="909983"/>
            </a:xfrm>
          </p:grpSpPr>
          <p:sp>
            <p:nvSpPr>
              <p:cNvPr id="123" name="TextBox 122"/>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24" name="Group 64"/>
              <p:cNvGrpSpPr/>
              <p:nvPr/>
            </p:nvGrpSpPr>
            <p:grpSpPr>
              <a:xfrm>
                <a:off x="2254096" y="4608424"/>
                <a:ext cx="747376" cy="369920"/>
                <a:chOff x="309880" y="3429000"/>
                <a:chExt cx="747376" cy="369920"/>
              </a:xfrm>
            </p:grpSpPr>
            <p:cxnSp>
              <p:nvCxnSpPr>
                <p:cNvPr id="125" name="Straight Connector 124"/>
                <p:cNvCxnSpPr/>
                <p:nvPr/>
              </p:nvCxnSpPr>
              <p:spPr>
                <a:xfrm rot="16200000" flipH="1">
                  <a:off x="755576"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27" name="Straight Connector 126"/>
                <p:cNvCxnSpPr/>
                <p:nvPr/>
              </p:nvCxnSpPr>
              <p:spPr>
                <a:xfrm rot="5400000">
                  <a:off x="395540" y="3573020"/>
                  <a:ext cx="360040" cy="72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7" name="Group 105"/>
            <p:cNvGrpSpPr/>
            <p:nvPr/>
          </p:nvGrpSpPr>
          <p:grpSpPr>
            <a:xfrm>
              <a:off x="6862608" y="4103193"/>
              <a:ext cx="877744" cy="909983"/>
              <a:chOff x="2254096" y="4068361"/>
              <a:chExt cx="877744" cy="909983"/>
            </a:xfrm>
          </p:grpSpPr>
          <p:sp>
            <p:nvSpPr>
              <p:cNvPr id="118" name="TextBox 117"/>
              <p:cNvSpPr txBox="1"/>
              <p:nvPr/>
            </p:nvSpPr>
            <p:spPr>
              <a:xfrm>
                <a:off x="2267744" y="4068361"/>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grpSp>
            <p:nvGrpSpPr>
              <p:cNvPr id="119" name="Group 64"/>
              <p:cNvGrpSpPr/>
              <p:nvPr/>
            </p:nvGrpSpPr>
            <p:grpSpPr>
              <a:xfrm>
                <a:off x="2254096" y="4608424"/>
                <a:ext cx="747376" cy="369920"/>
                <a:chOff x="309880" y="3429000"/>
                <a:chExt cx="747376" cy="369920"/>
              </a:xfrm>
            </p:grpSpPr>
            <p:cxnSp>
              <p:nvCxnSpPr>
                <p:cNvPr id="120" name="Straight Connector 119"/>
                <p:cNvCxnSpPr/>
                <p:nvPr/>
              </p:nvCxnSpPr>
              <p:spPr>
                <a:xfrm rot="16200000" flipH="1">
                  <a:off x="755576" y="3573016"/>
                  <a:ext cx="360040" cy="7200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TextBox 17"/>
                <p:cNvSpPr txBox="1"/>
                <p:nvPr/>
              </p:nvSpPr>
              <p:spPr>
                <a:xfrm>
                  <a:off x="309880" y="3429588"/>
                  <a:ext cx="747376" cy="369332"/>
                </a:xfrm>
                <a:prstGeom prst="rect">
                  <a:avLst/>
                </a:prstGeom>
                <a:noFill/>
              </p:spPr>
              <p:txBody>
                <a:bodyPr wrap="square" rtlCol="0">
                  <a:spAutoFit/>
                </a:bodyPr>
                <a:lstStyle/>
                <a:p>
                  <a:r>
                    <a:rPr lang="da-DK" dirty="0" smtClean="0"/>
                    <a:t>0     1</a:t>
                  </a:r>
                  <a:endParaRPr lang="en-US" dirty="0"/>
                </a:p>
              </p:txBody>
            </p:sp>
            <p:cxnSp>
              <p:nvCxnSpPr>
                <p:cNvPr id="122" name="Straight Connector 121"/>
                <p:cNvCxnSpPr/>
                <p:nvPr/>
              </p:nvCxnSpPr>
              <p:spPr>
                <a:xfrm rot="5400000">
                  <a:off x="395540" y="3573020"/>
                  <a:ext cx="360040" cy="72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281" name="TextBox 280"/>
          <p:cNvSpPr txBox="1"/>
          <p:nvPr/>
        </p:nvSpPr>
        <p:spPr>
          <a:xfrm>
            <a:off x="3275856" y="1988840"/>
            <a:ext cx="3168352" cy="584775"/>
          </a:xfrm>
          <a:prstGeom prst="rect">
            <a:avLst/>
          </a:prstGeom>
          <a:noFill/>
        </p:spPr>
        <p:txBody>
          <a:bodyPr wrap="square" rtlCol="0">
            <a:spAutoFit/>
          </a:bodyPr>
          <a:lstStyle/>
          <a:p>
            <a:pPr algn="ctr"/>
            <a:r>
              <a:rPr lang="da-DK" sz="3200" b="1" i="1" dirty="0" smtClean="0"/>
              <a:t>b</a:t>
            </a:r>
            <a:r>
              <a:rPr lang="da-DK" sz="3200" b="1" baseline="-25000" dirty="0" smtClean="0"/>
              <a:t>3</a:t>
            </a:r>
            <a:r>
              <a:rPr lang="da-DK" sz="3200" b="1" i="1" dirty="0" smtClean="0"/>
              <a:t>b</a:t>
            </a:r>
            <a:r>
              <a:rPr lang="da-DK" sz="3200" b="1" baseline="-25000" dirty="0" smtClean="0"/>
              <a:t>2</a:t>
            </a:r>
            <a:r>
              <a:rPr lang="da-DK" sz="3200" b="1" i="1" dirty="0" smtClean="0"/>
              <a:t>b</a:t>
            </a:r>
            <a:r>
              <a:rPr lang="da-DK" sz="3200" b="1" baseline="-25000" dirty="0" smtClean="0"/>
              <a:t>1</a:t>
            </a:r>
            <a:r>
              <a:rPr lang="da-DK" sz="3200" b="1" i="1" dirty="0" smtClean="0"/>
              <a:t>b</a:t>
            </a:r>
            <a:r>
              <a:rPr lang="da-DK" sz="3200" b="1" baseline="-25000" dirty="0" smtClean="0"/>
              <a:t>0</a:t>
            </a:r>
            <a:endParaRPr lang="en-US" sz="3200" b="1" baseline="-25000" dirty="0"/>
          </a:p>
        </p:txBody>
      </p:sp>
      <p:sp>
        <p:nvSpPr>
          <p:cNvPr id="179" name="Rectangle 178"/>
          <p:cNvSpPr/>
          <p:nvPr/>
        </p:nvSpPr>
        <p:spPr>
          <a:xfrm flipV="1">
            <a:off x="2555776" y="260648"/>
            <a:ext cx="2376263"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0" name="Rectangle 179"/>
          <p:cNvSpPr/>
          <p:nvPr/>
        </p:nvSpPr>
        <p:spPr>
          <a:xfrm>
            <a:off x="1475656" y="0"/>
            <a:ext cx="1080120" cy="68580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2" name="Straight Connector 181"/>
          <p:cNvCxnSpPr/>
          <p:nvPr/>
        </p:nvCxnSpPr>
        <p:spPr>
          <a:xfrm rot="10800000">
            <a:off x="3441608" y="1312192"/>
            <a:ext cx="18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0800000">
            <a:off x="3297569" y="2060848"/>
            <a:ext cx="32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10800000">
            <a:off x="3160417" y="3501008"/>
            <a:ext cx="46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2" nodeType="clickEffect">
                                  <p:stCondLst>
                                    <p:cond delay="0"/>
                                  </p:stCondLst>
                                  <p:childTnLst>
                                    <p:animEffect transition="out" filter="fade">
                                      <p:cBhvr>
                                        <p:cTn id="6" dur="2000"/>
                                        <p:tgtEl>
                                          <p:spTgt spid="179"/>
                                        </p:tgtEl>
                                      </p:cBhvr>
                                    </p:animEffect>
                                    <p:set>
                                      <p:cBhvr>
                                        <p:cTn id="7" dur="1" fill="hold">
                                          <p:stCondLst>
                                            <p:cond delay="1999"/>
                                          </p:stCondLst>
                                        </p:cTn>
                                        <p:tgtEl>
                                          <p:spTgt spid="179"/>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2000"/>
                                        <p:tgtEl>
                                          <p:spTgt spid="51"/>
                                        </p:tgtEl>
                                      </p:cBhvr>
                                    </p:animEffect>
                                    <p:set>
                                      <p:cBhvr>
                                        <p:cTn id="10" dur="1" fill="hold">
                                          <p:stCondLst>
                                            <p:cond delay="1999"/>
                                          </p:stCondLst>
                                        </p:cTn>
                                        <p:tgtEl>
                                          <p:spTgt spid="51"/>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0" nodeType="clickEffect">
                                  <p:stCondLst>
                                    <p:cond delay="0"/>
                                  </p:stCondLst>
                                  <p:childTnLst>
                                    <p:animEffect transition="out" filter="fade">
                                      <p:cBhvr>
                                        <p:cTn id="14" dur="2000"/>
                                        <p:tgtEl>
                                          <p:spTgt spid="45"/>
                                        </p:tgtEl>
                                      </p:cBhvr>
                                    </p:animEffect>
                                    <p:set>
                                      <p:cBhvr>
                                        <p:cTn id="15" dur="1" fill="hold">
                                          <p:stCondLst>
                                            <p:cond delay="1999"/>
                                          </p:stCondLst>
                                        </p:cTn>
                                        <p:tgtEl>
                                          <p:spTgt spid="4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0" nodeType="clickEffect">
                                  <p:stCondLst>
                                    <p:cond delay="0"/>
                                  </p:stCondLst>
                                  <p:childTnLst>
                                    <p:animEffect transition="out" filter="fade">
                                      <p:cBhvr>
                                        <p:cTn id="19" dur="2000"/>
                                        <p:tgtEl>
                                          <p:spTgt spid="44"/>
                                        </p:tgtEl>
                                      </p:cBhvr>
                                    </p:animEffect>
                                    <p:set>
                                      <p:cBhvr>
                                        <p:cTn id="20" dur="1" fill="hold">
                                          <p:stCondLst>
                                            <p:cond delay="1999"/>
                                          </p:stCondLst>
                                        </p:cTn>
                                        <p:tgtEl>
                                          <p:spTgt spid="44"/>
                                        </p:tgtEl>
                                        <p:attrNameLst>
                                          <p:attrName>style.visibility</p:attrName>
                                        </p:attrNameLst>
                                      </p:cBhvr>
                                      <p:to>
                                        <p:strVal val="hidden"/>
                                      </p:to>
                                    </p:set>
                                  </p:childTnLst>
                                </p:cTn>
                              </p:par>
                              <p:par>
                                <p:cTn id="21" presetID="10" presetClass="exit" presetSubtype="0" fill="hold" nodeType="withEffect">
                                  <p:stCondLst>
                                    <p:cond delay="0"/>
                                  </p:stCondLst>
                                  <p:childTnLst>
                                    <p:animEffect transition="out" filter="fade">
                                      <p:cBhvr>
                                        <p:cTn id="22" dur="2000"/>
                                        <p:tgtEl>
                                          <p:spTgt spid="42"/>
                                        </p:tgtEl>
                                      </p:cBhvr>
                                    </p:animEffect>
                                    <p:set>
                                      <p:cBhvr>
                                        <p:cTn id="23" dur="1" fill="hold">
                                          <p:stCondLst>
                                            <p:cond delay="1999"/>
                                          </p:stCondLst>
                                        </p:cTn>
                                        <p:tgtEl>
                                          <p:spTgt spid="4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6"/>
                                        </p:tgtEl>
                                        <p:attrNameLst>
                                          <p:attrName>style.visibility</p:attrName>
                                        </p:attrNameLst>
                                      </p:cBhvr>
                                      <p:to>
                                        <p:strVal val="visible"/>
                                      </p:to>
                                    </p:set>
                                    <p:animEffect transition="in" filter="fade">
                                      <p:cBhvr>
                                        <p:cTn id="28" dur="2000"/>
                                        <p:tgtEl>
                                          <p:spTgt spid="4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0" nodeType="clickEffect">
                                  <p:stCondLst>
                                    <p:cond delay="0"/>
                                  </p:stCondLst>
                                  <p:childTnLst>
                                    <p:animEffect transition="out" filter="fade">
                                      <p:cBhvr>
                                        <p:cTn id="32" dur="2000"/>
                                        <p:tgtEl>
                                          <p:spTgt spid="18"/>
                                        </p:tgtEl>
                                      </p:cBhvr>
                                    </p:animEffect>
                                    <p:set>
                                      <p:cBhvr>
                                        <p:cTn id="33" dur="1" fill="hold">
                                          <p:stCondLst>
                                            <p:cond delay="1999"/>
                                          </p:stCondLst>
                                        </p:cTn>
                                        <p:tgtEl>
                                          <p:spTgt spid="18"/>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0" nodeType="clickEffect">
                                  <p:stCondLst>
                                    <p:cond delay="0"/>
                                  </p:stCondLst>
                                  <p:childTnLst>
                                    <p:animEffect transition="out" filter="fade">
                                      <p:cBhvr>
                                        <p:cTn id="37" dur="2000"/>
                                        <p:tgtEl>
                                          <p:spTgt spid="43"/>
                                        </p:tgtEl>
                                      </p:cBhvr>
                                    </p:animEffect>
                                    <p:set>
                                      <p:cBhvr>
                                        <p:cTn id="38" dur="1" fill="hold">
                                          <p:stCondLst>
                                            <p:cond delay="1999"/>
                                          </p:stCondLst>
                                        </p:cTn>
                                        <p:tgtEl>
                                          <p:spTgt spid="43"/>
                                        </p:tgtEl>
                                        <p:attrNameLst>
                                          <p:attrName>style.visibility</p:attrName>
                                        </p:attrNameLst>
                                      </p:cBhvr>
                                      <p:to>
                                        <p:strVal val="hidden"/>
                                      </p:to>
                                    </p:set>
                                  </p:childTnLst>
                                </p:cTn>
                              </p:par>
                              <p:par>
                                <p:cTn id="39" presetID="10" presetClass="entr" presetSubtype="0" fill="hold" nodeType="withEffect">
                                  <p:stCondLst>
                                    <p:cond delay="0"/>
                                  </p:stCondLst>
                                  <p:childTnLst>
                                    <p:set>
                                      <p:cBhvr>
                                        <p:cTn id="40" dur="1" fill="hold">
                                          <p:stCondLst>
                                            <p:cond delay="0"/>
                                          </p:stCondLst>
                                        </p:cTn>
                                        <p:tgtEl>
                                          <p:spTgt spid="182"/>
                                        </p:tgtEl>
                                        <p:attrNameLst>
                                          <p:attrName>style.visibility</p:attrName>
                                        </p:attrNameLst>
                                      </p:cBhvr>
                                      <p:to>
                                        <p:strVal val="visible"/>
                                      </p:to>
                                    </p:set>
                                    <p:animEffect transition="in" filter="fade">
                                      <p:cBhvr>
                                        <p:cTn id="41" dur="2000"/>
                                        <p:tgtEl>
                                          <p:spTgt spid="182"/>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2000"/>
                                        <p:tgtEl>
                                          <p:spTgt spid="46"/>
                                        </p:tgtEl>
                                      </p:cBhvr>
                                    </p:animEffect>
                                    <p:set>
                                      <p:cBhvr>
                                        <p:cTn id="46" dur="1" fill="hold">
                                          <p:stCondLst>
                                            <p:cond delay="1999"/>
                                          </p:stCondLst>
                                        </p:cTn>
                                        <p:tgtEl>
                                          <p:spTgt spid="46"/>
                                        </p:tgtEl>
                                        <p:attrNameLst>
                                          <p:attrName>style.visibility</p:attrName>
                                        </p:attrNameLst>
                                      </p:cBhvr>
                                      <p:to>
                                        <p:strVal val="hidden"/>
                                      </p:to>
                                    </p:set>
                                  </p:childTnLst>
                                </p:cTn>
                              </p:par>
                              <p:par>
                                <p:cTn id="47" presetID="10" presetClass="exit" presetSubtype="0" fill="hold" grpId="0" nodeType="withEffect">
                                  <p:stCondLst>
                                    <p:cond delay="0"/>
                                  </p:stCondLst>
                                  <p:childTnLst>
                                    <p:animEffect transition="out" filter="fade">
                                      <p:cBhvr>
                                        <p:cTn id="48" dur="2000"/>
                                        <p:tgtEl>
                                          <p:spTgt spid="39"/>
                                        </p:tgtEl>
                                      </p:cBhvr>
                                    </p:animEffect>
                                    <p:set>
                                      <p:cBhvr>
                                        <p:cTn id="49" dur="1" fill="hold">
                                          <p:stCondLst>
                                            <p:cond delay="1999"/>
                                          </p:stCondLst>
                                        </p:cTn>
                                        <p:tgtEl>
                                          <p:spTgt spid="39"/>
                                        </p:tgtEl>
                                        <p:attrNameLst>
                                          <p:attrName>style.visibility</p:attrName>
                                        </p:attrNameLst>
                                      </p:cBhvr>
                                      <p:to>
                                        <p:strVal val="hidden"/>
                                      </p:to>
                                    </p:set>
                                  </p:childTnLst>
                                </p:cTn>
                              </p:par>
                              <p:par>
                                <p:cTn id="50" presetID="10" presetClass="exit" presetSubtype="0" fill="hold" nodeType="withEffect">
                                  <p:stCondLst>
                                    <p:cond delay="0"/>
                                  </p:stCondLst>
                                  <p:childTnLst>
                                    <p:animEffect transition="out" filter="fade">
                                      <p:cBhvr>
                                        <p:cTn id="51" dur="2000"/>
                                        <p:tgtEl>
                                          <p:spTgt spid="182"/>
                                        </p:tgtEl>
                                      </p:cBhvr>
                                    </p:animEffect>
                                    <p:set>
                                      <p:cBhvr>
                                        <p:cTn id="52" dur="1" fill="hold">
                                          <p:stCondLst>
                                            <p:cond delay="1999"/>
                                          </p:stCondLst>
                                        </p:cTn>
                                        <p:tgtEl>
                                          <p:spTgt spid="182"/>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7"/>
                                        </p:tgtEl>
                                        <p:attrNameLst>
                                          <p:attrName>style.visibility</p:attrName>
                                        </p:attrNameLst>
                                      </p:cBhvr>
                                      <p:to>
                                        <p:strVal val="visible"/>
                                      </p:to>
                                    </p:set>
                                    <p:animEffect transition="in" filter="fade">
                                      <p:cBhvr>
                                        <p:cTn id="57" dur="2000"/>
                                        <p:tgtEl>
                                          <p:spTgt spid="47"/>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grpId="0" nodeType="clickEffect">
                                  <p:stCondLst>
                                    <p:cond delay="0"/>
                                  </p:stCondLst>
                                  <p:childTnLst>
                                    <p:animEffect transition="out" filter="fade">
                                      <p:cBhvr>
                                        <p:cTn id="61" dur="2000"/>
                                        <p:tgtEl>
                                          <p:spTgt spid="19"/>
                                        </p:tgtEl>
                                      </p:cBhvr>
                                    </p:animEffect>
                                    <p:set>
                                      <p:cBhvr>
                                        <p:cTn id="62" dur="1" fill="hold">
                                          <p:stCondLst>
                                            <p:cond delay="1999"/>
                                          </p:stCondLst>
                                        </p:cTn>
                                        <p:tgtEl>
                                          <p:spTgt spid="19"/>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2000"/>
                                        <p:tgtEl>
                                          <p:spTgt spid="41"/>
                                        </p:tgtEl>
                                      </p:cBhvr>
                                    </p:animEffect>
                                    <p:set>
                                      <p:cBhvr>
                                        <p:cTn id="67" dur="1" fill="hold">
                                          <p:stCondLst>
                                            <p:cond delay="1999"/>
                                          </p:stCondLst>
                                        </p:cTn>
                                        <p:tgtEl>
                                          <p:spTgt spid="41"/>
                                        </p:tgtEl>
                                        <p:attrNameLst>
                                          <p:attrName>style.visibility</p:attrName>
                                        </p:attrNameLst>
                                      </p:cBhvr>
                                      <p:to>
                                        <p:strVal val="hidden"/>
                                      </p:to>
                                    </p:set>
                                  </p:childTnLst>
                                </p:cTn>
                              </p:par>
                              <p:par>
                                <p:cTn id="68" presetID="10" presetClass="entr" presetSubtype="0" fill="hold" nodeType="withEffect">
                                  <p:stCondLst>
                                    <p:cond delay="0"/>
                                  </p:stCondLst>
                                  <p:childTnLst>
                                    <p:set>
                                      <p:cBhvr>
                                        <p:cTn id="69" dur="1" fill="hold">
                                          <p:stCondLst>
                                            <p:cond delay="0"/>
                                          </p:stCondLst>
                                        </p:cTn>
                                        <p:tgtEl>
                                          <p:spTgt spid="184"/>
                                        </p:tgtEl>
                                        <p:attrNameLst>
                                          <p:attrName>style.visibility</p:attrName>
                                        </p:attrNameLst>
                                      </p:cBhvr>
                                      <p:to>
                                        <p:strVal val="visible"/>
                                      </p:to>
                                    </p:set>
                                    <p:animEffect transition="in" filter="fade">
                                      <p:cBhvr>
                                        <p:cTn id="70" dur="2000"/>
                                        <p:tgtEl>
                                          <p:spTgt spid="184"/>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2000"/>
                                        <p:tgtEl>
                                          <p:spTgt spid="47"/>
                                        </p:tgtEl>
                                      </p:cBhvr>
                                    </p:animEffect>
                                    <p:set>
                                      <p:cBhvr>
                                        <p:cTn id="75" dur="1" fill="hold">
                                          <p:stCondLst>
                                            <p:cond delay="1999"/>
                                          </p:stCondLst>
                                        </p:cTn>
                                        <p:tgtEl>
                                          <p:spTgt spid="47"/>
                                        </p:tgtEl>
                                        <p:attrNameLst>
                                          <p:attrName>style.visibility</p:attrName>
                                        </p:attrNameLst>
                                      </p:cBhvr>
                                      <p:to>
                                        <p:strVal val="hidden"/>
                                      </p:to>
                                    </p:set>
                                  </p:childTnLst>
                                </p:cTn>
                              </p:par>
                              <p:par>
                                <p:cTn id="76" presetID="10" presetClass="exit" presetSubtype="0" fill="hold" grpId="0" nodeType="withEffect">
                                  <p:stCondLst>
                                    <p:cond delay="0"/>
                                  </p:stCondLst>
                                  <p:childTnLst>
                                    <p:animEffect transition="out" filter="fade">
                                      <p:cBhvr>
                                        <p:cTn id="77" dur="2000"/>
                                        <p:tgtEl>
                                          <p:spTgt spid="33"/>
                                        </p:tgtEl>
                                      </p:cBhvr>
                                    </p:animEffect>
                                    <p:set>
                                      <p:cBhvr>
                                        <p:cTn id="78" dur="1" fill="hold">
                                          <p:stCondLst>
                                            <p:cond delay="1999"/>
                                          </p:stCondLst>
                                        </p:cTn>
                                        <p:tgtEl>
                                          <p:spTgt spid="33"/>
                                        </p:tgtEl>
                                        <p:attrNameLst>
                                          <p:attrName>style.visibility</p:attrName>
                                        </p:attrNameLst>
                                      </p:cBhvr>
                                      <p:to>
                                        <p:strVal val="hidden"/>
                                      </p:to>
                                    </p:set>
                                  </p:childTnLst>
                                </p:cTn>
                              </p:par>
                              <p:par>
                                <p:cTn id="79" presetID="10" presetClass="exit" presetSubtype="0" fill="hold" nodeType="withEffect">
                                  <p:stCondLst>
                                    <p:cond delay="0"/>
                                  </p:stCondLst>
                                  <p:childTnLst>
                                    <p:animEffect transition="out" filter="fade">
                                      <p:cBhvr>
                                        <p:cTn id="80" dur="2000"/>
                                        <p:tgtEl>
                                          <p:spTgt spid="184"/>
                                        </p:tgtEl>
                                      </p:cBhvr>
                                    </p:animEffect>
                                    <p:set>
                                      <p:cBhvr>
                                        <p:cTn id="81" dur="1" fill="hold">
                                          <p:stCondLst>
                                            <p:cond delay="1999"/>
                                          </p:stCondLst>
                                        </p:cTn>
                                        <p:tgtEl>
                                          <p:spTgt spid="184"/>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48"/>
                                        </p:tgtEl>
                                        <p:attrNameLst>
                                          <p:attrName>style.visibility</p:attrName>
                                        </p:attrNameLst>
                                      </p:cBhvr>
                                      <p:to>
                                        <p:strVal val="visible"/>
                                      </p:to>
                                    </p:set>
                                    <p:animEffect transition="in" filter="fade">
                                      <p:cBhvr>
                                        <p:cTn id="86" dur="2000"/>
                                        <p:tgtEl>
                                          <p:spTgt spid="48"/>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xit" presetSubtype="0" fill="hold" grpId="0" nodeType="clickEffect">
                                  <p:stCondLst>
                                    <p:cond delay="0"/>
                                  </p:stCondLst>
                                  <p:childTnLst>
                                    <p:animEffect transition="out" filter="fade">
                                      <p:cBhvr>
                                        <p:cTn id="90" dur="2000"/>
                                        <p:tgtEl>
                                          <p:spTgt spid="20"/>
                                        </p:tgtEl>
                                      </p:cBhvr>
                                    </p:animEffect>
                                    <p:set>
                                      <p:cBhvr>
                                        <p:cTn id="91" dur="1" fill="hold">
                                          <p:stCondLst>
                                            <p:cond delay="1999"/>
                                          </p:stCondLst>
                                        </p:cTn>
                                        <p:tgtEl>
                                          <p:spTgt spid="20"/>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10" presetClass="exit" presetSubtype="0" fill="hold" grpId="0" nodeType="clickEffect">
                                  <p:stCondLst>
                                    <p:cond delay="0"/>
                                  </p:stCondLst>
                                  <p:childTnLst>
                                    <p:animEffect transition="out" filter="fade">
                                      <p:cBhvr>
                                        <p:cTn id="95" dur="2000"/>
                                        <p:tgtEl>
                                          <p:spTgt spid="27"/>
                                        </p:tgtEl>
                                      </p:cBhvr>
                                    </p:animEffect>
                                    <p:set>
                                      <p:cBhvr>
                                        <p:cTn id="96" dur="1" fill="hold">
                                          <p:stCondLst>
                                            <p:cond delay="1999"/>
                                          </p:stCondLst>
                                        </p:cTn>
                                        <p:tgtEl>
                                          <p:spTgt spid="27"/>
                                        </p:tgtEl>
                                        <p:attrNameLst>
                                          <p:attrName>style.visibility</p:attrName>
                                        </p:attrNameLst>
                                      </p:cBhvr>
                                      <p:to>
                                        <p:strVal val="hidden"/>
                                      </p:to>
                                    </p:set>
                                  </p:childTnLst>
                                </p:cTn>
                              </p:par>
                              <p:par>
                                <p:cTn id="97" presetID="10" presetClass="entr" presetSubtype="0" fill="hold" nodeType="withEffect">
                                  <p:stCondLst>
                                    <p:cond delay="0"/>
                                  </p:stCondLst>
                                  <p:childTnLst>
                                    <p:set>
                                      <p:cBhvr>
                                        <p:cTn id="98" dur="1" fill="hold">
                                          <p:stCondLst>
                                            <p:cond delay="0"/>
                                          </p:stCondLst>
                                        </p:cTn>
                                        <p:tgtEl>
                                          <p:spTgt spid="185"/>
                                        </p:tgtEl>
                                        <p:attrNameLst>
                                          <p:attrName>style.visibility</p:attrName>
                                        </p:attrNameLst>
                                      </p:cBhvr>
                                      <p:to>
                                        <p:strVal val="visible"/>
                                      </p:to>
                                    </p:set>
                                    <p:animEffect transition="in" filter="fade">
                                      <p:cBhvr>
                                        <p:cTn id="99" dur="2000"/>
                                        <p:tgtEl>
                                          <p:spTgt spid="185"/>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xit" presetSubtype="0" fill="hold" grpId="1" nodeType="clickEffect">
                                  <p:stCondLst>
                                    <p:cond delay="0"/>
                                  </p:stCondLst>
                                  <p:childTnLst>
                                    <p:animEffect transition="out" filter="fade">
                                      <p:cBhvr>
                                        <p:cTn id="103" dur="2000"/>
                                        <p:tgtEl>
                                          <p:spTgt spid="48"/>
                                        </p:tgtEl>
                                      </p:cBhvr>
                                    </p:animEffect>
                                    <p:set>
                                      <p:cBhvr>
                                        <p:cTn id="104" dur="1" fill="hold">
                                          <p:stCondLst>
                                            <p:cond delay="1999"/>
                                          </p:stCondLst>
                                        </p:cTn>
                                        <p:tgtEl>
                                          <p:spTgt spid="48"/>
                                        </p:tgtEl>
                                        <p:attrNameLst>
                                          <p:attrName>style.visibility</p:attrName>
                                        </p:attrNameLst>
                                      </p:cBhvr>
                                      <p:to>
                                        <p:strVal val="hidden"/>
                                      </p:to>
                                    </p:set>
                                  </p:childTnLst>
                                </p:cTn>
                              </p:par>
                              <p:par>
                                <p:cTn id="105" presetID="10" presetClass="exit" presetSubtype="0" fill="hold" nodeType="withEffect">
                                  <p:stCondLst>
                                    <p:cond delay="0"/>
                                  </p:stCondLst>
                                  <p:childTnLst>
                                    <p:animEffect transition="out" filter="fade">
                                      <p:cBhvr>
                                        <p:cTn id="106" dur="2000"/>
                                        <p:tgtEl>
                                          <p:spTgt spid="185"/>
                                        </p:tgtEl>
                                      </p:cBhvr>
                                    </p:animEffect>
                                    <p:set>
                                      <p:cBhvr>
                                        <p:cTn id="107" dur="1" fill="hold">
                                          <p:stCondLst>
                                            <p:cond delay="1999"/>
                                          </p:stCondLst>
                                        </p:cTn>
                                        <p:tgtEl>
                                          <p:spTgt spid="185"/>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10" presetClass="exit" presetSubtype="0" fill="hold" grpId="0" nodeType="clickEffect">
                                  <p:stCondLst>
                                    <p:cond delay="0"/>
                                  </p:stCondLst>
                                  <p:childTnLst>
                                    <p:animEffect transition="out" filter="fade">
                                      <p:cBhvr>
                                        <p:cTn id="111" dur="2000"/>
                                        <p:tgtEl>
                                          <p:spTgt spid="49"/>
                                        </p:tgtEl>
                                      </p:cBhvr>
                                    </p:animEffect>
                                    <p:set>
                                      <p:cBhvr>
                                        <p:cTn id="112" dur="1" fill="hold">
                                          <p:stCondLst>
                                            <p:cond delay="1999"/>
                                          </p:stCondLst>
                                        </p:cTn>
                                        <p:tgtEl>
                                          <p:spTgt spid="49"/>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2049"/>
                                        </p:tgtEl>
                                        <p:attrNameLst>
                                          <p:attrName>style.visibility</p:attrName>
                                        </p:attrNameLst>
                                      </p:cBhvr>
                                      <p:to>
                                        <p:strVal val="visible"/>
                                      </p:to>
                                    </p:set>
                                    <p:animEffect transition="in" filter="fade">
                                      <p:cBhvr>
                                        <p:cTn id="117" dur="2000"/>
                                        <p:tgtEl>
                                          <p:spTgt spid="2049"/>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17"/>
                                        </p:tgtEl>
                                        <p:attrNameLst>
                                          <p:attrName>style.visibility</p:attrName>
                                        </p:attrNameLst>
                                      </p:cBhvr>
                                      <p:to>
                                        <p:strVal val="visible"/>
                                      </p:to>
                                    </p:set>
                                    <p:animEffect transition="in" filter="fade">
                                      <p:cBhvr>
                                        <p:cTn id="122" dur="2000"/>
                                        <p:tgtEl>
                                          <p:spTgt spid="17"/>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21"/>
                                        </p:tgtEl>
                                        <p:attrNameLst>
                                          <p:attrName>style.visibility</p:attrName>
                                        </p:attrNameLst>
                                      </p:cBhvr>
                                      <p:to>
                                        <p:strVal val="visible"/>
                                      </p:to>
                                    </p:set>
                                    <p:animEffect transition="in" filter="fade">
                                      <p:cBhvr>
                                        <p:cTn id="127" dur="2000"/>
                                        <p:tgtEl>
                                          <p:spTgt spid="21"/>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79"/>
                                        </p:tgtEl>
                                        <p:attrNameLst>
                                          <p:attrName>style.visibility</p:attrName>
                                        </p:attrNameLst>
                                      </p:cBhvr>
                                      <p:to>
                                        <p:strVal val="visible"/>
                                      </p:to>
                                    </p:set>
                                    <p:animEffect transition="in" filter="fade">
                                      <p:cBhvr>
                                        <p:cTn id="132" dur="2000"/>
                                        <p:tgtEl>
                                          <p:spTgt spid="79"/>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281"/>
                                        </p:tgtEl>
                                        <p:attrNameLst>
                                          <p:attrName>style.visibility</p:attrName>
                                        </p:attrNameLst>
                                      </p:cBhvr>
                                      <p:to>
                                        <p:strVal val="visible"/>
                                      </p:to>
                                    </p:set>
                                    <p:animEffect transition="in" filter="fade">
                                      <p:cBhvr>
                                        <p:cTn id="135" dur="2000"/>
                                        <p:tgtEl>
                                          <p:spTgt spid="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46" grpId="0" animBg="1"/>
      <p:bldP spid="46" grpId="1" animBg="1"/>
      <p:bldP spid="47" grpId="0" animBg="1"/>
      <p:bldP spid="47" grpId="1" animBg="1"/>
      <p:bldP spid="48" grpId="0" animBg="1"/>
      <p:bldP spid="48" grpId="1" animBg="1"/>
      <p:bldP spid="41" grpId="0" animBg="1"/>
      <p:bldP spid="27" grpId="0" animBg="1"/>
      <p:bldP spid="33" grpId="0" animBg="1"/>
      <p:bldP spid="39" grpId="0" animBg="1"/>
      <p:bldP spid="43" grpId="0" animBg="1"/>
      <p:bldP spid="44" grpId="0" animBg="1"/>
      <p:bldP spid="45" grpId="0" animBg="1"/>
      <p:bldP spid="49" grpId="0" animBg="1"/>
      <p:bldP spid="2049" grpId="0"/>
      <p:bldP spid="18" grpId="0" animBg="1"/>
      <p:bldP spid="19" grpId="0" animBg="1"/>
      <p:bldP spid="20" grpId="0" animBg="1"/>
      <p:bldP spid="21" grpId="0" animBg="1"/>
      <p:bldP spid="281" grpId="0"/>
      <p:bldP spid="179" grpId="2"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4" cstate="print"/>
          <a:srcRect/>
          <a:stretch>
            <a:fillRect/>
          </a:stretch>
        </p:blipFill>
        <p:spPr bwMode="auto">
          <a:xfrm>
            <a:off x="755576" y="764704"/>
            <a:ext cx="7620000" cy="5305425"/>
          </a:xfrm>
          <a:prstGeom prst="rect">
            <a:avLst/>
          </a:prstGeom>
          <a:noFill/>
          <a:ln w="9525">
            <a:noFill/>
            <a:miter lim="800000"/>
            <a:headEnd/>
            <a:tailEnd/>
          </a:ln>
        </p:spPr>
      </p:pic>
      <p:sp>
        <p:nvSpPr>
          <p:cNvPr id="3" name="Oval 2"/>
          <p:cNvSpPr/>
          <p:nvPr/>
        </p:nvSpPr>
        <p:spPr>
          <a:xfrm>
            <a:off x="5364088" y="2705852"/>
            <a:ext cx="416884" cy="720080"/>
          </a:xfrm>
          <a:prstGeom prst="ellipse">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ndAc>
      <p:stSnd>
        <p:snd r:embed="rId3" name="click.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3" cstate="print"/>
          <a:srcRect t="4501" b="39993"/>
          <a:stretch>
            <a:fillRect/>
          </a:stretch>
        </p:blipFill>
        <p:spPr bwMode="auto">
          <a:xfrm rot="10800000" flipV="1">
            <a:off x="0" y="0"/>
            <a:ext cx="9144000" cy="6858000"/>
          </a:xfrm>
          <a:prstGeom prst="rect">
            <a:avLst/>
          </a:prstGeom>
          <a:noFill/>
          <a:ln w="9525">
            <a:noFill/>
            <a:miter lim="800000"/>
            <a:headEnd/>
            <a:tailEnd/>
          </a:ln>
        </p:spPr>
      </p:pic>
      <p:pic>
        <p:nvPicPr>
          <p:cNvPr id="5" name="Picture 4"/>
          <p:cNvPicPr>
            <a:picLocks noChangeAspect="1" noChangeArrowheads="1"/>
          </p:cNvPicPr>
          <p:nvPr/>
        </p:nvPicPr>
        <p:blipFill>
          <a:blip r:embed="rId4" cstate="print"/>
          <a:srcRect l="8560" t="8198" r="8754"/>
          <a:stretch>
            <a:fillRect/>
          </a:stretch>
        </p:blipFill>
        <p:spPr bwMode="auto">
          <a:xfrm flipH="1" flipV="1">
            <a:off x="0" y="193721"/>
            <a:ext cx="9144000" cy="6597353"/>
          </a:xfrm>
          <a:prstGeom prst="rect">
            <a:avLst/>
          </a:prstGeom>
          <a:noFill/>
          <a:ln w="9525">
            <a:noFill/>
            <a:miter lim="800000"/>
            <a:headEnd/>
            <a:tailEnd/>
          </a:ln>
        </p:spPr>
      </p:pic>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10800000">
                                      <p:cBhvr>
                                        <p:cTn id="6" dur="1000" fill="hold"/>
                                        <p:tgtEl>
                                          <p:spTgt spid="4098"/>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54" presetClass="exit" presetSubtype="0" decel="100000" fill="hold" nodeType="clickEffect">
                                  <p:stCondLst>
                                    <p:cond delay="0"/>
                                  </p:stCondLst>
                                  <p:childTnLst>
                                    <p:anim calcmode="lin" valueType="num">
                                      <p:cBhvr>
                                        <p:cTn id="10" dur="1000"/>
                                        <p:tgtEl>
                                          <p:spTgt spid="4098"/>
                                        </p:tgtEl>
                                        <p:attrNameLst>
                                          <p:attrName>ppt_w</p:attrName>
                                        </p:attrNameLst>
                                      </p:cBhvr>
                                      <p:tavLst>
                                        <p:tav tm="0">
                                          <p:val>
                                            <p:strVal val="ppt_w"/>
                                          </p:val>
                                        </p:tav>
                                        <p:tav tm="100000">
                                          <p:val>
                                            <p:strVal val="ppt_w*0.05"/>
                                          </p:val>
                                        </p:tav>
                                      </p:tavLst>
                                    </p:anim>
                                    <p:anim calcmode="lin" valueType="num">
                                      <p:cBhvr>
                                        <p:cTn id="11" dur="1000"/>
                                        <p:tgtEl>
                                          <p:spTgt spid="4098"/>
                                        </p:tgtEl>
                                        <p:attrNameLst>
                                          <p:attrName>ppt_h</p:attrName>
                                        </p:attrNameLst>
                                      </p:cBhvr>
                                      <p:tavLst>
                                        <p:tav tm="0">
                                          <p:val>
                                            <p:strVal val="ppt_h"/>
                                          </p:val>
                                        </p:tav>
                                        <p:tav tm="100000">
                                          <p:val>
                                            <p:strVal val="ppt_h"/>
                                          </p:val>
                                        </p:tav>
                                      </p:tavLst>
                                    </p:anim>
                                    <p:anim calcmode="lin" valueType="num">
                                      <p:cBhvr>
                                        <p:cTn id="12" dur="1000"/>
                                        <p:tgtEl>
                                          <p:spTgt spid="4098"/>
                                        </p:tgtEl>
                                        <p:attrNameLst>
                                          <p:attrName>ppt_x</p:attrName>
                                        </p:attrNameLst>
                                      </p:cBhvr>
                                      <p:tavLst>
                                        <p:tav tm="0">
                                          <p:val>
                                            <p:strVal val="ppt_x"/>
                                          </p:val>
                                        </p:tav>
                                        <p:tav tm="100000">
                                          <p:val>
                                            <p:strVal val="ppt_x-.2"/>
                                          </p:val>
                                        </p:tav>
                                      </p:tavLst>
                                    </p:anim>
                                    <p:anim calcmode="lin" valueType="num">
                                      <p:cBhvr>
                                        <p:cTn id="13" dur="1000"/>
                                        <p:tgtEl>
                                          <p:spTgt spid="4098"/>
                                        </p:tgtEl>
                                        <p:attrNameLst>
                                          <p:attrName>ppt_y</p:attrName>
                                        </p:attrNameLst>
                                      </p:cBhvr>
                                      <p:tavLst>
                                        <p:tav tm="0">
                                          <p:val>
                                            <p:strVal val="ppt_y"/>
                                          </p:val>
                                        </p:tav>
                                        <p:tav tm="100000">
                                          <p:val>
                                            <p:strVal val="ppt_y"/>
                                          </p:val>
                                        </p:tav>
                                      </p:tavLst>
                                    </p:anim>
                                    <p:animEffect transition="out" filter="fade">
                                      <p:cBhvr>
                                        <p:cTn id="14" dur="1000"/>
                                        <p:tgtEl>
                                          <p:spTgt spid="4098"/>
                                        </p:tgtEl>
                                      </p:cBhvr>
                                    </p:animEffect>
                                    <p:set>
                                      <p:cBhvr>
                                        <p:cTn id="15" dur="1" fill="hold">
                                          <p:stCondLst>
                                            <p:cond delay="999"/>
                                          </p:stCondLst>
                                        </p:cTn>
                                        <p:tgtEl>
                                          <p:spTgt spid="4098"/>
                                        </p:tgtEl>
                                        <p:attrNameLst>
                                          <p:attrName>style.visibility</p:attrName>
                                        </p:attrNameLst>
                                      </p:cBhvr>
                                      <p:to>
                                        <p:strVal val="hidden"/>
                                      </p:to>
                                    </p:set>
                                  </p:childTnLst>
                                </p:cTn>
                              </p:par>
                              <p:par>
                                <p:cTn id="16" presetID="54" presetClass="entr" presetSubtype="0" accel="10000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ppt_w</p:attrName>
                                        </p:attrNameLst>
                                      </p:cBhvr>
                                      <p:tavLst>
                                        <p:tav tm="0">
                                          <p:val>
                                            <p:strVal val="#ppt_w*0.05"/>
                                          </p:val>
                                        </p:tav>
                                        <p:tav tm="100000">
                                          <p:val>
                                            <p:strVal val="#ppt_w"/>
                                          </p:val>
                                        </p:tav>
                                      </p:tavLst>
                                    </p:anim>
                                    <p:anim calcmode="lin" valueType="num">
                                      <p:cBhvr>
                                        <p:cTn id="19" dur="500" fill="hold"/>
                                        <p:tgtEl>
                                          <p:spTgt spid="5"/>
                                        </p:tgtEl>
                                        <p:attrNameLst>
                                          <p:attrName>ppt_h</p:attrName>
                                        </p:attrNameLst>
                                      </p:cBhvr>
                                      <p:tavLst>
                                        <p:tav tm="0">
                                          <p:val>
                                            <p:strVal val="#ppt_h"/>
                                          </p:val>
                                        </p:tav>
                                        <p:tav tm="100000">
                                          <p:val>
                                            <p:strVal val="#ppt_h"/>
                                          </p:val>
                                        </p:tav>
                                      </p:tavLst>
                                    </p:anim>
                                    <p:anim calcmode="lin" valueType="num">
                                      <p:cBhvr>
                                        <p:cTn id="20" dur="500" fill="hold"/>
                                        <p:tgtEl>
                                          <p:spTgt spid="5"/>
                                        </p:tgtEl>
                                        <p:attrNameLst>
                                          <p:attrName>ppt_x</p:attrName>
                                        </p:attrNameLst>
                                      </p:cBhvr>
                                      <p:tavLst>
                                        <p:tav tm="0">
                                          <p:val>
                                            <p:strVal val="#ppt_x-.2"/>
                                          </p:val>
                                        </p:tav>
                                        <p:tav tm="100000">
                                          <p:val>
                                            <p:strVal val="#ppt_x"/>
                                          </p:val>
                                        </p:tav>
                                      </p:tavLst>
                                    </p:anim>
                                    <p:anim calcmode="lin" valueType="num">
                                      <p:cBhvr>
                                        <p:cTn id="21" dur="500" fill="hold"/>
                                        <p:tgtEl>
                                          <p:spTgt spid="5"/>
                                        </p:tgtEl>
                                        <p:attrNameLst>
                                          <p:attrName>ppt_y</p:attrName>
                                        </p:attrNameLst>
                                      </p:cBhvr>
                                      <p:tavLst>
                                        <p:tav tm="0">
                                          <p:val>
                                            <p:strVal val="#ppt_y"/>
                                          </p:val>
                                        </p:tav>
                                        <p:tav tm="100000">
                                          <p:val>
                                            <p:strVal val="#ppt_y"/>
                                          </p:val>
                                        </p:tav>
                                      </p:tavLst>
                                    </p:anim>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nodeType="clickEffect">
                                  <p:stCondLst>
                                    <p:cond delay="0"/>
                                  </p:stCondLst>
                                  <p:childTnLst>
                                    <p:animRot by="10800000">
                                      <p:cBhvr>
                                        <p:cTn id="26" dur="1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525963"/>
          </a:xfrm>
        </p:spPr>
        <p:txBody>
          <a:bodyPr>
            <a:normAutofit/>
          </a:bodyPr>
          <a:lstStyle/>
          <a:p>
            <a:pPr marL="0" indent="0" algn="ctr">
              <a:buNone/>
            </a:pPr>
            <a:r>
              <a:rPr lang="da-DK" sz="5400" b="1" dirty="0" smtClean="0">
                <a:solidFill>
                  <a:srgbClr val="C00000"/>
                </a:solidFill>
              </a:rPr>
              <a:t>Spørgsmål</a:t>
            </a:r>
            <a:r>
              <a:rPr lang="da-DK" sz="5400" b="1" dirty="0" smtClean="0"/>
              <a:t> </a:t>
            </a:r>
          </a:p>
          <a:p>
            <a:pPr marL="0" indent="0" algn="ctr">
              <a:buNone/>
            </a:pPr>
            <a:r>
              <a:rPr lang="da-DK" sz="4000" b="1" dirty="0" smtClean="0"/>
              <a:t>Kan man lave en binær tæller hvor man aldrig behøver at kigge på alle bit for at tælle op?</a:t>
            </a:r>
            <a:endParaRPr lang="en-US" sz="4000" b="1" dirty="0"/>
          </a:p>
        </p:txBody>
      </p:sp>
      <p:pic>
        <p:nvPicPr>
          <p:cNvPr id="39938" name="Picture 2"/>
          <p:cNvPicPr>
            <a:picLocks noChangeAspect="1" noChangeArrowheads="1"/>
          </p:cNvPicPr>
          <p:nvPr/>
        </p:nvPicPr>
        <p:blipFill>
          <a:blip r:embed="rId2" cstate="print"/>
          <a:srcRect l="32184" t="27990" r="18204" b="19091"/>
          <a:stretch>
            <a:fillRect/>
          </a:stretch>
        </p:blipFill>
        <p:spPr bwMode="auto">
          <a:xfrm>
            <a:off x="5364088" y="4365104"/>
            <a:ext cx="3600400" cy="2400267"/>
          </a:xfrm>
          <a:prstGeom prst="rect">
            <a:avLst/>
          </a:prstGeom>
          <a:noFill/>
          <a:ln w="9525">
            <a:noFill/>
            <a:miter lim="800000"/>
            <a:headEnd/>
            <a:tailEnd/>
          </a:ln>
        </p:spPr>
      </p:pic>
      <p:pic>
        <p:nvPicPr>
          <p:cNvPr id="39939" name="Picture 3"/>
          <p:cNvPicPr>
            <a:picLocks noChangeAspect="1" noChangeArrowheads="1"/>
          </p:cNvPicPr>
          <p:nvPr/>
        </p:nvPicPr>
        <p:blipFill>
          <a:blip r:embed="rId3" cstate="print"/>
          <a:srcRect l="48520" t="19102" r="12449" b="16490"/>
          <a:stretch>
            <a:fillRect/>
          </a:stretch>
        </p:blipFill>
        <p:spPr bwMode="auto">
          <a:xfrm>
            <a:off x="107504" y="4437112"/>
            <a:ext cx="2232248" cy="2302279"/>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6" name="Table 95"/>
          <p:cNvGraphicFramePr>
            <a:graphicFrameLocks noGrp="1"/>
          </p:cNvGraphicFramePr>
          <p:nvPr/>
        </p:nvGraphicFramePr>
        <p:xfrm>
          <a:off x="107504" y="188640"/>
          <a:ext cx="2232248" cy="6583680"/>
        </p:xfrm>
        <a:graphic>
          <a:graphicData uri="http://schemas.openxmlformats.org/drawingml/2006/table">
            <a:tbl>
              <a:tblPr firstRow="1" bandRow="1">
                <a:tableStyleId>{2D5ABB26-0587-4C30-8999-92F81FD0307C}</a:tableStyleId>
              </a:tblPr>
              <a:tblGrid>
                <a:gridCol w="1218036"/>
                <a:gridCol w="1014212"/>
              </a:tblGrid>
              <a:tr h="309708">
                <a:tc>
                  <a:txBody>
                    <a:bodyPr/>
                    <a:lstStyle/>
                    <a:p>
                      <a:pPr algn="ctr"/>
                      <a:r>
                        <a:rPr lang="da-DK" sz="2400" b="1" u="none" dirty="0" smtClean="0">
                          <a:solidFill>
                            <a:schemeClr val="tx1"/>
                          </a:solidFill>
                        </a:rPr>
                        <a:t>Decimal</a:t>
                      </a:r>
                      <a:endParaRPr lang="en-US" sz="2400" b="1" u="none" dirty="0">
                        <a:solidFill>
                          <a:schemeClr val="tx1"/>
                        </a:solidFill>
                      </a:endParaRPr>
                    </a:p>
                  </a:txBody>
                  <a:tcPr marL="0" marR="0" marT="0" marB="0" anchor="ctr"/>
                </a:tc>
                <a:tc>
                  <a:txBody>
                    <a:bodyPr/>
                    <a:lstStyle/>
                    <a:p>
                      <a:pPr algn="ctr"/>
                      <a:endParaRPr lang="en-US" sz="2400" b="1" i="1" u="none" dirty="0">
                        <a:solidFill>
                          <a:schemeClr val="tx1"/>
                        </a:solidFill>
                      </a:endParaRPr>
                    </a:p>
                  </a:txBody>
                  <a:tcPr marL="0" marR="0" marT="0" marB="0" anchor="ctr"/>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0101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4</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1101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5</a:t>
                      </a:r>
                      <a:endParaRPr lang="en-US" sz="2400" b="1" u="none" dirty="0">
                        <a:solidFill>
                          <a:schemeClr val="tx1"/>
                        </a:solidFill>
                      </a:endParaRPr>
                    </a:p>
                  </a:txBody>
                  <a:tcPr marL="0" marR="0" marT="0" marB="0"/>
                </a:tc>
                <a:tc>
                  <a:txBody>
                    <a:bodyPr/>
                    <a:lstStyle/>
                    <a:p>
                      <a:pPr algn="ctr"/>
                      <a:r>
                        <a:rPr lang="da-DK" sz="2400" b="1" i="0" u="none" dirty="0" smtClean="0">
                          <a:solidFill>
                            <a:schemeClr val="tx1"/>
                          </a:solidFill>
                        </a:rPr>
                        <a:t>1001</a:t>
                      </a:r>
                      <a:endParaRPr lang="en-US" sz="2400" b="1" i="0" u="none" dirty="0">
                        <a:solidFill>
                          <a:schemeClr val="tx1"/>
                        </a:solidFill>
                      </a:endParaRPr>
                    </a:p>
                  </a:txBody>
                  <a:tcPr marL="0" marR="0" marT="0" marB="0"/>
                </a:tc>
              </a:tr>
              <a:tr h="309708">
                <a:tc>
                  <a:txBody>
                    <a:bodyPr/>
                    <a:lstStyle/>
                    <a:p>
                      <a:pPr algn="ctr"/>
                      <a:r>
                        <a:rPr lang="da-DK" sz="2400" b="1" u="none" dirty="0" smtClean="0">
                          <a:solidFill>
                            <a:schemeClr val="tx1"/>
                          </a:solidFill>
                        </a:rPr>
                        <a:t>6</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7</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8</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9</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14</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15</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0000</a:t>
                      </a:r>
                      <a:endParaRPr lang="en-US" sz="2400" b="1" u="none" dirty="0">
                        <a:solidFill>
                          <a:schemeClr val="tx1"/>
                        </a:solidFill>
                      </a:endParaRPr>
                    </a:p>
                  </a:txBody>
                  <a:tcPr marL="0" marR="0" marT="0" marB="0"/>
                </a:tc>
              </a:tr>
            </a:tbl>
          </a:graphicData>
        </a:graphic>
      </p:graphicFrame>
      <p:graphicFrame>
        <p:nvGraphicFramePr>
          <p:cNvPr id="100" name="Table 99"/>
          <p:cNvGraphicFramePr>
            <a:graphicFrameLocks noGrp="1"/>
          </p:cNvGraphicFramePr>
          <p:nvPr/>
        </p:nvGraphicFramePr>
        <p:xfrm>
          <a:off x="107504" y="188640"/>
          <a:ext cx="2232248" cy="6583680"/>
        </p:xfrm>
        <a:graphic>
          <a:graphicData uri="http://schemas.openxmlformats.org/drawingml/2006/table">
            <a:tbl>
              <a:tblPr firstRow="1" bandRow="1">
                <a:tableStyleId>{2D5ABB26-0587-4C30-8999-92F81FD0307C}</a:tableStyleId>
              </a:tblPr>
              <a:tblGrid>
                <a:gridCol w="1218036"/>
                <a:gridCol w="1014212"/>
              </a:tblGrid>
              <a:tr h="309708">
                <a:tc>
                  <a:txBody>
                    <a:bodyPr/>
                    <a:lstStyle/>
                    <a:p>
                      <a:pPr algn="ctr"/>
                      <a:r>
                        <a:rPr lang="da-DK" sz="2400" b="1" u="none" dirty="0" smtClean="0">
                          <a:solidFill>
                            <a:schemeClr val="tx1"/>
                          </a:solidFill>
                        </a:rPr>
                        <a:t>Decimal</a:t>
                      </a:r>
                      <a:endParaRPr lang="en-US" sz="2400" b="1" u="none" dirty="0">
                        <a:solidFill>
                          <a:schemeClr val="tx1"/>
                        </a:solidFill>
                      </a:endParaRPr>
                    </a:p>
                  </a:txBody>
                  <a:tcPr marL="0" marR="0" marT="0" marB="0" anchor="ctr"/>
                </a:tc>
                <a:tc>
                  <a:txBody>
                    <a:bodyPr/>
                    <a:lstStyle/>
                    <a:p>
                      <a:pPr algn="ctr"/>
                      <a:endParaRPr lang="en-US" sz="2400" b="1" i="1" u="none" dirty="0">
                        <a:solidFill>
                          <a:schemeClr val="tx1"/>
                        </a:solidFill>
                      </a:endParaRPr>
                    </a:p>
                  </a:txBody>
                  <a:tcPr marL="0" marR="0" marT="0" marB="0" anchor="ctr"/>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000</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a:t>
                      </a:r>
                      <a:r>
                        <a:rPr lang="da-DK" sz="2400" b="1" u="none" dirty="0" smtClean="0">
                          <a:solidFill>
                            <a:srgbClr val="C00000"/>
                          </a:solidFill>
                        </a:rPr>
                        <a:t>1</a:t>
                      </a:r>
                      <a:r>
                        <a:rPr lang="da-DK" sz="2400" b="1" u="none" dirty="0" smtClean="0">
                          <a:solidFill>
                            <a:schemeClr val="tx1"/>
                          </a:solidFill>
                        </a:rPr>
                        <a:t>0</a:t>
                      </a:r>
                      <a:r>
                        <a:rPr lang="da-DK" sz="2400" b="1" u="none" dirty="0" smtClean="0">
                          <a:solidFill>
                            <a:srgbClr val="C00000"/>
                          </a:solidFill>
                        </a:rPr>
                        <a:t>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010</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4</a:t>
                      </a:r>
                      <a:endParaRPr lang="en-US" sz="2400" b="1" u="none" dirty="0">
                        <a:solidFill>
                          <a:schemeClr val="tx1"/>
                        </a:solidFill>
                      </a:endParaRPr>
                    </a:p>
                  </a:txBody>
                  <a:tcPr marL="0" marR="0" marT="0" marB="0"/>
                </a:tc>
                <a:tc>
                  <a:txBody>
                    <a:bodyPr/>
                    <a:lstStyle/>
                    <a:p>
                      <a:pPr algn="ctr"/>
                      <a:r>
                        <a:rPr lang="da-DK" sz="2400" b="1" u="none" dirty="0" smtClean="0">
                          <a:solidFill>
                            <a:srgbClr val="C00000"/>
                          </a:solidFill>
                        </a:rPr>
                        <a:t>1</a:t>
                      </a:r>
                      <a:r>
                        <a:rPr lang="da-DK" sz="2400" b="1" u="none" dirty="0" smtClean="0">
                          <a:solidFill>
                            <a:schemeClr val="tx1"/>
                          </a:solidFill>
                        </a:rPr>
                        <a:t>101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5</a:t>
                      </a:r>
                      <a:endParaRPr lang="en-US" sz="2400" b="1" u="none" dirty="0">
                        <a:solidFill>
                          <a:schemeClr val="tx1"/>
                        </a:solidFill>
                      </a:endParaRPr>
                    </a:p>
                  </a:txBody>
                  <a:tcPr marL="0" marR="0" marT="0" marB="0"/>
                </a:tc>
                <a:tc>
                  <a:txBody>
                    <a:bodyPr/>
                    <a:lstStyle/>
                    <a:p>
                      <a:pPr algn="ctr"/>
                      <a:r>
                        <a:rPr lang="da-DK" sz="2400" b="1" i="0" u="none" dirty="0" smtClean="0">
                          <a:solidFill>
                            <a:schemeClr val="tx1"/>
                          </a:solidFill>
                        </a:rPr>
                        <a:t>1</a:t>
                      </a:r>
                      <a:r>
                        <a:rPr lang="da-DK" sz="2400" b="1" i="0" u="none" dirty="0" smtClean="0">
                          <a:solidFill>
                            <a:srgbClr val="C00000"/>
                          </a:solidFill>
                        </a:rPr>
                        <a:t>0</a:t>
                      </a:r>
                      <a:r>
                        <a:rPr lang="da-DK" sz="2400" b="1" i="0" u="none" dirty="0" smtClean="0">
                          <a:solidFill>
                            <a:schemeClr val="tx1"/>
                          </a:solidFill>
                        </a:rPr>
                        <a:t>01</a:t>
                      </a:r>
                      <a:endParaRPr lang="en-US" sz="2400" b="1" i="0" u="none" dirty="0">
                        <a:solidFill>
                          <a:schemeClr val="tx1"/>
                        </a:solidFill>
                      </a:endParaRPr>
                    </a:p>
                  </a:txBody>
                  <a:tcPr marL="0" marR="0" marT="0" marB="0"/>
                </a:tc>
              </a:tr>
              <a:tr h="309708">
                <a:tc>
                  <a:txBody>
                    <a:bodyPr/>
                    <a:lstStyle/>
                    <a:p>
                      <a:pPr algn="ctr"/>
                      <a:r>
                        <a:rPr lang="da-DK" sz="2400" b="1" u="none" dirty="0" smtClean="0">
                          <a:solidFill>
                            <a:schemeClr val="tx1"/>
                          </a:solidFill>
                        </a:rPr>
                        <a:t>6</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a:t>
                      </a:r>
                      <a:r>
                        <a:rPr lang="da-DK" sz="2400" b="1" u="none" dirty="0" smtClean="0">
                          <a:solidFill>
                            <a:srgbClr val="C00000"/>
                          </a:solidFill>
                        </a:rPr>
                        <a:t>1</a:t>
                      </a:r>
                      <a:r>
                        <a:rPr lang="da-DK" sz="2400" b="1" u="none" dirty="0" smtClean="0">
                          <a:solidFill>
                            <a:schemeClr val="tx1"/>
                          </a:solidFill>
                        </a:rPr>
                        <a:t>0</a:t>
                      </a:r>
                      <a:r>
                        <a:rPr lang="da-DK" sz="2400" b="1" u="none" dirty="0" smtClean="0">
                          <a:solidFill>
                            <a:srgbClr val="C00000"/>
                          </a:solidFill>
                        </a:rPr>
                        <a:t>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7</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11</a:t>
                      </a:r>
                      <a:r>
                        <a:rPr lang="da-DK" sz="2400" b="1" u="none" dirty="0" smtClean="0">
                          <a:solidFill>
                            <a:srgbClr val="C00000"/>
                          </a:solidFill>
                        </a:rPr>
                        <a:t>1</a:t>
                      </a:r>
                      <a:r>
                        <a:rPr lang="da-DK" sz="2400" b="1" u="none" dirty="0" smtClean="0">
                          <a:solidFill>
                            <a:schemeClr val="tx1"/>
                          </a:solidFill>
                        </a:rPr>
                        <a:t>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8</a:t>
                      </a:r>
                      <a:endParaRPr lang="en-US" sz="2400" b="1" u="none" dirty="0">
                        <a:solidFill>
                          <a:schemeClr val="tx1"/>
                        </a:solidFill>
                      </a:endParaRPr>
                    </a:p>
                  </a:txBody>
                  <a:tcPr marL="0" marR="0" marT="0" marB="0"/>
                </a:tc>
                <a:tc>
                  <a:txBody>
                    <a:bodyPr/>
                    <a:lstStyle/>
                    <a:p>
                      <a:pPr algn="ctr"/>
                      <a:r>
                        <a:rPr lang="da-DK" sz="2400" b="1" u="none" dirty="0" smtClean="0">
                          <a:solidFill>
                            <a:srgbClr val="C00000"/>
                          </a:solidFill>
                        </a:rPr>
                        <a:t>0</a:t>
                      </a:r>
                      <a:r>
                        <a:rPr lang="da-DK" sz="2400" b="1" u="none" dirty="0" smtClean="0">
                          <a:solidFill>
                            <a:schemeClr val="tx1"/>
                          </a:solidFill>
                        </a:rPr>
                        <a:t>110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9</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011</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10</a:t>
                      </a:r>
                      <a:endParaRPr lang="en-US" sz="2400" b="1" u="none" dirty="0">
                        <a:solidFill>
                          <a:schemeClr val="tx1"/>
                        </a:solidFill>
                      </a:endParaRPr>
                    </a:p>
                  </a:txBody>
                  <a:tcPr marL="0" marR="0" marT="0" marB="0"/>
                </a:tc>
                <a:tc>
                  <a:txBody>
                    <a:bodyPr/>
                    <a:lstStyle/>
                    <a:p>
                      <a:pPr algn="ctr"/>
                      <a:r>
                        <a:rPr lang="da-DK" sz="2400" b="1" u="none" dirty="0" smtClean="0">
                          <a:solidFill>
                            <a:srgbClr val="C00000"/>
                          </a:solidFill>
                        </a:rPr>
                        <a:t>1</a:t>
                      </a:r>
                      <a:r>
                        <a:rPr lang="da-DK" sz="2400" b="1" u="none" dirty="0" smtClean="0">
                          <a:solidFill>
                            <a:schemeClr val="tx1"/>
                          </a:solidFill>
                        </a:rPr>
                        <a:t>111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11</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a:t>
                      </a:r>
                      <a:r>
                        <a:rPr lang="da-DK" sz="2400" b="1" u="none" dirty="0" smtClean="0">
                          <a:solidFill>
                            <a:srgbClr val="C00000"/>
                          </a:solidFill>
                        </a:rPr>
                        <a:t>0</a:t>
                      </a:r>
                      <a:r>
                        <a:rPr lang="da-DK" sz="2400" b="1" u="none" dirty="0" smtClean="0">
                          <a:solidFill>
                            <a:schemeClr val="tx1"/>
                          </a:solidFill>
                        </a:rPr>
                        <a:t>11</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12</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a:t>
                      </a:r>
                      <a:r>
                        <a:rPr lang="da-DK" sz="2400" b="1" u="none" dirty="0" smtClean="0">
                          <a:solidFill>
                            <a:srgbClr val="C00000"/>
                          </a:solidFill>
                        </a:rPr>
                        <a:t>00</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13</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10</a:t>
                      </a:r>
                      <a:r>
                        <a:rPr lang="da-DK" sz="2400" b="1" u="none" dirty="0" smtClean="0">
                          <a:solidFill>
                            <a:srgbClr val="C00000"/>
                          </a:solidFill>
                        </a:rPr>
                        <a:t>1</a:t>
                      </a:r>
                      <a:r>
                        <a:rPr lang="da-DK" sz="2400" b="1" u="none" dirty="0" smtClean="0">
                          <a:solidFill>
                            <a:schemeClr val="tx1"/>
                          </a:solidFill>
                        </a:rPr>
                        <a:t>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14</a:t>
                      </a:r>
                      <a:endParaRPr lang="en-US" sz="2400" b="1" u="none" dirty="0">
                        <a:solidFill>
                          <a:schemeClr val="tx1"/>
                        </a:solidFill>
                      </a:endParaRPr>
                    </a:p>
                  </a:txBody>
                  <a:tcPr marL="0" marR="0" marT="0" marB="0"/>
                </a:tc>
                <a:tc>
                  <a:txBody>
                    <a:bodyPr/>
                    <a:lstStyle/>
                    <a:p>
                      <a:pPr algn="ctr"/>
                      <a:r>
                        <a:rPr lang="da-DK" sz="2400" b="1" u="none" dirty="0" smtClean="0">
                          <a:solidFill>
                            <a:srgbClr val="C00000"/>
                          </a:solidFill>
                        </a:rPr>
                        <a:t>0</a:t>
                      </a:r>
                      <a:r>
                        <a:rPr lang="da-DK" sz="2400" b="1" u="none" dirty="0" smtClean="0">
                          <a:solidFill>
                            <a:schemeClr val="tx1"/>
                          </a:solidFill>
                        </a:rPr>
                        <a:t>010</a:t>
                      </a:r>
                      <a:endParaRPr lang="en-US" sz="2400" b="1" u="none" dirty="0">
                        <a:solidFill>
                          <a:schemeClr val="tx1"/>
                        </a:solidFill>
                      </a:endParaRPr>
                    </a:p>
                  </a:txBody>
                  <a:tcPr marL="0" marR="0" marT="0" marB="0"/>
                </a:tc>
              </a:tr>
              <a:tr h="309708">
                <a:tc>
                  <a:txBody>
                    <a:bodyPr/>
                    <a:lstStyle/>
                    <a:p>
                      <a:pPr algn="ctr"/>
                      <a:r>
                        <a:rPr lang="da-DK" sz="2400" b="1" u="none" dirty="0" smtClean="0">
                          <a:solidFill>
                            <a:schemeClr val="tx1"/>
                          </a:solidFill>
                        </a:rPr>
                        <a:t>15</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001</a:t>
                      </a:r>
                      <a:r>
                        <a:rPr lang="da-DK" sz="2400" b="1" u="none" dirty="0" smtClean="0">
                          <a:solidFill>
                            <a:srgbClr val="C00000"/>
                          </a:solidFill>
                        </a:rPr>
                        <a:t>1</a:t>
                      </a:r>
                      <a:endParaRPr lang="en-US" sz="2400" b="1" u="none" dirty="0">
                        <a:solidFill>
                          <a:srgbClr val="C00000"/>
                        </a:solidFill>
                      </a:endParaRPr>
                    </a:p>
                  </a:txBody>
                  <a:tcPr marL="0" marR="0" marT="0" marB="0"/>
                </a:tc>
              </a:tr>
              <a:tr h="309708">
                <a:tc>
                  <a:txBody>
                    <a:bodyPr/>
                    <a:lstStyle/>
                    <a:p>
                      <a:pPr algn="ctr"/>
                      <a:r>
                        <a:rPr lang="da-DK" sz="2400" b="1" u="none" dirty="0" smtClean="0">
                          <a:solidFill>
                            <a:schemeClr val="tx1"/>
                          </a:solidFill>
                        </a:rPr>
                        <a:t>0</a:t>
                      </a:r>
                      <a:endParaRPr lang="en-US" sz="2400" b="1" u="none" dirty="0">
                        <a:solidFill>
                          <a:schemeClr val="tx1"/>
                        </a:solidFill>
                      </a:endParaRPr>
                    </a:p>
                  </a:txBody>
                  <a:tcPr marL="0" marR="0" marT="0" marB="0"/>
                </a:tc>
                <a:tc>
                  <a:txBody>
                    <a:bodyPr/>
                    <a:lstStyle/>
                    <a:p>
                      <a:pPr algn="ctr"/>
                      <a:r>
                        <a:rPr lang="da-DK" sz="2400" b="1" u="none" dirty="0" smtClean="0">
                          <a:solidFill>
                            <a:schemeClr val="tx1"/>
                          </a:solidFill>
                        </a:rPr>
                        <a:t>00</a:t>
                      </a:r>
                      <a:r>
                        <a:rPr lang="da-DK" sz="2400" b="1" u="none" dirty="0" smtClean="0">
                          <a:solidFill>
                            <a:srgbClr val="C00000"/>
                          </a:solidFill>
                        </a:rPr>
                        <a:t>00</a:t>
                      </a:r>
                      <a:endParaRPr lang="en-US" sz="2400" b="1" u="none" dirty="0">
                        <a:solidFill>
                          <a:srgbClr val="C00000"/>
                        </a:solidFill>
                      </a:endParaRPr>
                    </a:p>
                  </a:txBody>
                  <a:tcPr marL="0" marR="0" marT="0" marB="0"/>
                </a:tc>
              </a:tr>
            </a:tbl>
          </a:graphicData>
        </a:graphic>
      </p:graphicFrame>
      <p:graphicFrame>
        <p:nvGraphicFramePr>
          <p:cNvPr id="101" name="Table 100"/>
          <p:cNvGraphicFramePr>
            <a:graphicFrameLocks noGrp="1"/>
          </p:cNvGraphicFramePr>
          <p:nvPr/>
        </p:nvGraphicFramePr>
        <p:xfrm>
          <a:off x="107504" y="188640"/>
          <a:ext cx="2232248" cy="6583680"/>
        </p:xfrm>
        <a:graphic>
          <a:graphicData uri="http://schemas.openxmlformats.org/drawingml/2006/table">
            <a:tbl>
              <a:tblPr firstRow="1" bandRow="1">
                <a:tableStyleId>{2D5ABB26-0587-4C30-8999-92F81FD0307C}</a:tableStyleId>
              </a:tblPr>
              <a:tblGrid>
                <a:gridCol w="1218036"/>
                <a:gridCol w="1014212"/>
              </a:tblGrid>
              <a:tr h="309708">
                <a:tc>
                  <a:txBody>
                    <a:bodyPr/>
                    <a:lstStyle/>
                    <a:p>
                      <a:pPr algn="ctr"/>
                      <a:r>
                        <a:rPr lang="da-DK" sz="2400" b="1" dirty="0" smtClean="0">
                          <a:solidFill>
                            <a:schemeClr val="tx1"/>
                          </a:solidFill>
                        </a:rPr>
                        <a:t>Decimal</a:t>
                      </a:r>
                      <a:endParaRPr lang="en-US" sz="2400" b="1" dirty="0">
                        <a:solidFill>
                          <a:schemeClr val="tx1"/>
                        </a:solidFill>
                      </a:endParaRPr>
                    </a:p>
                  </a:txBody>
                  <a:tcPr marL="0" marR="0" marT="0" marB="0" anchor="ctr"/>
                </a:tc>
                <a:tc>
                  <a:txBody>
                    <a:bodyPr/>
                    <a:lstStyle/>
                    <a:p>
                      <a:pPr algn="ctr"/>
                      <a:endParaRPr lang="en-US" sz="2400" b="1" i="1" dirty="0">
                        <a:solidFill>
                          <a:schemeClr val="tx1"/>
                        </a:solidFill>
                      </a:endParaRPr>
                    </a:p>
                  </a:txBody>
                  <a:tcPr marL="0" marR="0" marT="0" marB="0" anchor="ctr"/>
                </a:tc>
              </a:tr>
              <a:tr h="309708">
                <a:tc>
                  <a:txBody>
                    <a:bodyPr/>
                    <a:lstStyle/>
                    <a:p>
                      <a:pPr algn="ctr"/>
                      <a:r>
                        <a:rPr lang="da-DK" sz="2400" b="1" dirty="0" smtClean="0">
                          <a:solidFill>
                            <a:schemeClr val="tx1"/>
                          </a:solidFill>
                        </a:rPr>
                        <a:t>0</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0</a:t>
                      </a:r>
                      <a:r>
                        <a:rPr lang="da-DK" sz="2400" b="1" dirty="0" smtClean="0">
                          <a:solidFill>
                            <a:schemeClr val="tx1"/>
                          </a:solidFill>
                        </a:rPr>
                        <a:t>0</a:t>
                      </a:r>
                      <a:r>
                        <a:rPr lang="da-DK" sz="2400" b="1" u="sng" dirty="0" smtClean="0">
                          <a:solidFill>
                            <a:schemeClr val="tx1"/>
                          </a:solidFill>
                        </a:rPr>
                        <a:t>00</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1</a:t>
                      </a:r>
                      <a:endParaRPr lang="en-US" sz="2400" b="1" dirty="0">
                        <a:solidFill>
                          <a:schemeClr val="tx1"/>
                        </a:solidFill>
                      </a:endParaRPr>
                    </a:p>
                  </a:txBody>
                  <a:tcPr marL="0" marR="0" marT="0" marB="0"/>
                </a:tc>
                <a:tc>
                  <a:txBody>
                    <a:bodyPr/>
                    <a:lstStyle/>
                    <a:p>
                      <a:pPr algn="ctr"/>
                      <a:r>
                        <a:rPr lang="da-DK" sz="2400" b="1" u="none" dirty="0" smtClean="0">
                          <a:solidFill>
                            <a:schemeClr val="tx1"/>
                          </a:solidFill>
                        </a:rPr>
                        <a:t>0</a:t>
                      </a:r>
                      <a:r>
                        <a:rPr lang="da-DK" sz="2400" b="1" u="sng" dirty="0" smtClean="0">
                          <a:solidFill>
                            <a:schemeClr val="tx1"/>
                          </a:solidFill>
                        </a:rPr>
                        <a:t>00</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2</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0</a:t>
                      </a:r>
                      <a:r>
                        <a:rPr lang="da-DK" sz="2400" b="1" u="none" dirty="0" smtClean="0">
                          <a:solidFill>
                            <a:srgbClr val="C00000"/>
                          </a:solidFill>
                        </a:rPr>
                        <a:t>1</a:t>
                      </a:r>
                      <a:r>
                        <a:rPr lang="da-DK" sz="2400" b="1" u="sng" dirty="0" smtClean="0">
                          <a:solidFill>
                            <a:schemeClr val="tx1"/>
                          </a:solidFill>
                        </a:rPr>
                        <a:t>0</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3</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01</a:t>
                      </a:r>
                      <a:r>
                        <a:rPr lang="da-DK" sz="2400" b="1" u="none" dirty="0" smtClean="0">
                          <a:solidFill>
                            <a:schemeClr val="tx1"/>
                          </a:solidFill>
                        </a:rPr>
                        <a:t>0</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4</a:t>
                      </a:r>
                      <a:endParaRPr lang="en-US" sz="2400" b="1" dirty="0">
                        <a:solidFill>
                          <a:schemeClr val="tx1"/>
                        </a:solidFill>
                      </a:endParaRPr>
                    </a:p>
                  </a:txBody>
                  <a:tcPr marL="0" marR="0" marT="0" marB="0"/>
                </a:tc>
                <a:tc>
                  <a:txBody>
                    <a:bodyPr/>
                    <a:lstStyle/>
                    <a:p>
                      <a:pPr algn="ctr"/>
                      <a:r>
                        <a:rPr lang="da-DK" sz="2400" b="1" u="sng" dirty="0" smtClean="0">
                          <a:solidFill>
                            <a:srgbClr val="C00000"/>
                          </a:solidFill>
                        </a:rPr>
                        <a:t>1</a:t>
                      </a:r>
                      <a:r>
                        <a:rPr lang="da-DK" sz="2400" b="1" u="sng" dirty="0" smtClean="0">
                          <a:solidFill>
                            <a:schemeClr val="tx1"/>
                          </a:solidFill>
                        </a:rPr>
                        <a:t>1</a:t>
                      </a:r>
                      <a:r>
                        <a:rPr lang="da-DK" sz="2400" b="1" u="none" dirty="0" smtClean="0">
                          <a:solidFill>
                            <a:schemeClr val="tx1"/>
                          </a:solidFill>
                        </a:rPr>
                        <a:t>0</a:t>
                      </a:r>
                      <a:r>
                        <a:rPr lang="da-DK" sz="2400" b="1" u="sng" dirty="0" smtClean="0">
                          <a:solidFill>
                            <a:schemeClr val="tx1"/>
                          </a:solidFill>
                        </a:rPr>
                        <a:t>1</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5</a:t>
                      </a:r>
                      <a:endParaRPr lang="en-US" sz="2400" b="1" dirty="0">
                        <a:solidFill>
                          <a:schemeClr val="tx1"/>
                        </a:solidFill>
                      </a:endParaRPr>
                    </a:p>
                  </a:txBody>
                  <a:tcPr marL="0" marR="0" marT="0" marB="0"/>
                </a:tc>
                <a:tc>
                  <a:txBody>
                    <a:bodyPr/>
                    <a:lstStyle/>
                    <a:p>
                      <a:pPr algn="ctr"/>
                      <a:r>
                        <a:rPr lang="da-DK" sz="2400" b="1" i="0" u="none" dirty="0" smtClean="0">
                          <a:solidFill>
                            <a:schemeClr val="tx1"/>
                          </a:solidFill>
                        </a:rPr>
                        <a:t>1</a:t>
                      </a:r>
                      <a:r>
                        <a:rPr lang="da-DK" sz="2400" b="1" i="0" u="sng" dirty="0" smtClean="0">
                          <a:solidFill>
                            <a:srgbClr val="C00000"/>
                          </a:solidFill>
                        </a:rPr>
                        <a:t>0</a:t>
                      </a:r>
                      <a:r>
                        <a:rPr lang="da-DK" sz="2400" b="1" i="0" u="sng" dirty="0" smtClean="0">
                          <a:solidFill>
                            <a:schemeClr val="tx1"/>
                          </a:solidFill>
                        </a:rPr>
                        <a:t>01</a:t>
                      </a:r>
                      <a:endParaRPr lang="en-US" sz="2400" b="1" i="0" u="sng" dirty="0">
                        <a:solidFill>
                          <a:schemeClr val="tx1"/>
                        </a:solidFill>
                      </a:endParaRPr>
                    </a:p>
                  </a:txBody>
                  <a:tcPr marL="0" marR="0" marT="0" marB="0"/>
                </a:tc>
              </a:tr>
              <a:tr h="309708">
                <a:tc>
                  <a:txBody>
                    <a:bodyPr/>
                    <a:lstStyle/>
                    <a:p>
                      <a:pPr algn="ctr"/>
                      <a:r>
                        <a:rPr lang="da-DK" sz="2400" b="1" dirty="0" smtClean="0">
                          <a:solidFill>
                            <a:schemeClr val="tx1"/>
                          </a:solidFill>
                        </a:rPr>
                        <a:t>6</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1</a:t>
                      </a:r>
                      <a:r>
                        <a:rPr lang="da-DK" sz="2400" b="1" u="none" dirty="0" smtClean="0">
                          <a:solidFill>
                            <a:srgbClr val="C00000"/>
                          </a:solidFill>
                        </a:rPr>
                        <a:t>1</a:t>
                      </a:r>
                      <a:r>
                        <a:rPr lang="da-DK" sz="2400" b="1" u="sng" dirty="0" smtClean="0">
                          <a:solidFill>
                            <a:schemeClr val="tx1"/>
                          </a:solidFill>
                        </a:rPr>
                        <a:t>0</a:t>
                      </a:r>
                      <a:r>
                        <a:rPr lang="da-DK" sz="2400" b="1" u="sng" dirty="0" smtClean="0">
                          <a:solidFill>
                            <a:srgbClr val="C00000"/>
                          </a:solidFill>
                        </a:rPr>
                        <a:t>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7</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1</a:t>
                      </a:r>
                      <a:r>
                        <a:rPr lang="da-DK" sz="2400" b="1" u="none" dirty="0" smtClean="0">
                          <a:solidFill>
                            <a:schemeClr val="tx1"/>
                          </a:solidFill>
                        </a:rPr>
                        <a:t>1</a:t>
                      </a:r>
                      <a:r>
                        <a:rPr lang="da-DK" sz="2400" b="1" u="sng" dirty="0" smtClean="0">
                          <a:solidFill>
                            <a:srgbClr val="C00000"/>
                          </a:solidFill>
                        </a:rPr>
                        <a:t>1</a:t>
                      </a:r>
                      <a:r>
                        <a:rPr lang="da-DK" sz="2400" b="1" u="sng" dirty="0" smtClean="0">
                          <a:solidFill>
                            <a:schemeClr val="tx1"/>
                          </a:solidFill>
                        </a:rPr>
                        <a:t>0</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8</a:t>
                      </a:r>
                      <a:endParaRPr lang="en-US" sz="2400" b="1" dirty="0">
                        <a:solidFill>
                          <a:schemeClr val="tx1"/>
                        </a:solidFill>
                      </a:endParaRPr>
                    </a:p>
                  </a:txBody>
                  <a:tcPr marL="0" marR="0" marT="0" marB="0"/>
                </a:tc>
                <a:tc>
                  <a:txBody>
                    <a:bodyPr/>
                    <a:lstStyle/>
                    <a:p>
                      <a:pPr algn="ctr"/>
                      <a:r>
                        <a:rPr lang="da-DK" sz="2400" b="1" u="sng" dirty="0" smtClean="0">
                          <a:solidFill>
                            <a:srgbClr val="C00000"/>
                          </a:solidFill>
                        </a:rPr>
                        <a:t>0</a:t>
                      </a:r>
                      <a:r>
                        <a:rPr lang="da-DK" sz="2400" b="1" u="none" dirty="0" smtClean="0">
                          <a:solidFill>
                            <a:schemeClr val="tx1"/>
                          </a:solidFill>
                        </a:rPr>
                        <a:t>1</a:t>
                      </a:r>
                      <a:r>
                        <a:rPr lang="da-DK" sz="2400" b="1" u="sng" dirty="0" smtClean="0">
                          <a:solidFill>
                            <a:schemeClr val="tx1"/>
                          </a:solidFill>
                        </a:rPr>
                        <a:t>10</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9</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01</a:t>
                      </a:r>
                      <a:r>
                        <a:rPr lang="da-DK" sz="2400" b="1" u="none" dirty="0" smtClean="0">
                          <a:solidFill>
                            <a:schemeClr val="tx1"/>
                          </a:solidFill>
                        </a:rPr>
                        <a:t>1</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10</a:t>
                      </a:r>
                      <a:endParaRPr lang="en-US" sz="2400" b="1" dirty="0">
                        <a:solidFill>
                          <a:schemeClr val="tx1"/>
                        </a:solidFill>
                      </a:endParaRPr>
                    </a:p>
                  </a:txBody>
                  <a:tcPr marL="0" marR="0" marT="0" marB="0"/>
                </a:tc>
                <a:tc>
                  <a:txBody>
                    <a:bodyPr/>
                    <a:lstStyle/>
                    <a:p>
                      <a:pPr algn="ctr"/>
                      <a:r>
                        <a:rPr lang="da-DK" sz="2400" b="1" u="sng" dirty="0" smtClean="0">
                          <a:solidFill>
                            <a:srgbClr val="C00000"/>
                          </a:solidFill>
                        </a:rPr>
                        <a:t>1</a:t>
                      </a:r>
                      <a:r>
                        <a:rPr lang="da-DK" sz="2400" b="1" u="sng" dirty="0" smtClean="0">
                          <a:solidFill>
                            <a:schemeClr val="tx1"/>
                          </a:solidFill>
                        </a:rPr>
                        <a:t>1</a:t>
                      </a:r>
                      <a:r>
                        <a:rPr lang="da-DK" sz="2400" b="1" u="none" dirty="0" smtClean="0">
                          <a:solidFill>
                            <a:schemeClr val="tx1"/>
                          </a:solidFill>
                        </a:rPr>
                        <a:t>1</a:t>
                      </a:r>
                      <a:r>
                        <a:rPr lang="da-DK" sz="2400" b="1" u="sng" dirty="0" smtClean="0">
                          <a:solidFill>
                            <a:schemeClr val="tx1"/>
                          </a:solidFill>
                        </a:rPr>
                        <a:t>1</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11</a:t>
                      </a:r>
                      <a:endParaRPr lang="en-US" sz="2400" b="1" dirty="0">
                        <a:solidFill>
                          <a:schemeClr val="tx1"/>
                        </a:solidFill>
                      </a:endParaRPr>
                    </a:p>
                  </a:txBody>
                  <a:tcPr marL="0" marR="0" marT="0" marB="0"/>
                </a:tc>
                <a:tc>
                  <a:txBody>
                    <a:bodyPr/>
                    <a:lstStyle/>
                    <a:p>
                      <a:pPr algn="ctr"/>
                      <a:r>
                        <a:rPr lang="da-DK" sz="2400" b="1" u="none" dirty="0" smtClean="0">
                          <a:solidFill>
                            <a:schemeClr val="tx1"/>
                          </a:solidFill>
                        </a:rPr>
                        <a:t>1</a:t>
                      </a:r>
                      <a:r>
                        <a:rPr lang="da-DK" sz="2400" b="1" u="sng" dirty="0" smtClean="0">
                          <a:solidFill>
                            <a:srgbClr val="C00000"/>
                          </a:solidFill>
                        </a:rPr>
                        <a:t>0</a:t>
                      </a:r>
                      <a:r>
                        <a:rPr lang="da-DK" sz="2400" b="1" u="sng" dirty="0" smtClean="0">
                          <a:solidFill>
                            <a:schemeClr val="tx1"/>
                          </a:solidFill>
                        </a:rPr>
                        <a:t>11</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12</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1</a:t>
                      </a:r>
                      <a:r>
                        <a:rPr lang="da-DK" sz="2400" b="1" u="none" dirty="0" smtClean="0">
                          <a:solidFill>
                            <a:schemeClr val="tx1"/>
                          </a:solidFill>
                        </a:rPr>
                        <a:t>0</a:t>
                      </a:r>
                      <a:r>
                        <a:rPr lang="da-DK" sz="2400" b="1" u="sng" dirty="0" smtClean="0">
                          <a:solidFill>
                            <a:srgbClr val="C00000"/>
                          </a:solidFill>
                        </a:rPr>
                        <a:t>00</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13</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1</a:t>
                      </a:r>
                      <a:r>
                        <a:rPr lang="da-DK" sz="2400" b="1" u="none" dirty="0" smtClean="0">
                          <a:solidFill>
                            <a:schemeClr val="tx1"/>
                          </a:solidFill>
                        </a:rPr>
                        <a:t>0</a:t>
                      </a:r>
                      <a:r>
                        <a:rPr lang="da-DK" sz="2400" b="1" u="sng" dirty="0" smtClean="0">
                          <a:solidFill>
                            <a:srgbClr val="C00000"/>
                          </a:solidFill>
                        </a:rPr>
                        <a:t>1</a:t>
                      </a:r>
                      <a:r>
                        <a:rPr lang="da-DK" sz="2400" b="1" u="sng" dirty="0" smtClean="0">
                          <a:solidFill>
                            <a:schemeClr val="tx1"/>
                          </a:solidFill>
                        </a:rPr>
                        <a:t>0</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14</a:t>
                      </a:r>
                      <a:endParaRPr lang="en-US" sz="2400" b="1" dirty="0">
                        <a:solidFill>
                          <a:schemeClr val="tx1"/>
                        </a:solidFill>
                      </a:endParaRPr>
                    </a:p>
                  </a:txBody>
                  <a:tcPr marL="0" marR="0" marT="0" marB="0"/>
                </a:tc>
                <a:tc>
                  <a:txBody>
                    <a:bodyPr/>
                    <a:lstStyle/>
                    <a:p>
                      <a:pPr algn="ctr"/>
                      <a:r>
                        <a:rPr lang="da-DK" sz="2400" b="1" u="sng" dirty="0" smtClean="0">
                          <a:solidFill>
                            <a:srgbClr val="C00000"/>
                          </a:solidFill>
                        </a:rPr>
                        <a:t>0</a:t>
                      </a:r>
                      <a:r>
                        <a:rPr lang="da-DK" sz="2400" b="1" u="none" dirty="0" smtClean="0">
                          <a:solidFill>
                            <a:schemeClr val="tx1"/>
                          </a:solidFill>
                        </a:rPr>
                        <a:t>0</a:t>
                      </a:r>
                      <a:r>
                        <a:rPr lang="da-DK" sz="2400" b="1" u="sng" dirty="0" smtClean="0">
                          <a:solidFill>
                            <a:schemeClr val="tx1"/>
                          </a:solidFill>
                        </a:rPr>
                        <a:t>10</a:t>
                      </a:r>
                      <a:endParaRPr lang="en-US" sz="2400" b="1" u="sng" dirty="0">
                        <a:solidFill>
                          <a:schemeClr val="tx1"/>
                        </a:solidFill>
                      </a:endParaRPr>
                    </a:p>
                  </a:txBody>
                  <a:tcPr marL="0" marR="0" marT="0" marB="0"/>
                </a:tc>
              </a:tr>
              <a:tr h="309708">
                <a:tc>
                  <a:txBody>
                    <a:bodyPr/>
                    <a:lstStyle/>
                    <a:p>
                      <a:pPr algn="ctr"/>
                      <a:r>
                        <a:rPr lang="da-DK" sz="2400" b="1" dirty="0" smtClean="0">
                          <a:solidFill>
                            <a:schemeClr val="tx1"/>
                          </a:solidFill>
                        </a:rPr>
                        <a:t>15</a:t>
                      </a:r>
                      <a:endParaRPr lang="en-US" sz="2400" b="1" dirty="0">
                        <a:solidFill>
                          <a:schemeClr val="tx1"/>
                        </a:solidFill>
                      </a:endParaRPr>
                    </a:p>
                  </a:txBody>
                  <a:tcPr marL="0" marR="0" marT="0" marB="0"/>
                </a:tc>
                <a:tc>
                  <a:txBody>
                    <a:bodyPr/>
                    <a:lstStyle/>
                    <a:p>
                      <a:pPr algn="ctr"/>
                      <a:r>
                        <a:rPr lang="da-DK" sz="2400" b="1" u="none" dirty="0" smtClean="0">
                          <a:solidFill>
                            <a:schemeClr val="tx1"/>
                          </a:solidFill>
                        </a:rPr>
                        <a:t>0</a:t>
                      </a:r>
                      <a:r>
                        <a:rPr lang="da-DK" sz="2400" b="1" u="sng" dirty="0" smtClean="0">
                          <a:solidFill>
                            <a:schemeClr val="tx1"/>
                          </a:solidFill>
                        </a:rPr>
                        <a:t>01</a:t>
                      </a:r>
                      <a:r>
                        <a:rPr lang="da-DK" sz="2400" b="1" u="sng" dirty="0" smtClean="0">
                          <a:solidFill>
                            <a:srgbClr val="C00000"/>
                          </a:solidFill>
                        </a:rPr>
                        <a:t>1</a:t>
                      </a:r>
                      <a:endParaRPr lang="en-US" sz="2400" b="1" u="sng" dirty="0">
                        <a:solidFill>
                          <a:srgbClr val="C00000"/>
                        </a:solidFill>
                      </a:endParaRPr>
                    </a:p>
                  </a:txBody>
                  <a:tcPr marL="0" marR="0" marT="0" marB="0"/>
                </a:tc>
              </a:tr>
              <a:tr h="309708">
                <a:tc>
                  <a:txBody>
                    <a:bodyPr/>
                    <a:lstStyle/>
                    <a:p>
                      <a:pPr algn="ctr"/>
                      <a:r>
                        <a:rPr lang="da-DK" sz="2400" b="1" dirty="0" smtClean="0">
                          <a:solidFill>
                            <a:schemeClr val="tx1"/>
                          </a:solidFill>
                        </a:rPr>
                        <a:t>0</a:t>
                      </a:r>
                      <a:endParaRPr lang="en-US" sz="2400" b="1" dirty="0">
                        <a:solidFill>
                          <a:schemeClr val="tx1"/>
                        </a:solidFill>
                      </a:endParaRPr>
                    </a:p>
                  </a:txBody>
                  <a:tcPr marL="0" marR="0" marT="0" marB="0"/>
                </a:tc>
                <a:tc>
                  <a:txBody>
                    <a:bodyPr/>
                    <a:lstStyle/>
                    <a:p>
                      <a:pPr algn="ctr"/>
                      <a:r>
                        <a:rPr lang="da-DK" sz="2400" b="1" u="sng" dirty="0" smtClean="0">
                          <a:solidFill>
                            <a:schemeClr val="tx1"/>
                          </a:solidFill>
                        </a:rPr>
                        <a:t>0</a:t>
                      </a:r>
                      <a:r>
                        <a:rPr lang="da-DK" sz="2400" b="1" dirty="0" smtClean="0">
                          <a:solidFill>
                            <a:schemeClr val="tx1"/>
                          </a:solidFill>
                        </a:rPr>
                        <a:t>0</a:t>
                      </a:r>
                      <a:r>
                        <a:rPr lang="da-DK" sz="2400" b="1" u="sng" dirty="0" smtClean="0">
                          <a:solidFill>
                            <a:srgbClr val="C00000"/>
                          </a:solidFill>
                        </a:rPr>
                        <a:t>00</a:t>
                      </a:r>
                      <a:endParaRPr lang="en-US" sz="2400" b="1" u="sng" dirty="0">
                        <a:solidFill>
                          <a:srgbClr val="C00000"/>
                        </a:solidFill>
                      </a:endParaRPr>
                    </a:p>
                  </a:txBody>
                  <a:tcPr marL="0" marR="0" marT="0" marB="0"/>
                </a:tc>
              </a:tr>
            </a:tbl>
          </a:graphicData>
        </a:graphic>
      </p:graphicFrame>
      <p:sp>
        <p:nvSpPr>
          <p:cNvPr id="5" name="TextBox 4"/>
          <p:cNvSpPr txBox="1"/>
          <p:nvPr/>
        </p:nvSpPr>
        <p:spPr>
          <a:xfrm>
            <a:off x="5004048" y="980728"/>
            <a:ext cx="1661632" cy="584775"/>
          </a:xfrm>
          <a:prstGeom prst="rect">
            <a:avLst/>
          </a:prstGeom>
          <a:noFill/>
        </p:spPr>
        <p:txBody>
          <a:bodyPr wrap="square" rtlCol="0">
            <a:spAutoFit/>
          </a:bodyPr>
          <a:lstStyle/>
          <a:p>
            <a:pPr algn="ctr"/>
            <a:r>
              <a:rPr lang="da-DK" sz="3200" b="1" i="1" dirty="0" smtClean="0"/>
              <a:t>b</a:t>
            </a:r>
            <a:r>
              <a:rPr lang="da-DK" sz="3200" b="1" baseline="-25000" dirty="0" smtClean="0"/>
              <a:t>3</a:t>
            </a:r>
            <a:r>
              <a:rPr lang="da-DK" sz="3200" b="1" i="1" dirty="0" smtClean="0"/>
              <a:t>b</a:t>
            </a:r>
            <a:r>
              <a:rPr lang="da-DK" sz="3200" b="1" baseline="-25000" dirty="0" smtClean="0"/>
              <a:t>2</a:t>
            </a:r>
            <a:r>
              <a:rPr lang="da-DK" sz="3200" b="1" i="1" dirty="0" smtClean="0"/>
              <a:t>b</a:t>
            </a:r>
            <a:r>
              <a:rPr lang="da-DK" sz="3200" b="1" baseline="-25000" dirty="0" smtClean="0"/>
              <a:t>1</a:t>
            </a:r>
            <a:r>
              <a:rPr lang="da-DK" sz="3200" b="1" i="1" dirty="0" smtClean="0"/>
              <a:t>b</a:t>
            </a:r>
            <a:r>
              <a:rPr lang="da-DK" sz="3200" b="1" baseline="-25000" dirty="0" smtClean="0"/>
              <a:t>0</a:t>
            </a:r>
            <a:endParaRPr lang="en-US" sz="3200" b="1" baseline="-25000" dirty="0"/>
          </a:p>
        </p:txBody>
      </p:sp>
      <p:grpSp>
        <p:nvGrpSpPr>
          <p:cNvPr id="102" name="Group 101"/>
          <p:cNvGrpSpPr/>
          <p:nvPr/>
        </p:nvGrpSpPr>
        <p:grpSpPr>
          <a:xfrm>
            <a:off x="2946880" y="1700808"/>
            <a:ext cx="5828880" cy="3017365"/>
            <a:chOff x="2946880" y="1700808"/>
            <a:chExt cx="5828880" cy="3017365"/>
          </a:xfrm>
        </p:grpSpPr>
        <p:sp>
          <p:nvSpPr>
            <p:cNvPr id="54" name="TextBox 53"/>
            <p:cNvSpPr txBox="1"/>
            <p:nvPr/>
          </p:nvSpPr>
          <p:spPr>
            <a:xfrm>
              <a:off x="5535400"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r>
                <a:rPr lang="da-DK" sz="2400" b="1" dirty="0" smtClean="0"/>
                <a:t>-</a:t>
              </a:r>
              <a:r>
                <a:rPr lang="da-DK" sz="2400" b="1" dirty="0" smtClean="0">
                  <a:solidFill>
                    <a:srgbClr val="C00000"/>
                  </a:solidFill>
                </a:rPr>
                <a:t>0</a:t>
              </a:r>
              <a:endParaRPr lang="en-US" sz="2400" b="1" dirty="0" smtClean="0">
                <a:solidFill>
                  <a:srgbClr val="C00000"/>
                </a:solidFill>
              </a:endParaRPr>
            </a:p>
          </p:txBody>
        </p:sp>
        <p:sp>
          <p:nvSpPr>
            <p:cNvPr id="6" name="TextBox 5"/>
            <p:cNvSpPr txBox="1"/>
            <p:nvPr/>
          </p:nvSpPr>
          <p:spPr>
            <a:xfrm>
              <a:off x="5418680" y="1700808"/>
              <a:ext cx="864096" cy="584775"/>
            </a:xfrm>
            <a:prstGeom prst="rect">
              <a:avLst/>
            </a:prstGeom>
            <a:noFill/>
          </p:spPr>
          <p:txBody>
            <a:bodyPr wrap="square" rtlCol="0">
              <a:spAutoFit/>
            </a:bodyPr>
            <a:lstStyle/>
            <a:p>
              <a:pPr algn="ctr"/>
              <a:r>
                <a:rPr lang="da-DK" sz="3200" b="1" i="1" dirty="0" smtClean="0"/>
                <a:t>b</a:t>
              </a:r>
              <a:r>
                <a:rPr lang="da-DK" sz="3200" b="1" baseline="-25000" dirty="0" smtClean="0"/>
                <a:t>0</a:t>
              </a:r>
              <a:endParaRPr lang="en-US" sz="3200" b="1" baseline="-25000" dirty="0"/>
            </a:p>
          </p:txBody>
        </p:sp>
        <p:sp>
          <p:nvSpPr>
            <p:cNvPr id="10" name="TextBox 9"/>
            <p:cNvSpPr txBox="1"/>
            <p:nvPr/>
          </p:nvSpPr>
          <p:spPr>
            <a:xfrm>
              <a:off x="4126304" y="2591613"/>
              <a:ext cx="864096" cy="584775"/>
            </a:xfrm>
            <a:prstGeom prst="rect">
              <a:avLst/>
            </a:prstGeom>
            <a:noFill/>
          </p:spPr>
          <p:txBody>
            <a:bodyPr wrap="square" rtlCol="0">
              <a:spAutoFit/>
            </a:bodyPr>
            <a:lstStyle/>
            <a:p>
              <a:pPr algn="ctr"/>
              <a:r>
                <a:rPr lang="da-DK" sz="3200" b="1" i="1" dirty="0" smtClean="0"/>
                <a:t>b</a:t>
              </a:r>
              <a:r>
                <a:rPr lang="da-DK" sz="3200" b="1" baseline="-25000" dirty="0" smtClean="0"/>
                <a:t>1</a:t>
              </a:r>
              <a:endParaRPr lang="en-US" sz="3200" b="1" baseline="-25000" dirty="0"/>
            </a:p>
          </p:txBody>
        </p:sp>
        <p:sp>
          <p:nvSpPr>
            <p:cNvPr id="11" name="TextBox 10"/>
            <p:cNvSpPr txBox="1"/>
            <p:nvPr/>
          </p:nvSpPr>
          <p:spPr>
            <a:xfrm>
              <a:off x="6111464"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1</a:t>
              </a:r>
              <a:endParaRPr lang="en-US" sz="3200" b="1" baseline="-25000" dirty="0"/>
            </a:p>
          </p:txBody>
        </p:sp>
        <p:sp>
          <p:nvSpPr>
            <p:cNvPr id="27" name="TextBox 26"/>
            <p:cNvSpPr txBox="1"/>
            <p:nvPr/>
          </p:nvSpPr>
          <p:spPr>
            <a:xfrm>
              <a:off x="2946880"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endParaRPr lang="en-US" sz="2400" b="1" dirty="0" smtClean="0">
                <a:solidFill>
                  <a:srgbClr val="C00000"/>
                </a:solidFill>
              </a:endParaRPr>
            </a:p>
          </p:txBody>
        </p:sp>
        <p:sp>
          <p:nvSpPr>
            <p:cNvPr id="28" name="TextBox 27"/>
            <p:cNvSpPr txBox="1"/>
            <p:nvPr/>
          </p:nvSpPr>
          <p:spPr>
            <a:xfrm>
              <a:off x="3591184"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r>
                <a:rPr lang="da-DK" sz="2400" b="1" dirty="0" smtClean="0"/>
                <a:t>-</a:t>
              </a:r>
              <a:endParaRPr lang="en-US" sz="2400" b="1" dirty="0" smtClean="0"/>
            </a:p>
          </p:txBody>
        </p:sp>
        <p:sp>
          <p:nvSpPr>
            <p:cNvPr id="29" name="TextBox 28"/>
            <p:cNvSpPr txBox="1"/>
            <p:nvPr/>
          </p:nvSpPr>
          <p:spPr>
            <a:xfrm>
              <a:off x="4239256"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endParaRPr lang="en-US" sz="2400" b="1" dirty="0" smtClean="0">
                <a:solidFill>
                  <a:srgbClr val="C00000"/>
                </a:solidFill>
              </a:endParaRPr>
            </a:p>
          </p:txBody>
        </p:sp>
        <p:sp>
          <p:nvSpPr>
            <p:cNvPr id="30" name="TextBox 29"/>
            <p:cNvSpPr txBox="1"/>
            <p:nvPr/>
          </p:nvSpPr>
          <p:spPr>
            <a:xfrm>
              <a:off x="4887328" y="4256508"/>
              <a:ext cx="1296144" cy="461665"/>
            </a:xfrm>
            <a:prstGeom prst="rect">
              <a:avLst/>
            </a:prstGeom>
            <a:noFill/>
          </p:spPr>
          <p:txBody>
            <a:bodyPr wrap="square" rtlCol="0">
              <a:spAutoFit/>
            </a:bodyPr>
            <a:lstStyle/>
            <a:p>
              <a:pPr algn="ctr"/>
              <a:r>
                <a:rPr lang="da-DK" sz="2400" b="1" dirty="0" smtClean="0">
                  <a:solidFill>
                    <a:srgbClr val="C00000"/>
                  </a:solidFill>
                </a:rPr>
                <a:t>0</a:t>
              </a:r>
              <a:r>
                <a:rPr lang="da-DK" sz="2400" b="1" dirty="0" smtClean="0"/>
                <a:t>---</a:t>
              </a:r>
              <a:endParaRPr lang="en-US" sz="2400" b="1" dirty="0" smtClean="0"/>
            </a:p>
          </p:txBody>
        </p:sp>
        <p:sp>
          <p:nvSpPr>
            <p:cNvPr id="53" name="TextBox 52"/>
            <p:cNvSpPr txBox="1"/>
            <p:nvPr/>
          </p:nvSpPr>
          <p:spPr>
            <a:xfrm>
              <a:off x="6183472"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00</a:t>
              </a:r>
              <a:endParaRPr lang="en-US" sz="2400" b="1" dirty="0" smtClean="0">
                <a:solidFill>
                  <a:srgbClr val="C00000"/>
                </a:solidFill>
              </a:endParaRPr>
            </a:p>
          </p:txBody>
        </p:sp>
        <p:sp>
          <p:nvSpPr>
            <p:cNvPr id="55" name="TextBox 54"/>
            <p:cNvSpPr txBox="1"/>
            <p:nvPr/>
          </p:nvSpPr>
          <p:spPr>
            <a:xfrm>
              <a:off x="6831544" y="4256508"/>
              <a:ext cx="1296144" cy="461665"/>
            </a:xfrm>
            <a:prstGeom prst="rect">
              <a:avLst/>
            </a:prstGeom>
            <a:noFill/>
          </p:spPr>
          <p:txBody>
            <a:bodyPr wrap="square" rtlCol="0">
              <a:spAutoFit/>
            </a:bodyPr>
            <a:lstStyle/>
            <a:p>
              <a:pPr algn="ctr"/>
              <a:r>
                <a:rPr lang="da-DK" sz="2400" b="1" dirty="0" smtClean="0">
                  <a:solidFill>
                    <a:srgbClr val="C00000"/>
                  </a:solidFill>
                </a:rPr>
                <a:t>1</a:t>
              </a:r>
              <a:r>
                <a:rPr lang="da-DK" sz="2400" b="1" dirty="0" smtClean="0"/>
                <a:t>---</a:t>
              </a:r>
              <a:endParaRPr lang="en-US" sz="2400" b="1" dirty="0" smtClean="0"/>
            </a:p>
          </p:txBody>
        </p:sp>
        <p:sp>
          <p:nvSpPr>
            <p:cNvPr id="56" name="TextBox 55"/>
            <p:cNvSpPr txBox="1"/>
            <p:nvPr/>
          </p:nvSpPr>
          <p:spPr>
            <a:xfrm>
              <a:off x="7479616"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0</a:t>
              </a:r>
              <a:r>
                <a:rPr lang="da-DK" sz="2400" b="1" dirty="0" smtClean="0"/>
                <a:t>--</a:t>
              </a:r>
              <a:endParaRPr lang="en-US" sz="2400" b="1" dirty="0" smtClean="0"/>
            </a:p>
          </p:txBody>
        </p:sp>
        <p:sp>
          <p:nvSpPr>
            <p:cNvPr id="57" name="TextBox 56"/>
            <p:cNvSpPr txBox="1"/>
            <p:nvPr/>
          </p:nvSpPr>
          <p:spPr>
            <a:xfrm>
              <a:off x="3519176"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sp>
          <p:nvSpPr>
            <p:cNvPr id="58" name="TextBox 57"/>
            <p:cNvSpPr txBox="1"/>
            <p:nvPr/>
          </p:nvSpPr>
          <p:spPr>
            <a:xfrm>
              <a:off x="4815320"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sp>
          <p:nvSpPr>
            <p:cNvPr id="59" name="TextBox 58"/>
            <p:cNvSpPr txBox="1"/>
            <p:nvPr/>
          </p:nvSpPr>
          <p:spPr>
            <a:xfrm>
              <a:off x="7407608"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sp>
          <p:nvSpPr>
            <p:cNvPr id="60" name="TextBox 59"/>
            <p:cNvSpPr txBox="1"/>
            <p:nvPr/>
          </p:nvSpPr>
          <p:spPr>
            <a:xfrm>
              <a:off x="6677648" y="2591613"/>
              <a:ext cx="864096" cy="584775"/>
            </a:xfrm>
            <a:prstGeom prst="rect">
              <a:avLst/>
            </a:prstGeom>
            <a:noFill/>
          </p:spPr>
          <p:txBody>
            <a:bodyPr wrap="square" rtlCol="0">
              <a:spAutoFit/>
            </a:bodyPr>
            <a:lstStyle/>
            <a:p>
              <a:pPr algn="ctr"/>
              <a:r>
                <a:rPr lang="da-DK" sz="3200" b="1" i="1" dirty="0" smtClean="0"/>
                <a:t>b</a:t>
              </a:r>
              <a:r>
                <a:rPr lang="da-DK" sz="3200" b="1" baseline="-25000" dirty="0" smtClean="0"/>
                <a:t>2</a:t>
              </a:r>
              <a:endParaRPr lang="en-US" sz="3200" b="1" baseline="-25000" dirty="0"/>
            </a:p>
          </p:txBody>
        </p:sp>
        <p:grpSp>
          <p:nvGrpSpPr>
            <p:cNvPr id="65" name="Group 64"/>
            <p:cNvGrpSpPr/>
            <p:nvPr/>
          </p:nvGrpSpPr>
          <p:grpSpPr>
            <a:xfrm>
              <a:off x="3419872" y="3886588"/>
              <a:ext cx="1107416" cy="441928"/>
              <a:chOff x="224224" y="3347112"/>
              <a:chExt cx="1107416" cy="441928"/>
            </a:xfrm>
          </p:grpSpPr>
          <p:cxnSp>
            <p:nvCxnSpPr>
              <p:cNvPr id="17" name="Straight Connector 16"/>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62" name="Straight Connector 61"/>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6" name="Group 65"/>
            <p:cNvGrpSpPr/>
            <p:nvPr/>
          </p:nvGrpSpPr>
          <p:grpSpPr>
            <a:xfrm>
              <a:off x="4698600" y="3886588"/>
              <a:ext cx="1107416" cy="441928"/>
              <a:chOff x="224224" y="3347112"/>
              <a:chExt cx="1107416" cy="441928"/>
            </a:xfrm>
          </p:grpSpPr>
          <p:cxnSp>
            <p:nvCxnSpPr>
              <p:cNvPr id="67" name="Straight Connector 66"/>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69" name="Straight Connector 68"/>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0" name="Group 69"/>
            <p:cNvGrpSpPr/>
            <p:nvPr/>
          </p:nvGrpSpPr>
          <p:grpSpPr>
            <a:xfrm>
              <a:off x="5994744" y="3896468"/>
              <a:ext cx="1107416" cy="441928"/>
              <a:chOff x="224224" y="3347112"/>
              <a:chExt cx="1107416" cy="441928"/>
            </a:xfrm>
          </p:grpSpPr>
          <p:cxnSp>
            <p:nvCxnSpPr>
              <p:cNvPr id="71" name="Straight Connector 70"/>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73" name="Straight Connector 72"/>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4" name="Group 73"/>
            <p:cNvGrpSpPr/>
            <p:nvPr/>
          </p:nvGrpSpPr>
          <p:grpSpPr>
            <a:xfrm>
              <a:off x="7308304" y="3896468"/>
              <a:ext cx="1107416" cy="441928"/>
              <a:chOff x="224224" y="3347112"/>
              <a:chExt cx="1107416" cy="441928"/>
            </a:xfrm>
          </p:grpSpPr>
          <p:cxnSp>
            <p:nvCxnSpPr>
              <p:cNvPr id="75" name="Straight Connector 74"/>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77" name="Straight Connector 76"/>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8" name="Group 77"/>
            <p:cNvGrpSpPr/>
            <p:nvPr/>
          </p:nvGrpSpPr>
          <p:grpSpPr>
            <a:xfrm>
              <a:off x="3937576" y="3100612"/>
              <a:ext cx="1368152" cy="435816"/>
              <a:chOff x="134800" y="3353224"/>
              <a:chExt cx="1368152" cy="435816"/>
            </a:xfrm>
          </p:grpSpPr>
          <p:cxnSp>
            <p:nvCxnSpPr>
              <p:cNvPr id="79" name="Straight Connector 78"/>
              <p:cNvCxnSpPr/>
              <p:nvPr/>
            </p:nvCxnSpPr>
            <p:spPr>
              <a:xfrm rot="16200000" flipH="1">
                <a:off x="899572" y="3429020"/>
                <a:ext cx="36004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134800" y="3353224"/>
                <a:ext cx="1368152" cy="369332"/>
              </a:xfrm>
              <a:prstGeom prst="rect">
                <a:avLst/>
              </a:prstGeom>
              <a:noFill/>
            </p:spPr>
            <p:txBody>
              <a:bodyPr wrap="square" rtlCol="0">
                <a:spAutoFit/>
              </a:bodyPr>
              <a:lstStyle/>
              <a:p>
                <a:r>
                  <a:rPr lang="da-DK" dirty="0" smtClean="0"/>
                  <a:t>0                1</a:t>
                </a:r>
                <a:endParaRPr lang="en-US" dirty="0"/>
              </a:p>
            </p:txBody>
          </p:sp>
          <p:cxnSp>
            <p:nvCxnSpPr>
              <p:cNvPr id="81" name="Straight Connector 80"/>
              <p:cNvCxnSpPr/>
              <p:nvPr/>
            </p:nvCxnSpPr>
            <p:spPr>
              <a:xfrm rot="5400000">
                <a:off x="251520" y="3429000"/>
                <a:ext cx="360040"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5" name="Group 84"/>
            <p:cNvGrpSpPr/>
            <p:nvPr/>
          </p:nvGrpSpPr>
          <p:grpSpPr>
            <a:xfrm>
              <a:off x="6498800" y="3104380"/>
              <a:ext cx="1368152" cy="435816"/>
              <a:chOff x="134800" y="3353224"/>
              <a:chExt cx="1368152" cy="435816"/>
            </a:xfrm>
          </p:grpSpPr>
          <p:cxnSp>
            <p:nvCxnSpPr>
              <p:cNvPr id="86" name="Straight Connector 85"/>
              <p:cNvCxnSpPr/>
              <p:nvPr/>
            </p:nvCxnSpPr>
            <p:spPr>
              <a:xfrm rot="16200000" flipH="1">
                <a:off x="899572" y="3429020"/>
                <a:ext cx="36004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134800" y="3353224"/>
                <a:ext cx="1368152" cy="369332"/>
              </a:xfrm>
              <a:prstGeom prst="rect">
                <a:avLst/>
              </a:prstGeom>
              <a:noFill/>
            </p:spPr>
            <p:txBody>
              <a:bodyPr wrap="square" rtlCol="0">
                <a:spAutoFit/>
              </a:bodyPr>
              <a:lstStyle/>
              <a:p>
                <a:r>
                  <a:rPr lang="da-DK" dirty="0" smtClean="0"/>
                  <a:t>0                1</a:t>
                </a:r>
                <a:endParaRPr lang="en-US" dirty="0"/>
              </a:p>
            </p:txBody>
          </p:sp>
          <p:cxnSp>
            <p:nvCxnSpPr>
              <p:cNvPr id="88" name="Straight Connector 87"/>
              <p:cNvCxnSpPr/>
              <p:nvPr/>
            </p:nvCxnSpPr>
            <p:spPr>
              <a:xfrm rot="5400000">
                <a:off x="251520" y="3429000"/>
                <a:ext cx="360040"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9" name="Group 88"/>
            <p:cNvGrpSpPr/>
            <p:nvPr/>
          </p:nvGrpSpPr>
          <p:grpSpPr>
            <a:xfrm>
              <a:off x="4743312" y="2217344"/>
              <a:ext cx="2160240" cy="671012"/>
              <a:chOff x="-369256" y="3402292"/>
              <a:chExt cx="2160240" cy="671012"/>
            </a:xfrm>
          </p:grpSpPr>
          <p:cxnSp>
            <p:nvCxnSpPr>
              <p:cNvPr id="90" name="Straight Connector 89"/>
              <p:cNvCxnSpPr/>
              <p:nvPr/>
            </p:nvCxnSpPr>
            <p:spPr>
              <a:xfrm>
                <a:off x="899592" y="3429000"/>
                <a:ext cx="891392" cy="57229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108520" y="3402292"/>
                <a:ext cx="1872208" cy="369332"/>
              </a:xfrm>
              <a:prstGeom prst="rect">
                <a:avLst/>
              </a:prstGeom>
              <a:noFill/>
            </p:spPr>
            <p:txBody>
              <a:bodyPr wrap="square" rtlCol="0">
                <a:spAutoFit/>
              </a:bodyPr>
              <a:lstStyle/>
              <a:p>
                <a:r>
                  <a:rPr lang="da-DK" dirty="0" smtClean="0"/>
                  <a:t>0                          1</a:t>
                </a:r>
                <a:endParaRPr lang="en-US" dirty="0"/>
              </a:p>
            </p:txBody>
          </p:sp>
          <p:cxnSp>
            <p:nvCxnSpPr>
              <p:cNvPr id="92" name="Straight Connector 91"/>
              <p:cNvCxnSpPr/>
              <p:nvPr/>
            </p:nvCxnSpPr>
            <p:spPr>
              <a:xfrm rot="10800000" flipV="1">
                <a:off x="-369256" y="3429000"/>
                <a:ext cx="980816" cy="64430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99" name="TextBox 98"/>
          <p:cNvSpPr txBox="1"/>
          <p:nvPr/>
        </p:nvSpPr>
        <p:spPr>
          <a:xfrm>
            <a:off x="6228184" y="5733256"/>
            <a:ext cx="2664296" cy="830997"/>
          </a:xfrm>
          <a:prstGeom prst="rect">
            <a:avLst/>
          </a:prstGeom>
          <a:solidFill>
            <a:srgbClr val="FFFF00"/>
          </a:solidFill>
          <a:ln w="19050">
            <a:solidFill>
              <a:schemeClr val="tx1"/>
            </a:solidFill>
          </a:ln>
        </p:spPr>
        <p:txBody>
          <a:bodyPr wrap="square" rtlCol="0">
            <a:spAutoFit/>
          </a:bodyPr>
          <a:lstStyle/>
          <a:p>
            <a:pPr algn="ctr"/>
            <a:r>
              <a:rPr lang="da-DK" sz="2400" b="1" u="sng" dirty="0" smtClean="0"/>
              <a:t>læser altid 3 bits</a:t>
            </a:r>
          </a:p>
          <a:p>
            <a:pPr algn="ctr"/>
            <a:r>
              <a:rPr lang="da-DK" sz="2400" b="1" dirty="0" smtClean="0">
                <a:solidFill>
                  <a:srgbClr val="C00000"/>
                </a:solidFill>
              </a:rPr>
              <a:t>skriver altid ≤ 2 bits</a:t>
            </a:r>
            <a:endParaRPr lang="en-US" sz="2400" b="1" dirty="0">
              <a:solidFill>
                <a:srgbClr val="C00000"/>
              </a:solidFill>
            </a:endParaRPr>
          </a:p>
        </p:txBody>
      </p:sp>
      <p:sp>
        <p:nvSpPr>
          <p:cNvPr id="51" name="TextBox 50"/>
          <p:cNvSpPr txBox="1"/>
          <p:nvPr/>
        </p:nvSpPr>
        <p:spPr>
          <a:xfrm>
            <a:off x="3203848" y="159023"/>
            <a:ext cx="5832648" cy="461665"/>
          </a:xfrm>
          <a:prstGeom prst="rect">
            <a:avLst/>
          </a:prstGeom>
          <a:noFill/>
        </p:spPr>
        <p:txBody>
          <a:bodyPr wrap="square" rtlCol="0">
            <a:spAutoFit/>
          </a:bodyPr>
          <a:lstStyle/>
          <a:p>
            <a:pPr algn="r"/>
            <a:r>
              <a:rPr lang="en-US" sz="2400" b="1" dirty="0" smtClean="0">
                <a:solidFill>
                  <a:srgbClr val="C00000"/>
                </a:solidFill>
              </a:rPr>
              <a:t>[B., </a:t>
            </a:r>
            <a:r>
              <a:rPr lang="en-US" sz="2400" b="1" dirty="0" err="1" smtClean="0">
                <a:solidFill>
                  <a:srgbClr val="C00000"/>
                </a:solidFill>
              </a:rPr>
              <a:t>Greve</a:t>
            </a:r>
            <a:r>
              <a:rPr lang="en-US" sz="2400" b="1" dirty="0" smtClean="0">
                <a:solidFill>
                  <a:srgbClr val="C00000"/>
                </a:solidFill>
              </a:rPr>
              <a:t> , </a:t>
            </a:r>
            <a:r>
              <a:rPr lang="en-US" sz="2400" b="1" dirty="0" err="1" smtClean="0">
                <a:solidFill>
                  <a:srgbClr val="C00000"/>
                </a:solidFill>
              </a:rPr>
              <a:t>Pandey</a:t>
            </a:r>
            <a:r>
              <a:rPr lang="en-US" sz="2400" b="1" dirty="0" smtClean="0">
                <a:solidFill>
                  <a:srgbClr val="C00000"/>
                </a:solidFill>
              </a:rPr>
              <a:t>, </a:t>
            </a:r>
            <a:r>
              <a:rPr lang="en-US" sz="2400" b="1" dirty="0" err="1" smtClean="0">
                <a:solidFill>
                  <a:srgbClr val="C00000"/>
                </a:solidFill>
              </a:rPr>
              <a:t>Rao</a:t>
            </a:r>
            <a:r>
              <a:rPr lang="en-US" sz="2400" b="1" dirty="0" smtClean="0">
                <a:solidFill>
                  <a:srgbClr val="C00000"/>
                </a:solidFill>
              </a:rPr>
              <a:t> 2011]</a:t>
            </a:r>
            <a:endParaRPr lang="en-US" sz="2400" b="1" dirty="0">
              <a:solidFill>
                <a:srgbClr val="C00000"/>
              </a:solidFill>
            </a:endParaRPr>
          </a:p>
        </p:txBody>
      </p:sp>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2000"/>
                                        <p:tgtEl>
                                          <p:spTgt spid="96"/>
                                        </p:tgtEl>
                                      </p:cBhvr>
                                    </p:animEffect>
                                  </p:childTnLst>
                                  <p:subTnLst>
                                    <p:audio>
                                      <p:cMediaNode>
                                        <p:cTn display="0" masterRel="sameClick">
                                          <p:stCondLst>
                                            <p:cond evt="begin" delay="0">
                                              <p:tn val="5"/>
                                            </p:cond>
                                          </p:stCondLst>
                                          <p:endCondLst>
                                            <p:cond evt="onStopAudio" delay="0">
                                              <p:tgtEl>
                                                <p:sldTgt/>
                                              </p:tgtEl>
                                            </p:cond>
                                          </p:endCondLst>
                                        </p:cTn>
                                        <p:tgtEl>
                                          <p:sndTgt r:embed="rId3" name="drumroll.wav"/>
                                        </p:tgtEl>
                                      </p:cMediaNode>
                                    </p:audio>
                                  </p:sub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02"/>
                                        </p:tgtEl>
                                        <p:attrNameLst>
                                          <p:attrName>style.visibility</p:attrName>
                                        </p:attrNameLst>
                                      </p:cBhvr>
                                      <p:to>
                                        <p:strVal val="visible"/>
                                      </p:to>
                                    </p:set>
                                    <p:animEffect transition="in" filter="fade">
                                      <p:cBhvr>
                                        <p:cTn id="16" dur="2000"/>
                                        <p:tgtEl>
                                          <p:spTgt spid="10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1"/>
                                        </p:tgtEl>
                                        <p:attrNameLst>
                                          <p:attrName>style.visibility</p:attrName>
                                        </p:attrNameLst>
                                      </p:cBhvr>
                                      <p:to>
                                        <p:strVal val="visible"/>
                                      </p:to>
                                    </p:set>
                                    <p:animEffect transition="in" filter="fade">
                                      <p:cBhvr>
                                        <p:cTn id="24" dur="2000"/>
                                        <p:tgtEl>
                                          <p:spTgt spid="10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9"/>
                                        </p:tgtEl>
                                        <p:attrNameLst>
                                          <p:attrName>style.visibility</p:attrName>
                                        </p:attrNameLst>
                                      </p:cBhvr>
                                      <p:to>
                                        <p:strVal val="visible"/>
                                      </p:to>
                                    </p:set>
                                    <p:animEffect transition="in" filter="fade">
                                      <p:cBhvr>
                                        <p:cTn id="29" dur="2000"/>
                                        <p:tgtEl>
                                          <p:spTgt spid="99"/>
                                        </p:tgtEl>
                                      </p:cBhvr>
                                    </p:animEffect>
                                  </p:childTnLst>
                                  <p:subTnLst>
                                    <p:audio>
                                      <p:cMediaNode>
                                        <p:cTn display="0" masterRel="sameClick">
                                          <p:stCondLst>
                                            <p:cond evt="begin" delay="0">
                                              <p:tn val="27"/>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83473" y="1939134"/>
            <a:ext cx="3681203"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336684" y="1939134"/>
            <a:ext cx="2088232"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638964" y="1814844"/>
            <a:ext cx="7704856" cy="707886"/>
          </a:xfrm>
          <a:prstGeom prst="rect">
            <a:avLst/>
          </a:prstGeom>
          <a:noFill/>
        </p:spPr>
        <p:txBody>
          <a:bodyPr wrap="square" rtlCol="0">
            <a:spAutoFit/>
          </a:bodyPr>
          <a:lstStyle/>
          <a:p>
            <a:pPr algn="ctr"/>
            <a:r>
              <a:rPr lang="da-DK" sz="4000" b="1" i="1" dirty="0" smtClean="0"/>
              <a:t>b</a:t>
            </a:r>
            <a:r>
              <a:rPr lang="da-DK" sz="4000" b="1" i="1" baseline="-25000" dirty="0" smtClean="0"/>
              <a:t>n</a:t>
            </a:r>
            <a:r>
              <a:rPr lang="da-DK" sz="4000" b="1" baseline="-25000" dirty="0" smtClean="0"/>
              <a:t>-1 </a:t>
            </a:r>
            <a:r>
              <a:rPr lang="da-DK" sz="4000" b="1" i="1" dirty="0" smtClean="0"/>
              <a:t>b</a:t>
            </a:r>
            <a:r>
              <a:rPr lang="da-DK" sz="4000" b="1" i="1" baseline="-25000" dirty="0" smtClean="0"/>
              <a:t>n</a:t>
            </a:r>
            <a:r>
              <a:rPr lang="da-DK" sz="4000" b="1" baseline="-25000" dirty="0" smtClean="0"/>
              <a:t>-2 </a:t>
            </a:r>
            <a:r>
              <a:rPr lang="da-DK" sz="4000" b="1" dirty="0" smtClean="0"/>
              <a:t>∙∙∙ </a:t>
            </a:r>
            <a:r>
              <a:rPr lang="da-DK" sz="4000" b="1" i="1" dirty="0" smtClean="0"/>
              <a:t>b</a:t>
            </a:r>
            <a:r>
              <a:rPr lang="da-DK" sz="4000" b="1" baseline="-25000" dirty="0" smtClean="0"/>
              <a:t>6 </a:t>
            </a:r>
            <a:r>
              <a:rPr lang="da-DK" sz="4000" b="1" i="1" dirty="0" smtClean="0"/>
              <a:t>b</a:t>
            </a:r>
            <a:r>
              <a:rPr lang="da-DK" sz="4000" b="1" baseline="-25000" dirty="0" smtClean="0"/>
              <a:t>5 </a:t>
            </a:r>
            <a:r>
              <a:rPr lang="da-DK" sz="4000" b="1" i="1" dirty="0" smtClean="0"/>
              <a:t>b</a:t>
            </a:r>
            <a:r>
              <a:rPr lang="da-DK" sz="4000" b="1" baseline="-25000" dirty="0" smtClean="0"/>
              <a:t>4  </a:t>
            </a:r>
            <a:r>
              <a:rPr lang="da-DK" sz="4000" b="1" i="1" dirty="0" smtClean="0"/>
              <a:t>b</a:t>
            </a:r>
            <a:r>
              <a:rPr lang="da-DK" sz="4000" b="1" baseline="-25000" dirty="0" smtClean="0"/>
              <a:t>3 </a:t>
            </a:r>
            <a:r>
              <a:rPr lang="da-DK" sz="4000" b="1" i="1" dirty="0" smtClean="0"/>
              <a:t>b</a:t>
            </a:r>
            <a:r>
              <a:rPr lang="da-DK" sz="4000" b="1" baseline="-25000" dirty="0" smtClean="0"/>
              <a:t>2 </a:t>
            </a:r>
            <a:r>
              <a:rPr lang="da-DK" sz="4000" b="1" i="1" dirty="0" smtClean="0"/>
              <a:t>b</a:t>
            </a:r>
            <a:r>
              <a:rPr lang="da-DK" sz="4000" b="1" baseline="-25000" dirty="0" smtClean="0"/>
              <a:t>1 </a:t>
            </a:r>
            <a:r>
              <a:rPr lang="da-DK" sz="4000" b="1" i="1" dirty="0" smtClean="0"/>
              <a:t>b</a:t>
            </a:r>
            <a:r>
              <a:rPr lang="da-DK" sz="4000" b="1" baseline="-25000" dirty="0" smtClean="0"/>
              <a:t>0</a:t>
            </a:r>
            <a:endParaRPr lang="en-US" sz="4000" b="1" baseline="-25000" dirty="0"/>
          </a:p>
        </p:txBody>
      </p:sp>
      <p:sp>
        <p:nvSpPr>
          <p:cNvPr id="5" name="TextBox 4"/>
          <p:cNvSpPr txBox="1"/>
          <p:nvPr/>
        </p:nvSpPr>
        <p:spPr>
          <a:xfrm>
            <a:off x="179512" y="704890"/>
            <a:ext cx="8280920" cy="707886"/>
          </a:xfrm>
          <a:prstGeom prst="rect">
            <a:avLst/>
          </a:prstGeom>
          <a:noFill/>
        </p:spPr>
        <p:txBody>
          <a:bodyPr wrap="square" rtlCol="0">
            <a:spAutoFit/>
          </a:bodyPr>
          <a:lstStyle/>
          <a:p>
            <a:r>
              <a:rPr lang="da-DK" sz="4000" b="1" dirty="0" smtClean="0"/>
              <a:t>Generalisering til tællere med </a:t>
            </a:r>
            <a:r>
              <a:rPr lang="da-DK" sz="4000" b="1" i="1" dirty="0" smtClean="0">
                <a:solidFill>
                  <a:srgbClr val="C00000"/>
                </a:solidFill>
              </a:rPr>
              <a:t>n</a:t>
            </a:r>
            <a:r>
              <a:rPr lang="da-DK" sz="4000" b="1" dirty="0" smtClean="0"/>
              <a:t> bit</a:t>
            </a:r>
            <a:endParaRPr lang="en-US" sz="4000" b="1" dirty="0"/>
          </a:p>
        </p:txBody>
      </p:sp>
      <p:sp>
        <p:nvSpPr>
          <p:cNvPr id="8" name="Right Brace 7"/>
          <p:cNvSpPr/>
          <p:nvPr/>
        </p:nvSpPr>
        <p:spPr>
          <a:xfrm rot="5400000">
            <a:off x="6314018" y="1675020"/>
            <a:ext cx="144000" cy="2088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ight Brace 8"/>
          <p:cNvSpPr/>
          <p:nvPr/>
        </p:nvSpPr>
        <p:spPr>
          <a:xfrm rot="5400000">
            <a:off x="3356676" y="883020"/>
            <a:ext cx="144000" cy="3672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5364088" y="2845262"/>
            <a:ext cx="2016224" cy="1375826"/>
          </a:xfrm>
          <a:prstGeom prst="rect">
            <a:avLst/>
          </a:prstGeom>
          <a:noFill/>
        </p:spPr>
        <p:txBody>
          <a:bodyPr wrap="square" rtlCol="0">
            <a:spAutoFit/>
          </a:bodyPr>
          <a:lstStyle/>
          <a:p>
            <a:pPr algn="ctr">
              <a:lnSpc>
                <a:spcPts val="2500"/>
              </a:lnSpc>
            </a:pPr>
            <a:r>
              <a:rPr lang="da-DK" sz="2400" i="1" dirty="0" smtClean="0"/>
              <a:t>Y</a:t>
            </a:r>
          </a:p>
          <a:p>
            <a:pPr algn="ctr">
              <a:lnSpc>
                <a:spcPts val="2500"/>
              </a:lnSpc>
            </a:pPr>
            <a:r>
              <a:rPr lang="da-DK" sz="2400" dirty="0" smtClean="0"/>
              <a:t>4 bit</a:t>
            </a:r>
          </a:p>
          <a:p>
            <a:pPr algn="ctr">
              <a:lnSpc>
                <a:spcPts val="2500"/>
              </a:lnSpc>
            </a:pPr>
            <a:r>
              <a:rPr lang="da-DK" sz="2400" dirty="0" smtClean="0"/>
              <a:t>3 læsninger</a:t>
            </a:r>
          </a:p>
          <a:p>
            <a:pPr algn="ctr">
              <a:lnSpc>
                <a:spcPts val="2500"/>
              </a:lnSpc>
            </a:pPr>
            <a:r>
              <a:rPr lang="da-DK" sz="2400" dirty="0" smtClean="0"/>
              <a:t>2 skrivninger</a:t>
            </a:r>
            <a:endParaRPr lang="en-US" sz="2400" dirty="0"/>
          </a:p>
        </p:txBody>
      </p:sp>
      <p:sp>
        <p:nvSpPr>
          <p:cNvPr id="11" name="TextBox 10"/>
          <p:cNvSpPr txBox="1"/>
          <p:nvPr/>
        </p:nvSpPr>
        <p:spPr>
          <a:xfrm>
            <a:off x="1575068" y="2845262"/>
            <a:ext cx="3672408" cy="1375826"/>
          </a:xfrm>
          <a:prstGeom prst="rect">
            <a:avLst/>
          </a:prstGeom>
          <a:noFill/>
        </p:spPr>
        <p:txBody>
          <a:bodyPr wrap="square" rtlCol="0">
            <a:spAutoFit/>
          </a:bodyPr>
          <a:lstStyle/>
          <a:p>
            <a:pPr algn="ctr">
              <a:lnSpc>
                <a:spcPts val="2500"/>
              </a:lnSpc>
            </a:pPr>
            <a:r>
              <a:rPr lang="da-DK" sz="2400" i="1" dirty="0" smtClean="0"/>
              <a:t>X</a:t>
            </a:r>
          </a:p>
          <a:p>
            <a:pPr algn="ctr">
              <a:lnSpc>
                <a:spcPts val="2500"/>
              </a:lnSpc>
            </a:pPr>
            <a:r>
              <a:rPr lang="da-DK" sz="2400" i="1" dirty="0" smtClean="0"/>
              <a:t>n</a:t>
            </a:r>
            <a:r>
              <a:rPr lang="da-DK" sz="2400" dirty="0" smtClean="0"/>
              <a:t>-4 bit Gray kode</a:t>
            </a:r>
          </a:p>
          <a:p>
            <a:pPr algn="ctr">
              <a:lnSpc>
                <a:spcPts val="2500"/>
              </a:lnSpc>
            </a:pPr>
            <a:r>
              <a:rPr lang="da-DK" sz="2400" i="1" dirty="0" smtClean="0"/>
              <a:t>n</a:t>
            </a:r>
            <a:r>
              <a:rPr lang="da-DK" sz="2400" dirty="0" smtClean="0"/>
              <a:t>-4 læsninger</a:t>
            </a:r>
          </a:p>
          <a:p>
            <a:pPr algn="ctr">
              <a:lnSpc>
                <a:spcPts val="2500"/>
              </a:lnSpc>
            </a:pPr>
            <a:r>
              <a:rPr lang="da-DK" sz="2400" dirty="0" smtClean="0"/>
              <a:t>1 skrivning</a:t>
            </a:r>
            <a:endParaRPr lang="en-US" sz="2400" dirty="0"/>
          </a:p>
        </p:txBody>
      </p:sp>
      <p:sp>
        <p:nvSpPr>
          <p:cNvPr id="12" name="TextBox 11"/>
          <p:cNvSpPr txBox="1"/>
          <p:nvPr/>
        </p:nvSpPr>
        <p:spPr>
          <a:xfrm>
            <a:off x="2267744" y="4581128"/>
            <a:ext cx="5832648" cy="1754326"/>
          </a:xfrm>
          <a:prstGeom prst="rect">
            <a:avLst/>
          </a:prstGeom>
          <a:noFill/>
        </p:spPr>
        <p:txBody>
          <a:bodyPr wrap="square" rtlCol="0">
            <a:spAutoFit/>
          </a:bodyPr>
          <a:lstStyle/>
          <a:p>
            <a:r>
              <a:rPr lang="da-DK" sz="3600" b="1" dirty="0" smtClean="0"/>
              <a:t>metode</a:t>
            </a:r>
            <a:r>
              <a:rPr lang="da-DK" sz="3600" dirty="0" smtClean="0"/>
              <a:t> </a:t>
            </a:r>
            <a:r>
              <a:rPr lang="da-DK" sz="3600" dirty="0" err="1" smtClean="0"/>
              <a:t>Increment</a:t>
            </a:r>
            <a:r>
              <a:rPr lang="da-DK" sz="3600" dirty="0" smtClean="0"/>
              <a:t>(</a:t>
            </a:r>
            <a:r>
              <a:rPr lang="da-DK" sz="3600" i="1" dirty="0" smtClean="0"/>
              <a:t>XY</a:t>
            </a:r>
            <a:r>
              <a:rPr lang="da-DK" sz="3600" dirty="0" smtClean="0"/>
              <a:t>)</a:t>
            </a:r>
          </a:p>
          <a:p>
            <a:r>
              <a:rPr lang="da-DK" sz="3600" dirty="0" smtClean="0"/>
              <a:t>    </a:t>
            </a:r>
            <a:r>
              <a:rPr lang="da-DK" sz="3600" dirty="0" err="1" smtClean="0"/>
              <a:t>inc</a:t>
            </a:r>
            <a:r>
              <a:rPr lang="da-DK" sz="3600" dirty="0" smtClean="0"/>
              <a:t>(</a:t>
            </a:r>
            <a:r>
              <a:rPr lang="da-DK" sz="3600" i="1" dirty="0" smtClean="0"/>
              <a:t>X</a:t>
            </a:r>
            <a:r>
              <a:rPr lang="da-DK" sz="3600" dirty="0" smtClean="0"/>
              <a:t>)</a:t>
            </a:r>
          </a:p>
          <a:p>
            <a:r>
              <a:rPr lang="da-DK" sz="3600" dirty="0" smtClean="0"/>
              <a:t>    </a:t>
            </a:r>
            <a:r>
              <a:rPr lang="da-DK" sz="3600" dirty="0" err="1" smtClean="0"/>
              <a:t>if</a:t>
            </a:r>
            <a:r>
              <a:rPr lang="da-DK" sz="3600" dirty="0" smtClean="0"/>
              <a:t> (</a:t>
            </a:r>
            <a:r>
              <a:rPr lang="da-DK" sz="3600" i="1" dirty="0" smtClean="0"/>
              <a:t>X</a:t>
            </a:r>
            <a:r>
              <a:rPr lang="da-DK" sz="3600" dirty="0" smtClean="0"/>
              <a:t> == 0) </a:t>
            </a:r>
            <a:r>
              <a:rPr lang="da-DK" sz="3600" dirty="0" err="1" smtClean="0"/>
              <a:t>inc</a:t>
            </a:r>
            <a:r>
              <a:rPr lang="da-DK" sz="3600" dirty="0" smtClean="0"/>
              <a:t>(</a:t>
            </a:r>
            <a:r>
              <a:rPr lang="da-DK" sz="3600" i="1" dirty="0" smtClean="0"/>
              <a:t>Y</a:t>
            </a:r>
            <a:r>
              <a:rPr lang="da-DK" sz="3600" dirty="0" smtClean="0"/>
              <a:t>)</a:t>
            </a:r>
          </a:p>
        </p:txBody>
      </p:sp>
      <p:sp>
        <p:nvSpPr>
          <p:cNvPr id="13" name="TextBox 12"/>
          <p:cNvSpPr txBox="1"/>
          <p:nvPr/>
        </p:nvSpPr>
        <p:spPr>
          <a:xfrm>
            <a:off x="6228184" y="5733256"/>
            <a:ext cx="2664296" cy="830997"/>
          </a:xfrm>
          <a:prstGeom prst="rect">
            <a:avLst/>
          </a:prstGeom>
          <a:solidFill>
            <a:srgbClr val="FFFF00"/>
          </a:solidFill>
          <a:ln w="19050">
            <a:solidFill>
              <a:schemeClr val="tx1"/>
            </a:solidFill>
          </a:ln>
        </p:spPr>
        <p:txBody>
          <a:bodyPr wrap="square" rtlCol="0">
            <a:spAutoFit/>
          </a:bodyPr>
          <a:lstStyle/>
          <a:p>
            <a:pPr algn="ctr"/>
            <a:r>
              <a:rPr lang="da-DK" sz="2400" b="1" u="sng" dirty="0" smtClean="0"/>
              <a:t>læser altid </a:t>
            </a:r>
            <a:r>
              <a:rPr lang="da-DK" sz="2400" b="1" i="1" u="sng" dirty="0" smtClean="0"/>
              <a:t>n</a:t>
            </a:r>
            <a:r>
              <a:rPr lang="da-DK" sz="2400" b="1" u="sng" dirty="0" smtClean="0"/>
              <a:t>-1 bits</a:t>
            </a:r>
          </a:p>
          <a:p>
            <a:pPr algn="ctr"/>
            <a:r>
              <a:rPr lang="da-DK" sz="2400" b="1" dirty="0" smtClean="0">
                <a:solidFill>
                  <a:srgbClr val="C00000"/>
                </a:solidFill>
              </a:rPr>
              <a:t>skriver altid ≤ 3 bits</a:t>
            </a:r>
            <a:endParaRPr lang="en-US" sz="2400" b="1" dirty="0">
              <a:solidFill>
                <a:srgbClr val="C00000"/>
              </a:solidFill>
            </a:endParaRPr>
          </a:p>
        </p:txBody>
      </p:sp>
      <p:sp>
        <p:nvSpPr>
          <p:cNvPr id="14" name="TextBox 13"/>
          <p:cNvSpPr txBox="1"/>
          <p:nvPr/>
        </p:nvSpPr>
        <p:spPr>
          <a:xfrm>
            <a:off x="3203848" y="159023"/>
            <a:ext cx="5832648" cy="461665"/>
          </a:xfrm>
          <a:prstGeom prst="rect">
            <a:avLst/>
          </a:prstGeom>
          <a:noFill/>
        </p:spPr>
        <p:txBody>
          <a:bodyPr wrap="square" rtlCol="0">
            <a:spAutoFit/>
          </a:bodyPr>
          <a:lstStyle/>
          <a:p>
            <a:pPr algn="r"/>
            <a:r>
              <a:rPr lang="en-US" sz="2400" b="1" dirty="0" smtClean="0">
                <a:solidFill>
                  <a:srgbClr val="C00000"/>
                </a:solidFill>
              </a:rPr>
              <a:t>[B., </a:t>
            </a:r>
            <a:r>
              <a:rPr lang="en-US" sz="2400" b="1" dirty="0" err="1" smtClean="0">
                <a:solidFill>
                  <a:srgbClr val="C00000"/>
                </a:solidFill>
              </a:rPr>
              <a:t>Greve</a:t>
            </a:r>
            <a:r>
              <a:rPr lang="en-US" sz="2400" b="1" dirty="0" smtClean="0">
                <a:solidFill>
                  <a:srgbClr val="C00000"/>
                </a:solidFill>
              </a:rPr>
              <a:t> , </a:t>
            </a:r>
            <a:r>
              <a:rPr lang="en-US" sz="2400" b="1" dirty="0" err="1" smtClean="0">
                <a:solidFill>
                  <a:srgbClr val="C00000"/>
                </a:solidFill>
              </a:rPr>
              <a:t>Pandey</a:t>
            </a:r>
            <a:r>
              <a:rPr lang="en-US" sz="2400" b="1" dirty="0" smtClean="0">
                <a:solidFill>
                  <a:srgbClr val="C00000"/>
                </a:solidFill>
              </a:rPr>
              <a:t>, </a:t>
            </a:r>
            <a:r>
              <a:rPr lang="en-US" sz="2400" b="1" dirty="0" err="1" smtClean="0">
                <a:solidFill>
                  <a:srgbClr val="C00000"/>
                </a:solidFill>
              </a:rPr>
              <a:t>Rao</a:t>
            </a:r>
            <a:r>
              <a:rPr lang="en-US" sz="2400" b="1" dirty="0" smtClean="0">
                <a:solidFill>
                  <a:srgbClr val="C00000"/>
                </a:solidFill>
              </a:rPr>
              <a:t> 2011]</a:t>
            </a:r>
            <a:endParaRPr lang="en-US" sz="24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2000"/>
                                        <p:tgtEl>
                                          <p:spTgt spid="13"/>
                                        </p:tgtEl>
                                      </p:cBhvr>
                                    </p:animEffect>
                                  </p:childTnLst>
                                  <p:subTnLst>
                                    <p:audio>
                                      <p:cMediaNode>
                                        <p:cTn display="0" masterRel="sameClick">
                                          <p:stCondLst>
                                            <p:cond evt="begin" delay="0">
                                              <p:tn val="10"/>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4" cstate="print"/>
          <a:srcRect l="70176" t="27567" r="12888" b="46495"/>
          <a:stretch>
            <a:fillRect/>
          </a:stretch>
        </p:blipFill>
        <p:spPr bwMode="auto">
          <a:xfrm>
            <a:off x="6804248" y="4509120"/>
            <a:ext cx="2267744" cy="2170658"/>
          </a:xfrm>
          <a:prstGeom prst="rect">
            <a:avLst/>
          </a:prstGeom>
          <a:noFill/>
          <a:ln w="9525">
            <a:noFill/>
            <a:miter lim="800000"/>
            <a:headEnd/>
            <a:tailEnd/>
          </a:ln>
        </p:spPr>
      </p:pic>
      <p:sp>
        <p:nvSpPr>
          <p:cNvPr id="3" name="Content Placeholder 2"/>
          <p:cNvSpPr>
            <a:spLocks noGrp="1"/>
          </p:cNvSpPr>
          <p:nvPr>
            <p:ph idx="1"/>
          </p:nvPr>
        </p:nvSpPr>
        <p:spPr>
          <a:xfrm>
            <a:off x="467544" y="260648"/>
            <a:ext cx="8928992" cy="4525963"/>
          </a:xfrm>
        </p:spPr>
        <p:txBody>
          <a:bodyPr/>
          <a:lstStyle/>
          <a:p>
            <a:pPr>
              <a:spcBef>
                <a:spcPts val="600"/>
              </a:spcBef>
              <a:buNone/>
            </a:pPr>
            <a:r>
              <a:rPr lang="da-DK" b="1" dirty="0" smtClean="0">
                <a:solidFill>
                  <a:srgbClr val="C00000"/>
                </a:solidFill>
              </a:rPr>
              <a:t>Sætning</a:t>
            </a:r>
          </a:p>
          <a:p>
            <a:pPr>
              <a:spcBef>
                <a:spcPts val="600"/>
              </a:spcBef>
              <a:buNone/>
            </a:pPr>
            <a:r>
              <a:rPr lang="da-DK" dirty="0" smtClean="0"/>
              <a:t>    4-bit tæller med 3 læsninger og 2 skrivninger</a:t>
            </a:r>
          </a:p>
          <a:p>
            <a:pPr>
              <a:spcBef>
                <a:spcPts val="600"/>
              </a:spcBef>
              <a:buNone/>
            </a:pPr>
            <a:r>
              <a:rPr lang="da-DK" i="1" dirty="0" smtClean="0"/>
              <a:t>    </a:t>
            </a:r>
            <a:r>
              <a:rPr lang="da-DK" i="1" dirty="0" err="1" smtClean="0"/>
              <a:t>n</a:t>
            </a:r>
            <a:r>
              <a:rPr lang="da-DK" dirty="0" err="1" smtClean="0"/>
              <a:t>-bit</a:t>
            </a:r>
            <a:r>
              <a:rPr lang="da-DK" dirty="0" smtClean="0"/>
              <a:t> tæller med </a:t>
            </a:r>
            <a:r>
              <a:rPr lang="da-DK" i="1" dirty="0" smtClean="0"/>
              <a:t>n</a:t>
            </a:r>
            <a:r>
              <a:rPr lang="da-DK" dirty="0" smtClean="0"/>
              <a:t>-1 læsninger og 3 skrivninger</a:t>
            </a:r>
          </a:p>
          <a:p>
            <a:pPr>
              <a:spcBef>
                <a:spcPts val="600"/>
              </a:spcBef>
              <a:buNone/>
            </a:pPr>
            <a:r>
              <a:rPr lang="da-DK" b="1" dirty="0" smtClean="0">
                <a:solidFill>
                  <a:srgbClr val="C00000"/>
                </a:solidFill>
              </a:rPr>
              <a:t>Åbne problemer</a:t>
            </a:r>
          </a:p>
          <a:p>
            <a:pPr>
              <a:spcBef>
                <a:spcPts val="600"/>
              </a:spcBef>
              <a:buNone/>
            </a:pPr>
            <a:r>
              <a:rPr lang="da-DK" dirty="0" smtClean="0"/>
              <a:t>    </a:t>
            </a:r>
            <a:r>
              <a:rPr lang="da-DK" i="1" dirty="0" smtClean="0"/>
              <a:t>n</a:t>
            </a:r>
            <a:r>
              <a:rPr lang="da-DK" dirty="0" smtClean="0"/>
              <a:t>-1 læsninger og 2 (eller 1) skrivninger ?</a:t>
            </a:r>
          </a:p>
          <a:p>
            <a:pPr>
              <a:spcBef>
                <a:spcPts val="600"/>
              </a:spcBef>
              <a:buNone/>
            </a:pPr>
            <a:r>
              <a:rPr lang="da-DK" dirty="0" smtClean="0"/>
              <a:t>    « </a:t>
            </a:r>
            <a:r>
              <a:rPr lang="da-DK" i="1" dirty="0" smtClean="0"/>
              <a:t>n</a:t>
            </a:r>
            <a:r>
              <a:rPr lang="da-DK" dirty="0" smtClean="0"/>
              <a:t> læsninger og skrivninger ? </a:t>
            </a:r>
            <a:r>
              <a:rPr lang="da-DK" sz="2400" dirty="0" smtClean="0"/>
              <a:t>[skal mindst læse log</a:t>
            </a:r>
            <a:r>
              <a:rPr lang="da-DK" sz="2400" baseline="-25000" dirty="0" smtClean="0"/>
              <a:t>2</a:t>
            </a:r>
            <a:r>
              <a:rPr lang="da-DK" sz="2400" dirty="0" smtClean="0"/>
              <a:t> </a:t>
            </a:r>
            <a:r>
              <a:rPr lang="da-DK" sz="2400" i="1" dirty="0" smtClean="0"/>
              <a:t>n</a:t>
            </a:r>
            <a:r>
              <a:rPr lang="da-DK" sz="2400" dirty="0" smtClean="0"/>
              <a:t>]</a:t>
            </a:r>
            <a:endParaRPr lang="en-US" sz="2400" dirty="0"/>
          </a:p>
        </p:txBody>
      </p:sp>
      <p:grpSp>
        <p:nvGrpSpPr>
          <p:cNvPr id="5" name="Group 4"/>
          <p:cNvGrpSpPr/>
          <p:nvPr/>
        </p:nvGrpSpPr>
        <p:grpSpPr>
          <a:xfrm>
            <a:off x="-180528" y="3789040"/>
            <a:ext cx="5828880" cy="3017365"/>
            <a:chOff x="2946880" y="1700808"/>
            <a:chExt cx="5828880" cy="3017365"/>
          </a:xfrm>
        </p:grpSpPr>
        <p:sp>
          <p:nvSpPr>
            <p:cNvPr id="6" name="TextBox 5"/>
            <p:cNvSpPr txBox="1"/>
            <p:nvPr/>
          </p:nvSpPr>
          <p:spPr>
            <a:xfrm>
              <a:off x="5535400"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r>
                <a:rPr lang="da-DK" sz="2400" b="1" dirty="0" smtClean="0"/>
                <a:t>-</a:t>
              </a:r>
              <a:r>
                <a:rPr lang="da-DK" sz="2400" b="1" dirty="0" smtClean="0">
                  <a:solidFill>
                    <a:srgbClr val="C00000"/>
                  </a:solidFill>
                </a:rPr>
                <a:t>0</a:t>
              </a:r>
              <a:endParaRPr lang="en-US" sz="2400" b="1" dirty="0" smtClean="0">
                <a:solidFill>
                  <a:srgbClr val="C00000"/>
                </a:solidFill>
              </a:endParaRPr>
            </a:p>
          </p:txBody>
        </p:sp>
        <p:sp>
          <p:nvSpPr>
            <p:cNvPr id="7" name="TextBox 6"/>
            <p:cNvSpPr txBox="1"/>
            <p:nvPr/>
          </p:nvSpPr>
          <p:spPr>
            <a:xfrm>
              <a:off x="5418680" y="1700808"/>
              <a:ext cx="864096" cy="584775"/>
            </a:xfrm>
            <a:prstGeom prst="rect">
              <a:avLst/>
            </a:prstGeom>
            <a:noFill/>
          </p:spPr>
          <p:txBody>
            <a:bodyPr wrap="square" rtlCol="0">
              <a:spAutoFit/>
            </a:bodyPr>
            <a:lstStyle/>
            <a:p>
              <a:pPr algn="ctr"/>
              <a:r>
                <a:rPr lang="da-DK" sz="3200" b="1" i="1" dirty="0" smtClean="0"/>
                <a:t>b</a:t>
              </a:r>
              <a:r>
                <a:rPr lang="da-DK" sz="3200" b="1" baseline="-25000" dirty="0" smtClean="0"/>
                <a:t>0</a:t>
              </a:r>
              <a:endParaRPr lang="en-US" sz="3200" b="1" baseline="-25000" dirty="0"/>
            </a:p>
          </p:txBody>
        </p:sp>
        <p:sp>
          <p:nvSpPr>
            <p:cNvPr id="8" name="TextBox 7"/>
            <p:cNvSpPr txBox="1"/>
            <p:nvPr/>
          </p:nvSpPr>
          <p:spPr>
            <a:xfrm>
              <a:off x="4126304" y="2591613"/>
              <a:ext cx="864096" cy="584775"/>
            </a:xfrm>
            <a:prstGeom prst="rect">
              <a:avLst/>
            </a:prstGeom>
            <a:noFill/>
          </p:spPr>
          <p:txBody>
            <a:bodyPr wrap="square" rtlCol="0">
              <a:spAutoFit/>
            </a:bodyPr>
            <a:lstStyle/>
            <a:p>
              <a:pPr algn="ctr"/>
              <a:r>
                <a:rPr lang="da-DK" sz="3200" b="1" i="1" dirty="0" smtClean="0"/>
                <a:t>b</a:t>
              </a:r>
              <a:r>
                <a:rPr lang="da-DK" sz="3200" b="1" baseline="-25000" dirty="0" smtClean="0"/>
                <a:t>1</a:t>
              </a:r>
              <a:endParaRPr lang="en-US" sz="3200" b="1" baseline="-25000" dirty="0"/>
            </a:p>
          </p:txBody>
        </p:sp>
        <p:sp>
          <p:nvSpPr>
            <p:cNvPr id="9" name="TextBox 8"/>
            <p:cNvSpPr txBox="1"/>
            <p:nvPr/>
          </p:nvSpPr>
          <p:spPr>
            <a:xfrm>
              <a:off x="6111464"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1</a:t>
              </a:r>
              <a:endParaRPr lang="en-US" sz="3200" b="1" baseline="-25000" dirty="0"/>
            </a:p>
          </p:txBody>
        </p:sp>
        <p:sp>
          <p:nvSpPr>
            <p:cNvPr id="10" name="TextBox 9"/>
            <p:cNvSpPr txBox="1"/>
            <p:nvPr/>
          </p:nvSpPr>
          <p:spPr>
            <a:xfrm>
              <a:off x="2946880"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endParaRPr lang="en-US" sz="2400" b="1" dirty="0" smtClean="0">
                <a:solidFill>
                  <a:srgbClr val="C00000"/>
                </a:solidFill>
              </a:endParaRPr>
            </a:p>
          </p:txBody>
        </p:sp>
        <p:sp>
          <p:nvSpPr>
            <p:cNvPr id="11" name="TextBox 10"/>
            <p:cNvSpPr txBox="1"/>
            <p:nvPr/>
          </p:nvSpPr>
          <p:spPr>
            <a:xfrm>
              <a:off x="3591184"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r>
                <a:rPr lang="da-DK" sz="2400" b="1" dirty="0" smtClean="0"/>
                <a:t>-</a:t>
              </a:r>
              <a:endParaRPr lang="en-US" sz="2400" b="1" dirty="0" smtClean="0"/>
            </a:p>
          </p:txBody>
        </p:sp>
        <p:sp>
          <p:nvSpPr>
            <p:cNvPr id="12" name="TextBox 11"/>
            <p:cNvSpPr txBox="1"/>
            <p:nvPr/>
          </p:nvSpPr>
          <p:spPr>
            <a:xfrm>
              <a:off x="4239256"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1</a:t>
              </a:r>
              <a:endParaRPr lang="en-US" sz="2400" b="1" dirty="0" smtClean="0">
                <a:solidFill>
                  <a:srgbClr val="C00000"/>
                </a:solidFill>
              </a:endParaRPr>
            </a:p>
          </p:txBody>
        </p:sp>
        <p:sp>
          <p:nvSpPr>
            <p:cNvPr id="13" name="TextBox 12"/>
            <p:cNvSpPr txBox="1"/>
            <p:nvPr/>
          </p:nvSpPr>
          <p:spPr>
            <a:xfrm>
              <a:off x="4887328" y="4256508"/>
              <a:ext cx="1296144" cy="461665"/>
            </a:xfrm>
            <a:prstGeom prst="rect">
              <a:avLst/>
            </a:prstGeom>
            <a:noFill/>
          </p:spPr>
          <p:txBody>
            <a:bodyPr wrap="square" rtlCol="0">
              <a:spAutoFit/>
            </a:bodyPr>
            <a:lstStyle/>
            <a:p>
              <a:pPr algn="ctr"/>
              <a:r>
                <a:rPr lang="da-DK" sz="2400" b="1" dirty="0" smtClean="0">
                  <a:solidFill>
                    <a:srgbClr val="C00000"/>
                  </a:solidFill>
                </a:rPr>
                <a:t>0</a:t>
              </a:r>
              <a:r>
                <a:rPr lang="da-DK" sz="2400" b="1" dirty="0" smtClean="0"/>
                <a:t>---</a:t>
              </a:r>
              <a:endParaRPr lang="en-US" sz="2400" b="1" dirty="0" smtClean="0"/>
            </a:p>
          </p:txBody>
        </p:sp>
        <p:sp>
          <p:nvSpPr>
            <p:cNvPr id="14" name="TextBox 13"/>
            <p:cNvSpPr txBox="1"/>
            <p:nvPr/>
          </p:nvSpPr>
          <p:spPr>
            <a:xfrm>
              <a:off x="6183472"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00</a:t>
              </a:r>
              <a:endParaRPr lang="en-US" sz="2400" b="1" dirty="0" smtClean="0">
                <a:solidFill>
                  <a:srgbClr val="C00000"/>
                </a:solidFill>
              </a:endParaRPr>
            </a:p>
          </p:txBody>
        </p:sp>
        <p:sp>
          <p:nvSpPr>
            <p:cNvPr id="15" name="TextBox 14"/>
            <p:cNvSpPr txBox="1"/>
            <p:nvPr/>
          </p:nvSpPr>
          <p:spPr>
            <a:xfrm>
              <a:off x="6831544" y="4256508"/>
              <a:ext cx="1296144" cy="461665"/>
            </a:xfrm>
            <a:prstGeom prst="rect">
              <a:avLst/>
            </a:prstGeom>
            <a:noFill/>
          </p:spPr>
          <p:txBody>
            <a:bodyPr wrap="square" rtlCol="0">
              <a:spAutoFit/>
            </a:bodyPr>
            <a:lstStyle/>
            <a:p>
              <a:pPr algn="ctr"/>
              <a:r>
                <a:rPr lang="da-DK" sz="2400" b="1" dirty="0" smtClean="0">
                  <a:solidFill>
                    <a:srgbClr val="C00000"/>
                  </a:solidFill>
                </a:rPr>
                <a:t>1</a:t>
              </a:r>
              <a:r>
                <a:rPr lang="da-DK" sz="2400" b="1" dirty="0" smtClean="0"/>
                <a:t>---</a:t>
              </a:r>
              <a:endParaRPr lang="en-US" sz="2400" b="1" dirty="0" smtClean="0"/>
            </a:p>
          </p:txBody>
        </p:sp>
        <p:sp>
          <p:nvSpPr>
            <p:cNvPr id="16" name="TextBox 15"/>
            <p:cNvSpPr txBox="1"/>
            <p:nvPr/>
          </p:nvSpPr>
          <p:spPr>
            <a:xfrm>
              <a:off x="7479616" y="4256508"/>
              <a:ext cx="1296144" cy="461665"/>
            </a:xfrm>
            <a:prstGeom prst="rect">
              <a:avLst/>
            </a:prstGeom>
            <a:noFill/>
          </p:spPr>
          <p:txBody>
            <a:bodyPr wrap="square" rtlCol="0">
              <a:spAutoFit/>
            </a:bodyPr>
            <a:lstStyle/>
            <a:p>
              <a:pPr algn="ctr"/>
              <a:r>
                <a:rPr lang="da-DK" sz="2400" b="1" dirty="0" smtClean="0"/>
                <a:t>-</a:t>
              </a:r>
              <a:r>
                <a:rPr lang="da-DK" sz="2400" b="1" dirty="0" smtClean="0">
                  <a:solidFill>
                    <a:srgbClr val="C00000"/>
                  </a:solidFill>
                </a:rPr>
                <a:t>0</a:t>
              </a:r>
              <a:r>
                <a:rPr lang="da-DK" sz="2400" b="1" dirty="0" smtClean="0"/>
                <a:t>--</a:t>
              </a:r>
              <a:endParaRPr lang="en-US" sz="2400" b="1" dirty="0" smtClean="0"/>
            </a:p>
          </p:txBody>
        </p:sp>
        <p:sp>
          <p:nvSpPr>
            <p:cNvPr id="17" name="TextBox 16"/>
            <p:cNvSpPr txBox="1"/>
            <p:nvPr/>
          </p:nvSpPr>
          <p:spPr>
            <a:xfrm>
              <a:off x="3519176"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sp>
          <p:nvSpPr>
            <p:cNvPr id="18" name="TextBox 17"/>
            <p:cNvSpPr txBox="1"/>
            <p:nvPr/>
          </p:nvSpPr>
          <p:spPr>
            <a:xfrm>
              <a:off x="4815320"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sp>
          <p:nvSpPr>
            <p:cNvPr id="19" name="TextBox 18"/>
            <p:cNvSpPr txBox="1"/>
            <p:nvPr/>
          </p:nvSpPr>
          <p:spPr>
            <a:xfrm>
              <a:off x="7407608" y="3392412"/>
              <a:ext cx="864096" cy="584775"/>
            </a:xfrm>
            <a:prstGeom prst="rect">
              <a:avLst/>
            </a:prstGeom>
            <a:noFill/>
          </p:spPr>
          <p:txBody>
            <a:bodyPr wrap="square" rtlCol="0">
              <a:spAutoFit/>
            </a:bodyPr>
            <a:lstStyle/>
            <a:p>
              <a:pPr algn="ctr"/>
              <a:r>
                <a:rPr lang="da-DK" sz="3200" b="1" i="1" dirty="0" smtClean="0"/>
                <a:t>b</a:t>
              </a:r>
              <a:r>
                <a:rPr lang="da-DK" sz="3200" b="1" baseline="-25000" dirty="0" smtClean="0"/>
                <a:t>3</a:t>
              </a:r>
              <a:endParaRPr lang="en-US" sz="3200" b="1" baseline="-25000" dirty="0"/>
            </a:p>
          </p:txBody>
        </p:sp>
        <p:sp>
          <p:nvSpPr>
            <p:cNvPr id="20" name="TextBox 19"/>
            <p:cNvSpPr txBox="1"/>
            <p:nvPr/>
          </p:nvSpPr>
          <p:spPr>
            <a:xfrm>
              <a:off x="6677648" y="2591613"/>
              <a:ext cx="864096" cy="584775"/>
            </a:xfrm>
            <a:prstGeom prst="rect">
              <a:avLst/>
            </a:prstGeom>
            <a:noFill/>
          </p:spPr>
          <p:txBody>
            <a:bodyPr wrap="square" rtlCol="0">
              <a:spAutoFit/>
            </a:bodyPr>
            <a:lstStyle/>
            <a:p>
              <a:pPr algn="ctr"/>
              <a:r>
                <a:rPr lang="da-DK" sz="3200" b="1" i="1" dirty="0" smtClean="0"/>
                <a:t>b</a:t>
              </a:r>
              <a:r>
                <a:rPr lang="da-DK" sz="3200" b="1" baseline="-25000" dirty="0" smtClean="0"/>
                <a:t>2</a:t>
              </a:r>
              <a:endParaRPr lang="en-US" sz="3200" b="1" baseline="-25000" dirty="0"/>
            </a:p>
          </p:txBody>
        </p:sp>
        <p:grpSp>
          <p:nvGrpSpPr>
            <p:cNvPr id="21" name="Group 64"/>
            <p:cNvGrpSpPr/>
            <p:nvPr/>
          </p:nvGrpSpPr>
          <p:grpSpPr>
            <a:xfrm>
              <a:off x="3419872" y="3886588"/>
              <a:ext cx="1107416" cy="441928"/>
              <a:chOff x="224224" y="3347112"/>
              <a:chExt cx="1107416" cy="441928"/>
            </a:xfrm>
          </p:grpSpPr>
          <p:cxnSp>
            <p:nvCxnSpPr>
              <p:cNvPr id="46" name="Straight Connector 45"/>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TextBox 17"/>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48" name="Straight Connector 47"/>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oup 65"/>
            <p:cNvGrpSpPr/>
            <p:nvPr/>
          </p:nvGrpSpPr>
          <p:grpSpPr>
            <a:xfrm>
              <a:off x="4698600" y="3886588"/>
              <a:ext cx="1107416" cy="441928"/>
              <a:chOff x="224224" y="3347112"/>
              <a:chExt cx="1107416" cy="441928"/>
            </a:xfrm>
          </p:grpSpPr>
          <p:cxnSp>
            <p:nvCxnSpPr>
              <p:cNvPr id="43" name="Straight Connector 42"/>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45" name="Straight Connector 44"/>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69"/>
            <p:cNvGrpSpPr/>
            <p:nvPr/>
          </p:nvGrpSpPr>
          <p:grpSpPr>
            <a:xfrm>
              <a:off x="5994744" y="3896468"/>
              <a:ext cx="1107416" cy="441928"/>
              <a:chOff x="224224" y="3347112"/>
              <a:chExt cx="1107416" cy="441928"/>
            </a:xfrm>
          </p:grpSpPr>
          <p:cxnSp>
            <p:nvCxnSpPr>
              <p:cNvPr id="40" name="Straight Connector 39"/>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42" name="Straight Connector 41"/>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4" name="Group 73"/>
            <p:cNvGrpSpPr/>
            <p:nvPr/>
          </p:nvGrpSpPr>
          <p:grpSpPr>
            <a:xfrm>
              <a:off x="7308304" y="3896468"/>
              <a:ext cx="1107416" cy="441928"/>
              <a:chOff x="224224" y="3347112"/>
              <a:chExt cx="1107416" cy="441928"/>
            </a:xfrm>
          </p:grpSpPr>
          <p:cxnSp>
            <p:nvCxnSpPr>
              <p:cNvPr id="37" name="Straight Connector 36"/>
              <p:cNvCxnSpPr/>
              <p:nvPr/>
            </p:nvCxnSpPr>
            <p:spPr>
              <a:xfrm rot="16200000" flipH="1">
                <a:off x="827596" y="3500996"/>
                <a:ext cx="359976" cy="21598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24224" y="3347112"/>
                <a:ext cx="1107416" cy="369332"/>
              </a:xfrm>
              <a:prstGeom prst="rect">
                <a:avLst/>
              </a:prstGeom>
              <a:noFill/>
            </p:spPr>
            <p:txBody>
              <a:bodyPr wrap="square" rtlCol="0">
                <a:spAutoFit/>
              </a:bodyPr>
              <a:lstStyle/>
              <a:p>
                <a:r>
                  <a:rPr lang="da-DK" dirty="0" smtClean="0"/>
                  <a:t>0             1</a:t>
                </a:r>
                <a:endParaRPr lang="en-US" dirty="0"/>
              </a:p>
            </p:txBody>
          </p:sp>
          <p:cxnSp>
            <p:nvCxnSpPr>
              <p:cNvPr id="39" name="Straight Connector 38"/>
              <p:cNvCxnSpPr/>
              <p:nvPr/>
            </p:nvCxnSpPr>
            <p:spPr>
              <a:xfrm rot="5400000">
                <a:off x="323528" y="3501008"/>
                <a:ext cx="360040" cy="21602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 name="Group 77"/>
            <p:cNvGrpSpPr/>
            <p:nvPr/>
          </p:nvGrpSpPr>
          <p:grpSpPr>
            <a:xfrm>
              <a:off x="3937576" y="3100612"/>
              <a:ext cx="1368152" cy="435816"/>
              <a:chOff x="134800" y="3353224"/>
              <a:chExt cx="1368152" cy="435816"/>
            </a:xfrm>
          </p:grpSpPr>
          <p:cxnSp>
            <p:nvCxnSpPr>
              <p:cNvPr id="34" name="Straight Connector 33"/>
              <p:cNvCxnSpPr/>
              <p:nvPr/>
            </p:nvCxnSpPr>
            <p:spPr>
              <a:xfrm rot="16200000" flipH="1">
                <a:off x="899572" y="3429020"/>
                <a:ext cx="36004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34800" y="3353224"/>
                <a:ext cx="1368152" cy="369332"/>
              </a:xfrm>
              <a:prstGeom prst="rect">
                <a:avLst/>
              </a:prstGeom>
              <a:noFill/>
            </p:spPr>
            <p:txBody>
              <a:bodyPr wrap="square" rtlCol="0">
                <a:spAutoFit/>
              </a:bodyPr>
              <a:lstStyle/>
              <a:p>
                <a:r>
                  <a:rPr lang="da-DK" dirty="0" smtClean="0"/>
                  <a:t>0                1</a:t>
                </a:r>
                <a:endParaRPr lang="en-US" dirty="0"/>
              </a:p>
            </p:txBody>
          </p:sp>
          <p:cxnSp>
            <p:nvCxnSpPr>
              <p:cNvPr id="36" name="Straight Connector 35"/>
              <p:cNvCxnSpPr/>
              <p:nvPr/>
            </p:nvCxnSpPr>
            <p:spPr>
              <a:xfrm rot="5400000">
                <a:off x="251520" y="3429000"/>
                <a:ext cx="360040"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 name="Group 84"/>
            <p:cNvGrpSpPr/>
            <p:nvPr/>
          </p:nvGrpSpPr>
          <p:grpSpPr>
            <a:xfrm>
              <a:off x="6498800" y="3104380"/>
              <a:ext cx="1368152" cy="435816"/>
              <a:chOff x="134800" y="3353224"/>
              <a:chExt cx="1368152" cy="435816"/>
            </a:xfrm>
          </p:grpSpPr>
          <p:cxnSp>
            <p:nvCxnSpPr>
              <p:cNvPr id="31" name="Straight Connector 30"/>
              <p:cNvCxnSpPr/>
              <p:nvPr/>
            </p:nvCxnSpPr>
            <p:spPr>
              <a:xfrm rot="16200000" flipH="1">
                <a:off x="899572" y="3429020"/>
                <a:ext cx="360040" cy="3600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134800" y="3353224"/>
                <a:ext cx="1368152" cy="369332"/>
              </a:xfrm>
              <a:prstGeom prst="rect">
                <a:avLst/>
              </a:prstGeom>
              <a:noFill/>
            </p:spPr>
            <p:txBody>
              <a:bodyPr wrap="square" rtlCol="0">
                <a:spAutoFit/>
              </a:bodyPr>
              <a:lstStyle/>
              <a:p>
                <a:r>
                  <a:rPr lang="da-DK" dirty="0" smtClean="0"/>
                  <a:t>0                1</a:t>
                </a:r>
                <a:endParaRPr lang="en-US" dirty="0"/>
              </a:p>
            </p:txBody>
          </p:sp>
          <p:cxnSp>
            <p:nvCxnSpPr>
              <p:cNvPr id="33" name="Straight Connector 32"/>
              <p:cNvCxnSpPr/>
              <p:nvPr/>
            </p:nvCxnSpPr>
            <p:spPr>
              <a:xfrm rot="5400000">
                <a:off x="251520" y="3429000"/>
                <a:ext cx="360040" cy="360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 name="Group 88"/>
            <p:cNvGrpSpPr/>
            <p:nvPr/>
          </p:nvGrpSpPr>
          <p:grpSpPr>
            <a:xfrm>
              <a:off x="4743312" y="2217344"/>
              <a:ext cx="2160240" cy="671012"/>
              <a:chOff x="-369256" y="3402292"/>
              <a:chExt cx="2160240" cy="671012"/>
            </a:xfrm>
          </p:grpSpPr>
          <p:cxnSp>
            <p:nvCxnSpPr>
              <p:cNvPr id="28" name="Straight Connector 27"/>
              <p:cNvCxnSpPr/>
              <p:nvPr/>
            </p:nvCxnSpPr>
            <p:spPr>
              <a:xfrm>
                <a:off x="899592" y="3429000"/>
                <a:ext cx="891392" cy="57229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08520" y="3402292"/>
                <a:ext cx="1872208" cy="369332"/>
              </a:xfrm>
              <a:prstGeom prst="rect">
                <a:avLst/>
              </a:prstGeom>
              <a:noFill/>
            </p:spPr>
            <p:txBody>
              <a:bodyPr wrap="square" rtlCol="0">
                <a:spAutoFit/>
              </a:bodyPr>
              <a:lstStyle/>
              <a:p>
                <a:r>
                  <a:rPr lang="da-DK" dirty="0" smtClean="0"/>
                  <a:t>0                          1</a:t>
                </a:r>
                <a:endParaRPr lang="en-US" dirty="0"/>
              </a:p>
            </p:txBody>
          </p:sp>
          <p:cxnSp>
            <p:nvCxnSpPr>
              <p:cNvPr id="30" name="Straight Connector 29"/>
              <p:cNvCxnSpPr/>
              <p:nvPr/>
            </p:nvCxnSpPr>
            <p:spPr>
              <a:xfrm rot="10800000" flipV="1">
                <a:off x="-369256" y="3429000"/>
                <a:ext cx="980816" cy="64430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9" name="TextBox 48"/>
          <p:cNvSpPr txBox="1"/>
          <p:nvPr/>
        </p:nvSpPr>
        <p:spPr>
          <a:xfrm>
            <a:off x="6012160" y="4140369"/>
            <a:ext cx="1008112" cy="584775"/>
          </a:xfrm>
          <a:prstGeom prst="rect">
            <a:avLst/>
          </a:prstGeom>
          <a:noFill/>
        </p:spPr>
        <p:txBody>
          <a:bodyPr wrap="square" rtlCol="0">
            <a:spAutoFit/>
          </a:bodyPr>
          <a:lstStyle/>
          <a:p>
            <a:r>
              <a:rPr lang="da-DK" sz="3200" i="1" dirty="0" smtClean="0"/>
              <a:t>n</a:t>
            </a:r>
            <a:r>
              <a:rPr lang="da-DK" sz="3200" dirty="0" smtClean="0"/>
              <a:t>=5</a:t>
            </a:r>
            <a:endParaRPr lang="en-US" sz="3200" dirty="0"/>
          </a:p>
        </p:txBody>
      </p:sp>
      <p:sp>
        <p:nvSpPr>
          <p:cNvPr id="51" name="TextBox 50"/>
          <p:cNvSpPr txBox="1"/>
          <p:nvPr/>
        </p:nvSpPr>
        <p:spPr>
          <a:xfrm>
            <a:off x="8084063" y="4885489"/>
            <a:ext cx="248682" cy="646331"/>
          </a:xfrm>
          <a:prstGeom prst="rect">
            <a:avLst/>
          </a:prstGeom>
          <a:solidFill>
            <a:srgbClr val="FFFF00"/>
          </a:solidFill>
        </p:spPr>
        <p:txBody>
          <a:bodyPr wrap="square" rtlCol="0">
            <a:spAutoFit/>
          </a:bodyPr>
          <a:lstStyle/>
          <a:p>
            <a:r>
              <a:rPr lang="da-DK" b="1" dirty="0" smtClean="0">
                <a:solidFill>
                  <a:srgbClr val="C00000"/>
                </a:solidFill>
              </a:rPr>
              <a:t>?</a:t>
            </a:r>
          </a:p>
          <a:p>
            <a:r>
              <a:rPr lang="da-DK" b="1" dirty="0" smtClean="0">
                <a:solidFill>
                  <a:srgbClr val="C00000"/>
                </a:solidFill>
              </a:rPr>
              <a:t>?</a:t>
            </a:r>
            <a:endParaRPr lang="en-US" b="1" dirty="0">
              <a:solidFill>
                <a:srgbClr val="C00000"/>
              </a:solidFill>
            </a:endParaRPr>
          </a:p>
        </p:txBody>
      </p:sp>
      <p:sp>
        <p:nvSpPr>
          <p:cNvPr id="52" name="TextBox 51"/>
          <p:cNvSpPr txBox="1"/>
          <p:nvPr/>
        </p:nvSpPr>
        <p:spPr>
          <a:xfrm>
            <a:off x="7164288" y="4149080"/>
            <a:ext cx="1584176" cy="369332"/>
          </a:xfrm>
          <a:prstGeom prst="rect">
            <a:avLst/>
          </a:prstGeom>
          <a:noFill/>
        </p:spPr>
        <p:txBody>
          <a:bodyPr wrap="square" rtlCol="0">
            <a:spAutoFit/>
          </a:bodyPr>
          <a:lstStyle/>
          <a:p>
            <a:pPr algn="ctr"/>
            <a:r>
              <a:rPr lang="da-DK" dirty="0" smtClean="0"/>
              <a:t>bit læst</a:t>
            </a:r>
            <a:endParaRPr lang="en-US" dirty="0"/>
          </a:p>
        </p:txBody>
      </p:sp>
      <p:sp>
        <p:nvSpPr>
          <p:cNvPr id="53" name="TextBox 52"/>
          <p:cNvSpPr txBox="1"/>
          <p:nvPr/>
        </p:nvSpPr>
        <p:spPr>
          <a:xfrm rot="16200000">
            <a:off x="5836786" y="5548591"/>
            <a:ext cx="1584176" cy="369332"/>
          </a:xfrm>
          <a:prstGeom prst="rect">
            <a:avLst/>
          </a:prstGeom>
          <a:noFill/>
        </p:spPr>
        <p:txBody>
          <a:bodyPr wrap="square" rtlCol="0">
            <a:spAutoFit/>
          </a:bodyPr>
          <a:lstStyle/>
          <a:p>
            <a:pPr algn="ctr"/>
            <a:r>
              <a:rPr lang="da-DK" dirty="0" smtClean="0"/>
              <a:t>bit skrevet</a:t>
            </a:r>
            <a:endParaRPr lang="en-US" dirty="0"/>
          </a:p>
        </p:txBody>
      </p:sp>
    </p:spTree>
  </p:cSld>
  <p:clrMapOvr>
    <a:masterClrMapping/>
  </p:clrMapOvr>
  <p:transition>
    <p:sndAc>
      <p:stSnd>
        <p:snd r:embed="rId3" name="click.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2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2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20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1026"/>
                                        </p:tgtEl>
                                        <p:attrNameLst>
                                          <p:attrName>style.visibility</p:attrName>
                                        </p:attrNameLst>
                                      </p:cBhvr>
                                      <p:to>
                                        <p:strVal val="visible"/>
                                      </p:to>
                                    </p:set>
                                  </p:childTnLst>
                                </p:cTn>
                              </p:par>
                              <p:par>
                                <p:cTn id="38" presetID="10"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2000"/>
                                        <p:tgtEl>
                                          <p:spTgt spid="49"/>
                                        </p:tgtEl>
                                      </p:cBhvr>
                                    </p:animEffect>
                                  </p:childTnLst>
                                </p:cTn>
                              </p:par>
                              <p:par>
                                <p:cTn id="41" presetID="1" presetClass="entr" presetSubtype="0" fill="hold" grpId="0" nodeType="withEffect">
                                  <p:stCondLst>
                                    <p:cond delay="0"/>
                                  </p:stCondLst>
                                  <p:childTnLst>
                                    <p:set>
                                      <p:cBhvr>
                                        <p:cTn id="42" dur="1" fill="hold">
                                          <p:stCondLst>
                                            <p:cond delay="0"/>
                                          </p:stCondLst>
                                        </p:cTn>
                                        <p:tgtEl>
                                          <p:spTgt spid="51">
                                            <p:bg/>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1">
                                            <p:txEl>
                                              <p:pRg st="0" end="0"/>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1">
                                            <p:txEl>
                                              <p:pRg st="1" end="1"/>
                                            </p:txEl>
                                          </p:spTgt>
                                        </p:tgtEl>
                                        <p:attrNameLst>
                                          <p:attrName>style.visibility</p:attrName>
                                        </p:attrNameLst>
                                      </p:cBhvr>
                                      <p:to>
                                        <p:strVal val="visible"/>
                                      </p:to>
                                    </p:set>
                                  </p:childTnLst>
                                </p:cTn>
                              </p:par>
                              <p:par>
                                <p:cTn id="47" presetID="10" presetClass="entr" presetSubtype="0" fill="hold" grpId="1" nodeType="withEffect">
                                  <p:stCondLst>
                                    <p:cond delay="0"/>
                                  </p:stCondLst>
                                  <p:childTnLst>
                                    <p:set>
                                      <p:cBhvr>
                                        <p:cTn id="48" dur="1" fill="hold">
                                          <p:stCondLst>
                                            <p:cond delay="0"/>
                                          </p:stCondLst>
                                        </p:cTn>
                                        <p:tgtEl>
                                          <p:spTgt spid="53"/>
                                        </p:tgtEl>
                                        <p:attrNameLst>
                                          <p:attrName>style.visibility</p:attrName>
                                        </p:attrNameLst>
                                      </p:cBhvr>
                                      <p:to>
                                        <p:strVal val="visible"/>
                                      </p:to>
                                    </p:set>
                                    <p:animEffect transition="in" filter="fade">
                                      <p:cBhvr>
                                        <p:cTn id="49" dur="2000"/>
                                        <p:tgtEl>
                                          <p:spTgt spid="53"/>
                                        </p:tgtEl>
                                      </p:cBhvr>
                                    </p:animEffect>
                                  </p:childTnLst>
                                </p:cTn>
                              </p:par>
                              <p:par>
                                <p:cTn id="50" presetID="10" presetClass="entr" presetSubtype="0" fill="hold" grpId="1" nodeType="withEffect">
                                  <p:stCondLst>
                                    <p:cond delay="0"/>
                                  </p:stCondLst>
                                  <p:childTnLst>
                                    <p:set>
                                      <p:cBhvr>
                                        <p:cTn id="51" dur="1" fill="hold">
                                          <p:stCondLst>
                                            <p:cond delay="0"/>
                                          </p:stCondLst>
                                        </p:cTn>
                                        <p:tgtEl>
                                          <p:spTgt spid="52"/>
                                        </p:tgtEl>
                                        <p:attrNameLst>
                                          <p:attrName>style.visibility</p:attrName>
                                        </p:attrNameLst>
                                      </p:cBhvr>
                                      <p:to>
                                        <p:strVal val="visible"/>
                                      </p:to>
                                    </p:set>
                                    <p:animEffect transition="in" filter="fade">
                                      <p:cBhvr>
                                        <p:cTn id="52" dur="20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1" grpId="0" uiExpand="1" build="allAtOnce" animBg="1"/>
      <p:bldP spid="52" grpId="1"/>
      <p:bldP spid="5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0</a:t>
            </a:r>
            <a:endParaRPr lang="en-US" sz="48000" b="1" dirty="0"/>
          </a:p>
        </p:txBody>
      </p:sp>
    </p:spTree>
  </p:cSld>
  <p:clrMapOvr>
    <a:masterClrMapping/>
  </p:clrMapOvr>
  <p:transition>
    <p:sndAc>
      <p:stSnd>
        <p:snd r:embed="rId2" name="click.wav"/>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rot="10800000">
            <a:off x="2339752" y="1628800"/>
            <a:ext cx="4392488" cy="3096344"/>
          </a:xfrm>
        </p:spPr>
        <p:txBody>
          <a:bodyPr anchor="ctr">
            <a:normAutofit lnSpcReduction="10000"/>
          </a:bodyPr>
          <a:lstStyle/>
          <a:p>
            <a:pPr algn="ctr">
              <a:buNone/>
            </a:pPr>
            <a:r>
              <a:rPr lang="da-DK" sz="20000" b="1" dirty="0" smtClean="0"/>
              <a:t>TAK</a:t>
            </a:r>
            <a:endParaRPr lang="en-US" sz="20000" b="1" i="1" dirty="0"/>
          </a:p>
        </p:txBody>
      </p:sp>
      <p:pic>
        <p:nvPicPr>
          <p:cNvPr id="43010" name="Picture 2"/>
          <p:cNvPicPr>
            <a:picLocks noChangeAspect="1" noChangeArrowheads="1"/>
          </p:cNvPicPr>
          <p:nvPr/>
        </p:nvPicPr>
        <p:blipFill>
          <a:blip r:embed="rId3" cstate="print">
            <a:clrChange>
              <a:clrFrom>
                <a:srgbClr val="FCFEFB"/>
              </a:clrFrom>
              <a:clrTo>
                <a:srgbClr val="FCFEFB">
                  <a:alpha val="0"/>
                </a:srgbClr>
              </a:clrTo>
            </a:clrChange>
          </a:blip>
          <a:srcRect/>
          <a:stretch>
            <a:fillRect/>
          </a:stretch>
        </p:blipFill>
        <p:spPr bwMode="auto">
          <a:xfrm>
            <a:off x="6876256" y="4221088"/>
            <a:ext cx="2019300" cy="2266950"/>
          </a:xfrm>
          <a:prstGeom prst="rect">
            <a:avLst/>
          </a:prstGeom>
          <a:noFill/>
          <a:ln w="9525">
            <a:noFill/>
            <a:miter lim="800000"/>
            <a:headEnd/>
            <a:tailEnd/>
          </a:ln>
        </p:spPr>
      </p:pic>
      <p:sp>
        <p:nvSpPr>
          <p:cNvPr id="6" name="Rounded Rectangle 5"/>
          <p:cNvSpPr/>
          <p:nvPr/>
        </p:nvSpPr>
        <p:spPr>
          <a:xfrm rot="20996082">
            <a:off x="2956185" y="3269286"/>
            <a:ext cx="3265963" cy="1266124"/>
          </a:xfrm>
          <a:prstGeom prst="round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smtClean="0"/>
              <a:t>  </a:t>
            </a:r>
            <a:endParaRPr lang="en-US" dirty="0"/>
          </a:p>
        </p:txBody>
      </p:sp>
    </p:spTree>
  </p:cSld>
  <p:clrMapOvr>
    <a:masterClrMapping/>
  </p:clrMapOvr>
  <p:transition>
    <p:sndAc>
      <p:stSnd>
        <p:snd r:embed="rId2" name="click.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1"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3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8" dur="3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9" fill="hold">
                            <p:stCondLst>
                              <p:cond delay="3000"/>
                            </p:stCondLst>
                            <p:childTnLst>
                              <p:par>
                                <p:cTn id="10" presetID="8" presetClass="emph" presetSubtype="0" fill="hold" grpId="0" nodeType="afterEffect">
                                  <p:stCondLst>
                                    <p:cond delay="0"/>
                                  </p:stCondLst>
                                  <p:childTnLst>
                                    <p:animRot by="21600000">
                                      <p:cBhvr>
                                        <p:cTn id="11" dur="1000" fill="hold"/>
                                        <p:tgtEl>
                                          <p:spTgt spid="3">
                                            <p:txEl>
                                              <p:pRg st="0" end="0"/>
                                            </p:txEl>
                                          </p:spTgt>
                                        </p:tgtEl>
                                        <p:attrNameLst>
                                          <p:attrName>r</p:attrName>
                                        </p:attrNameLst>
                                      </p:cBhvr>
                                    </p:animRot>
                                  </p:childTnLst>
                                </p:cTn>
                              </p:par>
                            </p:childTnLst>
                          </p:cTn>
                        </p:par>
                        <p:par>
                          <p:cTn id="12" fill="hold">
                            <p:stCondLst>
                              <p:cond delay="4000"/>
                            </p:stCondLst>
                            <p:childTnLst>
                              <p:par>
                                <p:cTn id="13" presetID="6" presetClass="emph" presetSubtype="0" fill="hold" grpId="2" nodeType="afterEffect">
                                  <p:stCondLst>
                                    <p:cond delay="0"/>
                                  </p:stCondLst>
                                  <p:childTnLst>
                                    <p:animScale>
                                      <p:cBhvr>
                                        <p:cTn id="14" dur="1000" fill="hold"/>
                                        <p:tgtEl>
                                          <p:spTgt spid="3">
                                            <p:txEl>
                                              <p:pRg st="0" end="0"/>
                                            </p:txEl>
                                          </p:spTgt>
                                        </p:tgtEl>
                                      </p:cBhvr>
                                      <p:by x="150000" y="100000"/>
                                    </p:animScale>
                                  </p:childTnLst>
                                </p:cTn>
                              </p:par>
                            </p:childTnLst>
                          </p:cTn>
                        </p:par>
                        <p:par>
                          <p:cTn id="15" fill="hold">
                            <p:stCondLst>
                              <p:cond delay="5000"/>
                            </p:stCondLst>
                            <p:childTnLst>
                              <p:par>
                                <p:cTn id="16" presetID="32" presetClass="emph" presetSubtype="0" fill="hold" grpId="4" nodeType="afterEffect">
                                  <p:stCondLst>
                                    <p:cond delay="0"/>
                                  </p:stCondLst>
                                  <p:childTnLst>
                                    <p:animClr clrSpc="rgb">
                                      <p:cBhvr override="childStyle">
                                        <p:cTn id="17" dur="200" fill="hold"/>
                                        <p:tgtEl>
                                          <p:spTgt spid="3">
                                            <p:txEl>
                                              <p:pRg st="0" end="0"/>
                                            </p:txEl>
                                          </p:spTgt>
                                        </p:tgtEl>
                                        <p:attrNameLst>
                                          <p:attrName>style.color</p:attrName>
                                        </p:attrNameLst>
                                      </p:cBhvr>
                                      <p:to>
                                        <a:schemeClr val="tx1"/>
                                      </p:to>
                                    </p:animClr>
                                    <p:animClr clrSpc="rgb">
                                      <p:cBhvr>
                                        <p:cTn id="18" dur="200" fill="hold"/>
                                        <p:tgtEl>
                                          <p:spTgt spid="3">
                                            <p:txEl>
                                              <p:pRg st="0" end="0"/>
                                            </p:txEl>
                                          </p:spTgt>
                                        </p:tgtEl>
                                        <p:attrNameLst>
                                          <p:attrName>fillcolor</p:attrName>
                                        </p:attrNameLst>
                                      </p:cBhvr>
                                      <p:to>
                                        <a:schemeClr val="tx1"/>
                                      </p:to>
                                    </p:animClr>
                                    <p:set>
                                      <p:cBhvr>
                                        <p:cTn id="19" dur="200" fill="hold"/>
                                        <p:tgtEl>
                                          <p:spTgt spid="3">
                                            <p:txEl>
                                              <p:pRg st="0" end="0"/>
                                            </p:txEl>
                                          </p:spTgt>
                                        </p:tgtEl>
                                        <p:attrNameLst>
                                          <p:attrName>fill.type</p:attrName>
                                        </p:attrNameLst>
                                      </p:cBhvr>
                                      <p:to>
                                        <p:strVal val="solid"/>
                                      </p:to>
                                    </p:set>
                                    <p:set>
                                      <p:cBhvr>
                                        <p:cTn id="20" dur="200" fill="hold"/>
                                        <p:tgtEl>
                                          <p:spTgt spid="3">
                                            <p:txEl>
                                              <p:pRg st="0" end="0"/>
                                            </p:txEl>
                                          </p:spTgt>
                                        </p:tgtEl>
                                        <p:attrNameLst>
                                          <p:attrName>fill.on</p:attrName>
                                        </p:attrNameLst>
                                      </p:cBhvr>
                                      <p:to>
                                        <p:strVal val="true"/>
                                      </p:to>
                                    </p:set>
                                    <p:animRot by="120000">
                                      <p:cBhvr>
                                        <p:cTn id="21" dur="200" fill="hold">
                                          <p:stCondLst>
                                            <p:cond delay="0"/>
                                          </p:stCondLst>
                                        </p:cTn>
                                        <p:tgtEl>
                                          <p:spTgt spid="3">
                                            <p:txEl>
                                              <p:pRg st="0" end="0"/>
                                            </p:txEl>
                                          </p:spTgt>
                                        </p:tgtEl>
                                        <p:attrNameLst>
                                          <p:attrName>r</p:attrName>
                                        </p:attrNameLst>
                                      </p:cBhvr>
                                    </p:animRot>
                                    <p:animRot by="-240000">
                                      <p:cBhvr>
                                        <p:cTn id="22" dur="400" fill="hold">
                                          <p:stCondLst>
                                            <p:cond delay="400"/>
                                          </p:stCondLst>
                                        </p:cTn>
                                        <p:tgtEl>
                                          <p:spTgt spid="3">
                                            <p:txEl>
                                              <p:pRg st="0" end="0"/>
                                            </p:txEl>
                                          </p:spTgt>
                                        </p:tgtEl>
                                        <p:attrNameLst>
                                          <p:attrName>r</p:attrName>
                                        </p:attrNameLst>
                                      </p:cBhvr>
                                    </p:animRot>
                                    <p:animRot by="240000">
                                      <p:cBhvr>
                                        <p:cTn id="23" dur="400" fill="hold">
                                          <p:stCondLst>
                                            <p:cond delay="800"/>
                                          </p:stCondLst>
                                        </p:cTn>
                                        <p:tgtEl>
                                          <p:spTgt spid="3">
                                            <p:txEl>
                                              <p:pRg st="0" end="0"/>
                                            </p:txEl>
                                          </p:spTgt>
                                        </p:tgtEl>
                                        <p:attrNameLst>
                                          <p:attrName>r</p:attrName>
                                        </p:attrNameLst>
                                      </p:cBhvr>
                                    </p:animRot>
                                    <p:animRot by="-240000">
                                      <p:cBhvr>
                                        <p:cTn id="24" dur="400" fill="hold">
                                          <p:stCondLst>
                                            <p:cond delay="1200"/>
                                          </p:stCondLst>
                                        </p:cTn>
                                        <p:tgtEl>
                                          <p:spTgt spid="3">
                                            <p:txEl>
                                              <p:pRg st="0" end="0"/>
                                            </p:txEl>
                                          </p:spTgt>
                                        </p:tgtEl>
                                        <p:attrNameLst>
                                          <p:attrName>r</p:attrName>
                                        </p:attrNameLst>
                                      </p:cBhvr>
                                    </p:animRot>
                                    <p:animRot by="120000">
                                      <p:cBhvr>
                                        <p:cTn id="25" dur="400" fill="hold">
                                          <p:stCondLst>
                                            <p:cond delay="1600"/>
                                          </p:stCondLst>
                                        </p:cTn>
                                        <p:tgtEl>
                                          <p:spTgt spid="3">
                                            <p:txEl>
                                              <p:pRg st="0" end="0"/>
                                            </p:txEl>
                                          </p:spTgt>
                                        </p:tgtEl>
                                        <p:attrNameLst>
                                          <p:attrName>r</p:attrName>
                                        </p:attrNameLst>
                                      </p:cBhvr>
                                    </p:animRot>
                                  </p:childTnLst>
                                </p:cTn>
                              </p:par>
                            </p:childTnLst>
                          </p:cTn>
                        </p:par>
                        <p:par>
                          <p:cTn id="26" fill="hold">
                            <p:stCondLst>
                              <p:cond delay="7000"/>
                            </p:stCondLst>
                            <p:childTnLst>
                              <p:par>
                                <p:cTn id="27" presetID="8" presetClass="emph" presetSubtype="0" fill="hold" grpId="5" nodeType="afterEffect">
                                  <p:stCondLst>
                                    <p:cond delay="0"/>
                                  </p:stCondLst>
                                  <p:childTnLst>
                                    <p:animRot by="75000000">
                                      <p:cBhvr>
                                        <p:cTn id="28" dur="2000" fill="hold"/>
                                        <p:tgtEl>
                                          <p:spTgt spid="3">
                                            <p:txEl>
                                              <p:pRg st="0" end="0"/>
                                            </p:txEl>
                                          </p:spTgt>
                                        </p:tgtEl>
                                        <p:attrNameLst>
                                          <p:attrName>r</p:attrName>
                                        </p:attrNameLst>
                                      </p:cBhvr>
                                    </p:animRot>
                                  </p:childTnLst>
                                </p:cTn>
                              </p:par>
                            </p:childTnLst>
                          </p:cTn>
                        </p:par>
                        <p:par>
                          <p:cTn id="29" fill="hold">
                            <p:stCondLst>
                              <p:cond delay="9000"/>
                            </p:stCondLst>
                            <p:childTnLst>
                              <p:par>
                                <p:cTn id="30" presetID="6" presetClass="emph" presetSubtype="0" fill="hold" grpId="3" nodeType="afterEffect">
                                  <p:stCondLst>
                                    <p:cond delay="0"/>
                                  </p:stCondLst>
                                  <p:childTnLst>
                                    <p:animScale>
                                      <p:cBhvr>
                                        <p:cTn id="31" dur="1000" fill="hold"/>
                                        <p:tgtEl>
                                          <p:spTgt spid="3">
                                            <p:txEl>
                                              <p:pRg st="0" end="0"/>
                                            </p:txEl>
                                          </p:spTgt>
                                        </p:tgtEl>
                                      </p:cBhvr>
                                      <p:by x="50000" y="50000"/>
                                    </p:animScale>
                                  </p:childTnLst>
                                </p:cTn>
                              </p:par>
                            </p:childTnLst>
                          </p:cTn>
                        </p:par>
                        <p:par>
                          <p:cTn id="32" fill="hold">
                            <p:stCondLst>
                              <p:cond delay="10000"/>
                            </p:stCondLst>
                            <p:childTnLst>
                              <p:par>
                                <p:cTn id="33" presetID="23" presetClass="entr" presetSubtype="36" fill="hold" grpId="0" nodeType="after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500" fill="hold"/>
                                        <p:tgtEl>
                                          <p:spTgt spid="6"/>
                                        </p:tgtEl>
                                        <p:attrNameLst>
                                          <p:attrName>ppt_w</p:attrName>
                                        </p:attrNameLst>
                                      </p:cBhvr>
                                      <p:tavLst>
                                        <p:tav tm="0">
                                          <p:val>
                                            <p:strVal val="(6*min(max(#ppt_w*#ppt_h,.3),1)-7.4)/-.7*#ppt_w"/>
                                          </p:val>
                                        </p:tav>
                                        <p:tav tm="100000">
                                          <p:val>
                                            <p:strVal val="#ppt_w"/>
                                          </p:val>
                                        </p:tav>
                                      </p:tavLst>
                                    </p:anim>
                                    <p:anim calcmode="lin" valueType="num">
                                      <p:cBhvr>
                                        <p:cTn id="36" dur="500" fill="hold"/>
                                        <p:tgtEl>
                                          <p:spTgt spid="6"/>
                                        </p:tgtEl>
                                        <p:attrNameLst>
                                          <p:attrName>ppt_h</p:attrName>
                                        </p:attrNameLst>
                                      </p:cBhvr>
                                      <p:tavLst>
                                        <p:tav tm="0">
                                          <p:val>
                                            <p:strVal val="(6*min(max(#ppt_w*#ppt_h,.3),1)-7.4)/-.7*#ppt_h"/>
                                          </p:val>
                                        </p:tav>
                                        <p:tav tm="100000">
                                          <p:val>
                                            <p:strVal val="#ppt_h"/>
                                          </p:val>
                                        </p:tav>
                                      </p:tavLst>
                                    </p:anim>
                                    <p:anim calcmode="lin" valueType="num">
                                      <p:cBhvr>
                                        <p:cTn id="37" dur="500" fill="hold"/>
                                        <p:tgtEl>
                                          <p:spTgt spid="6"/>
                                        </p:tgtEl>
                                        <p:attrNameLst>
                                          <p:attrName>ppt_x</p:attrName>
                                        </p:attrNameLst>
                                      </p:cBhvr>
                                      <p:tavLst>
                                        <p:tav tm="0">
                                          <p:val>
                                            <p:fltVal val="0.5"/>
                                          </p:val>
                                        </p:tav>
                                        <p:tav tm="100000">
                                          <p:val>
                                            <p:strVal val="#ppt_x"/>
                                          </p:val>
                                        </p:tav>
                                      </p:tavLst>
                                    </p:anim>
                                    <p:anim calcmode="lin" valueType="num">
                                      <p:cBhvr>
                                        <p:cTn id="38" dur="500" fill="hold"/>
                                        <p:tgtEl>
                                          <p:spTgt spid="6"/>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P spid="3" grpId="3" build="p"/>
      <p:bldP spid="3" grpId="4" build="p"/>
      <p:bldP spid="3" grpId="5" build="p"/>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1</a:t>
            </a:r>
            <a:endParaRPr lang="en-US" sz="48000" b="1" dirty="0"/>
          </a:p>
        </p:txBody>
      </p:sp>
    </p:spTree>
  </p:cSld>
  <p:clrMapOvr>
    <a:masterClrMapping/>
  </p:clrMapOvr>
  <p:transition>
    <p:sndAc>
      <p:stSnd>
        <p:snd r:embed="rId2" name="click.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10</a:t>
            </a:r>
            <a:endParaRPr lang="en-US" sz="48000" b="1" dirty="0"/>
          </a:p>
        </p:txBody>
      </p:sp>
    </p:spTree>
  </p:cSld>
  <p:clrMapOvr>
    <a:masterClrMapping/>
  </p:clrMapOvr>
  <p:transition>
    <p:sndAc>
      <p:stSnd>
        <p:snd r:embed="rId2" name="click.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11</a:t>
            </a:r>
            <a:endParaRPr lang="en-US" sz="48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100</a:t>
            </a:r>
            <a:endParaRPr lang="en-US" sz="48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101</a:t>
            </a:r>
            <a:endParaRPr lang="en-US" sz="48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99392"/>
            <a:ext cx="10225136" cy="6858000"/>
          </a:xfrm>
        </p:spPr>
        <p:txBody>
          <a:bodyPr>
            <a:noAutofit/>
          </a:bodyPr>
          <a:lstStyle/>
          <a:p>
            <a:r>
              <a:rPr lang="da-DK" sz="48000" b="1" dirty="0" smtClean="0"/>
              <a:t>110</a:t>
            </a:r>
            <a:endParaRPr lang="en-US" sz="48000" b="1" dirty="0"/>
          </a:p>
        </p:txBody>
      </p:sp>
    </p:spTree>
  </p:cSld>
  <p:clrMapOvr>
    <a:masterClrMapping/>
  </p:clrMapOvr>
  <p:transition advTm="1000">
    <p:sndAc>
      <p:stSnd>
        <p:snd r:embed="rId2" name="click.wav"/>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3993</TotalTime>
  <Words>1098</Words>
  <Application>Microsoft Office PowerPoint</Application>
  <PresentationFormat>On-screen Show (4:3)</PresentationFormat>
  <Paragraphs>509</Paragraphs>
  <Slides>30</Slides>
  <Notes>3</Notes>
  <HiddenSlides>2</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Binære Tællere</vt:lpstr>
      <vt:lpstr>Slide 2</vt:lpstr>
      <vt:lpstr>0</vt:lpstr>
      <vt:lpstr>1</vt:lpstr>
      <vt:lpstr>10</vt:lpstr>
      <vt:lpstr>11</vt:lpstr>
      <vt:lpstr>100</vt:lpstr>
      <vt:lpstr>101</vt:lpstr>
      <vt:lpstr>110</vt:lpstr>
      <vt:lpstr>111</vt:lpstr>
      <vt:lpstr>1000</vt:lpstr>
      <vt:lpstr>1001</vt:lpstr>
      <vt:lpstr>1010</vt:lpstr>
      <vt:lpstr>1011</vt:lpstr>
      <vt:lpstr>1100</vt:lpstr>
      <vt:lpstr>1101</vt:lpstr>
      <vt:lpstr>1110</vt:lpstr>
      <vt:lpstr>1111</vt:lpstr>
      <vt:lpstr>0000</vt:lpstr>
      <vt:lpstr>1011</vt:lpstr>
      <vt:lpstr>Slide 21</vt:lpstr>
      <vt:lpstr>Slide 22</vt:lpstr>
      <vt:lpstr>Slide 23</vt:lpstr>
      <vt:lpstr>Slide 24</vt:lpstr>
      <vt:lpstr>Slide 25</vt:lpstr>
      <vt:lpstr>Slide 26</vt:lpstr>
      <vt:lpstr>Slide 27</vt:lpstr>
      <vt:lpstr>Slide 28</vt:lpstr>
      <vt:lpstr>Slide 29</vt:lpstr>
      <vt:lpstr>Slide 30</vt:lpstr>
    </vt:vector>
  </TitlesOfParts>
  <Company>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Binære Tællere</dc:title>
  <dc:creator>Gerth Stølting Brodal</dc:creator>
  <cp:lastModifiedBy>Gerth Stølting Brodal</cp:lastModifiedBy>
  <cp:revision>155</cp:revision>
  <dcterms:created xsi:type="dcterms:W3CDTF">2011-02-20T20:39:48Z</dcterms:created>
  <dcterms:modified xsi:type="dcterms:W3CDTF">2011-03-03T00:29:15Z</dcterms:modified>
</cp:coreProperties>
</file>