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79" r:id="rId3"/>
    <p:sldId id="286" r:id="rId4"/>
    <p:sldId id="265" r:id="rId5"/>
    <p:sldId id="270" r:id="rId6"/>
    <p:sldId id="266" r:id="rId7"/>
    <p:sldId id="267" r:id="rId8"/>
    <p:sldId id="268" r:id="rId9"/>
    <p:sldId id="280" r:id="rId10"/>
    <p:sldId id="257" r:id="rId11"/>
    <p:sldId id="269" r:id="rId12"/>
    <p:sldId id="271" r:id="rId13"/>
    <p:sldId id="263" r:id="rId14"/>
    <p:sldId id="264" r:id="rId15"/>
    <p:sldId id="258" r:id="rId16"/>
    <p:sldId id="260" r:id="rId17"/>
    <p:sldId id="278" r:id="rId18"/>
    <p:sldId id="272" r:id="rId19"/>
    <p:sldId id="262" r:id="rId20"/>
    <p:sldId id="274" r:id="rId21"/>
    <p:sldId id="288" r:id="rId22"/>
    <p:sldId id="275" r:id="rId23"/>
    <p:sldId id="276" r:id="rId24"/>
    <p:sldId id="273" r:id="rId25"/>
    <p:sldId id="281" r:id="rId26"/>
    <p:sldId id="282" r:id="rId27"/>
    <p:sldId id="283" r:id="rId28"/>
    <p:sldId id="285" r:id="rId29"/>
    <p:sldId id="284" r:id="rId30"/>
    <p:sldId id="287" r:id="rId31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96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E2C70-CA65-45BA-AE7C-34CE9340C17E}" type="datetimeFigureOut">
              <a:rPr lang="da-DK" smtClean="0"/>
              <a:pPr/>
              <a:t>04-04-2012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F630C-6266-4916-A93E-BEFC2A7153FC}" type="slidenum">
              <a:rPr lang="da-DK" smtClean="0"/>
              <a:pPr/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a-DK" smtClean="0"/>
              <a:t>Data fra ”Dynamic Highway-Node Touring”, Dominik Schultes and Peter Sanders, WEA 2007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04AD04-84B3-4CB5-A8CC-395C761680F9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2A-FDA7-4A04-9281-92BE3997C62F}" type="datetimeFigureOut">
              <a:rPr lang="da-DK" smtClean="0"/>
              <a:pPr/>
              <a:t>04-04-2012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B61-0D60-4BCC-A706-EE77C5B2D7CB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2A-FDA7-4A04-9281-92BE3997C62F}" type="datetimeFigureOut">
              <a:rPr lang="da-DK" smtClean="0"/>
              <a:pPr/>
              <a:t>04-04-2012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B61-0D60-4BCC-A706-EE77C5B2D7CB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2A-FDA7-4A04-9281-92BE3997C62F}" type="datetimeFigureOut">
              <a:rPr lang="da-DK" smtClean="0"/>
              <a:pPr/>
              <a:t>04-04-2012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B61-0D60-4BCC-A706-EE77C5B2D7CB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2A-FDA7-4A04-9281-92BE3997C62F}" type="datetimeFigureOut">
              <a:rPr lang="da-DK" smtClean="0"/>
              <a:pPr/>
              <a:t>04-04-2012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B61-0D60-4BCC-A706-EE77C5B2D7CB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2A-FDA7-4A04-9281-92BE3997C62F}" type="datetimeFigureOut">
              <a:rPr lang="da-DK" smtClean="0"/>
              <a:pPr/>
              <a:t>04-04-2012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B61-0D60-4BCC-A706-EE77C5B2D7CB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2A-FDA7-4A04-9281-92BE3997C62F}" type="datetimeFigureOut">
              <a:rPr lang="da-DK" smtClean="0"/>
              <a:pPr/>
              <a:t>04-04-2012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B61-0D60-4BCC-A706-EE77C5B2D7CB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2A-FDA7-4A04-9281-92BE3997C62F}" type="datetimeFigureOut">
              <a:rPr lang="da-DK" smtClean="0"/>
              <a:pPr/>
              <a:t>04-04-2012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B61-0D60-4BCC-A706-EE77C5B2D7CB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2A-FDA7-4A04-9281-92BE3997C62F}" type="datetimeFigureOut">
              <a:rPr lang="da-DK" smtClean="0"/>
              <a:pPr/>
              <a:t>04-04-2012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B61-0D60-4BCC-A706-EE77C5B2D7CB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2A-FDA7-4A04-9281-92BE3997C62F}" type="datetimeFigureOut">
              <a:rPr lang="da-DK" smtClean="0"/>
              <a:pPr/>
              <a:t>04-04-2012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B61-0D60-4BCC-A706-EE77C5B2D7CB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2A-FDA7-4A04-9281-92BE3997C62F}" type="datetimeFigureOut">
              <a:rPr lang="da-DK" smtClean="0"/>
              <a:pPr/>
              <a:t>04-04-2012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B61-0D60-4BCC-A706-EE77C5B2D7CB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2A-FDA7-4A04-9281-92BE3997C62F}" type="datetimeFigureOut">
              <a:rPr lang="da-DK" smtClean="0"/>
              <a:pPr/>
              <a:t>04-04-2012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B61-0D60-4BCC-A706-EE77C5B2D7CB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B3E2A-FDA7-4A04-9281-92BE3997C62F}" type="datetimeFigureOut">
              <a:rPr lang="da-DK" smtClean="0"/>
              <a:pPr/>
              <a:t>04-04-2012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EDB61-0D60-4BCC-A706-EE77C5B2D7CB}" type="slidenum">
              <a:rPr lang="da-DK" smtClean="0"/>
              <a:pPr/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SzPct val="100000"/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64904"/>
            <a:ext cx="7772400" cy="1512168"/>
          </a:xfrm>
        </p:spPr>
        <p:txBody>
          <a:bodyPr>
            <a:normAutofit fontScale="90000"/>
          </a:bodyPr>
          <a:lstStyle/>
          <a:p>
            <a:r>
              <a:rPr lang="da-DK" sz="6600" b="1" dirty="0" smtClean="0"/>
              <a:t>Studiepraktik</a:t>
            </a:r>
            <a:r>
              <a:rPr lang="da-DK" b="1" dirty="0" smtClean="0"/>
              <a:t/>
            </a:r>
            <a:br>
              <a:rPr lang="da-DK" b="1" dirty="0" smtClean="0"/>
            </a:br>
            <a:r>
              <a:rPr lang="da-DK" dirty="0" err="1"/>
              <a:t>a</a:t>
            </a:r>
            <a:r>
              <a:rPr lang="da-DK" dirty="0" err="1" smtClean="0"/>
              <a:t>lgoritmik</a:t>
            </a:r>
            <a:r>
              <a:rPr lang="da-DK" dirty="0" smtClean="0"/>
              <a:t> øvelser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72744"/>
            <a:ext cx="6400800" cy="1752600"/>
          </a:xfrm>
        </p:spPr>
        <p:txBody>
          <a:bodyPr>
            <a:normAutofit/>
          </a:bodyPr>
          <a:lstStyle/>
          <a:p>
            <a:r>
              <a:rPr lang="da-DK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Gerth</a:t>
            </a:r>
            <a:r>
              <a:rPr lang="da-DK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a-DK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Stølting</a:t>
            </a:r>
            <a:r>
              <a:rPr lang="da-DK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Brodal</a:t>
            </a:r>
            <a:endParaRPr lang="da-DK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 descr="alt-logo-t-003d85.png"/>
          <p:cNvPicPr>
            <a:picLocks noChangeAspect="1"/>
          </p:cNvPicPr>
          <p:nvPr/>
        </p:nvPicPr>
        <p:blipFill>
          <a:blip r:embed="rId2" cstate="print"/>
          <a:srcRect r="42089" b="28656"/>
          <a:stretch>
            <a:fillRect/>
          </a:stretch>
        </p:blipFill>
        <p:spPr>
          <a:xfrm>
            <a:off x="323528" y="260648"/>
            <a:ext cx="4320480" cy="806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1"/>
            <a:ext cx="4968552" cy="686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ishFacto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5964" y="328287"/>
            <a:ext cx="1872208" cy="1466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da-DK" dirty="0" smtClean="0"/>
              <a:t>Andre paknings problemer</a:t>
            </a:r>
            <a:endParaRPr lang="da-DK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957866" y="1234822"/>
            <a:ext cx="4274072" cy="578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72454" y="1783930"/>
            <a:ext cx="203845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940730" y="4323966"/>
            <a:ext cx="1816623" cy="204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6752"/>
            <a:ext cx="9144000" cy="4666530"/>
          </a:xfrm>
        </p:spPr>
        <p:txBody>
          <a:bodyPr>
            <a:normAutofit/>
          </a:bodyPr>
          <a:lstStyle/>
          <a:p>
            <a:r>
              <a:rPr lang="da-DK" sz="9600" dirty="0" smtClean="0"/>
              <a:t>Find et tal</a:t>
            </a:r>
            <a:endParaRPr lang="da-DK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1413" y="0"/>
            <a:ext cx="52632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ART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68434" y="2132856"/>
            <a:ext cx="3171718" cy="3016242"/>
          </a:xfrm>
        </p:spPr>
      </p:pic>
      <p:sp>
        <p:nvSpPr>
          <p:cNvPr id="3" name="TextBox 2"/>
          <p:cNvSpPr txBox="1"/>
          <p:nvPr/>
        </p:nvSpPr>
        <p:spPr>
          <a:xfrm>
            <a:off x="3347864" y="2780928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b="1" dirty="0" smtClean="0">
                <a:solidFill>
                  <a:schemeClr val="bg1"/>
                </a:solidFill>
              </a:rPr>
              <a:t>Stable </a:t>
            </a:r>
            <a:r>
              <a:rPr lang="da-DK" sz="3600" b="1" dirty="0" err="1" smtClean="0">
                <a:solidFill>
                  <a:schemeClr val="bg1"/>
                </a:solidFill>
              </a:rPr>
              <a:t>marriage</a:t>
            </a:r>
            <a:endParaRPr lang="da-DK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0"/>
            <a:ext cx="674741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6588136" y="1772905"/>
            <a:ext cx="2232248" cy="151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da-DK" dirty="0" smtClean="0"/>
              <a:t>Andre variationer af parringer</a:t>
            </a:r>
            <a:endParaRPr lang="da-DK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2276872"/>
            <a:ext cx="6120680" cy="4581128"/>
          </a:xfrm>
        </p:spPr>
        <p:txBody>
          <a:bodyPr>
            <a:normAutofit/>
          </a:bodyPr>
          <a:lstStyle/>
          <a:p>
            <a:pPr>
              <a:tabLst>
                <a:tab pos="6819900" algn="r"/>
              </a:tabLst>
            </a:pPr>
            <a:r>
              <a:rPr lang="da-DK" dirty="0" err="1" smtClean="0"/>
              <a:t>Maximal</a:t>
            </a:r>
            <a:r>
              <a:rPr lang="da-DK" dirty="0" smtClean="0"/>
              <a:t> parring i </a:t>
            </a:r>
            <a:r>
              <a:rPr lang="da-DK" dirty="0" err="1" smtClean="0"/>
              <a:t>to-delte</a:t>
            </a:r>
            <a:r>
              <a:rPr lang="da-DK" dirty="0" smtClean="0"/>
              <a:t> grafer</a:t>
            </a:r>
          </a:p>
          <a:p>
            <a:pPr>
              <a:tabLst>
                <a:tab pos="6819900" algn="r"/>
              </a:tabLst>
            </a:pPr>
            <a:r>
              <a:rPr lang="da-DK" dirty="0" smtClean="0"/>
              <a:t>Stabil parring med flere A’er for hvert B (flere elever per sygehus)</a:t>
            </a:r>
          </a:p>
          <a:p>
            <a:pPr>
              <a:tabLst>
                <a:tab pos="6819900" algn="r"/>
              </a:tabLst>
            </a:pPr>
            <a:r>
              <a:rPr lang="da-DK" dirty="0" smtClean="0"/>
              <a:t>Vægtede parringer (hvert muligt par har en </a:t>
            </a:r>
            <a:r>
              <a:rPr lang="da-DK" dirty="0" err="1" smtClean="0"/>
              <a:t>payoff</a:t>
            </a:r>
            <a:r>
              <a:rPr lang="da-DK" dirty="0" smtClean="0"/>
              <a:t> værdi)</a:t>
            </a:r>
          </a:p>
          <a:p>
            <a:pPr>
              <a:tabLst>
                <a:tab pos="6819900" algn="r"/>
              </a:tabLst>
            </a:pPr>
            <a:endParaRPr lang="da-DK" dirty="0" smtClean="0"/>
          </a:p>
          <a:p>
            <a:pPr>
              <a:tabLst>
                <a:tab pos="6819900" algn="r"/>
              </a:tabLst>
            </a:pPr>
            <a:endParaRPr lang="da-DK" dirty="0"/>
          </a:p>
          <a:p>
            <a:pPr>
              <a:tabLst>
                <a:tab pos="6819900" algn="r"/>
              </a:tabLst>
            </a:pPr>
            <a:r>
              <a:rPr lang="da-DK" dirty="0" smtClean="0"/>
              <a:t>Eksempler på </a:t>
            </a:r>
            <a:r>
              <a:rPr lang="da-DK" b="1" dirty="0" smtClean="0"/>
              <a:t>graf</a:t>
            </a:r>
            <a:r>
              <a:rPr lang="da-DK" dirty="0" smtClean="0"/>
              <a:t> </a:t>
            </a:r>
            <a:r>
              <a:rPr lang="da-DK" b="1" dirty="0" smtClean="0"/>
              <a:t>problemer</a:t>
            </a:r>
          </a:p>
          <a:p>
            <a:pPr>
              <a:tabLst>
                <a:tab pos="6819900" algn="r"/>
              </a:tabLst>
            </a:pPr>
            <a:endParaRPr lang="da-DK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b="5013"/>
          <a:stretch>
            <a:fillRect/>
          </a:stretch>
        </p:blipFill>
        <p:spPr bwMode="auto">
          <a:xfrm>
            <a:off x="6516216" y="3861048"/>
            <a:ext cx="224920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/>
          <p:cNvSpPr txBox="1">
            <a:spLocks noChangeArrowheads="1"/>
          </p:cNvSpPr>
          <p:nvPr/>
        </p:nvSpPr>
        <p:spPr bwMode="auto">
          <a:xfrm>
            <a:off x="304800" y="304800"/>
            <a:ext cx="714752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a-DK" sz="4400" b="1" dirty="0" smtClean="0">
                <a:solidFill>
                  <a:schemeClr val="tx2"/>
                </a:solidFill>
              </a:rPr>
              <a:t>Korteste veje (i </a:t>
            </a:r>
            <a:r>
              <a:rPr lang="da-DK" sz="4400" b="1" dirty="0" err="1" smtClean="0">
                <a:solidFill>
                  <a:schemeClr val="tx2"/>
                </a:solidFill>
              </a:rPr>
              <a:t>Vest-Europa</a:t>
            </a:r>
            <a:r>
              <a:rPr lang="da-DK" sz="4400" b="1" dirty="0" smtClean="0">
                <a:solidFill>
                  <a:schemeClr val="tx2"/>
                </a:solidFill>
              </a:rPr>
              <a:t>)</a:t>
            </a:r>
            <a:endParaRPr lang="da-DK" sz="4400" b="1" dirty="0">
              <a:solidFill>
                <a:schemeClr val="tx2"/>
              </a:solidFill>
            </a:endParaRPr>
          </a:p>
          <a:p>
            <a:endParaRPr lang="da-DK" sz="1000" dirty="0"/>
          </a:p>
          <a:p>
            <a:pPr>
              <a:buClr>
                <a:schemeClr val="tx2"/>
              </a:buClr>
              <a:buFont typeface="Arial" pitchFamily="34" charset="0"/>
              <a:buChar char="•"/>
            </a:pPr>
            <a:r>
              <a:rPr lang="da-DK" sz="2400" dirty="0"/>
              <a:t>  18.029.721 knuder</a:t>
            </a:r>
          </a:p>
          <a:p>
            <a:pPr>
              <a:buClr>
                <a:schemeClr val="tx2"/>
              </a:buClr>
              <a:buFont typeface="Arial" pitchFamily="34" charset="0"/>
              <a:buChar char="•"/>
            </a:pPr>
            <a:r>
              <a:rPr lang="da-DK" sz="2400" dirty="0"/>
              <a:t>  42.199.587 orienterede </a:t>
            </a:r>
            <a:r>
              <a:rPr lang="da-DK" sz="2400" dirty="0" smtClean="0"/>
              <a:t>kanter</a:t>
            </a:r>
            <a:endParaRPr lang="da-DK" sz="2400" dirty="0"/>
          </a:p>
        </p:txBody>
      </p:sp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5517232"/>
            <a:ext cx="2590800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204864"/>
            <a:ext cx="5867400" cy="440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65104"/>
            <a:ext cx="9144000" cy="1498178"/>
          </a:xfrm>
        </p:spPr>
        <p:txBody>
          <a:bodyPr>
            <a:normAutofit/>
          </a:bodyPr>
          <a:lstStyle/>
          <a:p>
            <a:r>
              <a:rPr lang="da-DK" sz="4000" dirty="0" err="1" smtClean="0"/>
              <a:t>Google’s</a:t>
            </a:r>
            <a:r>
              <a:rPr lang="da-DK" sz="4000" dirty="0" smtClean="0"/>
              <a:t> </a:t>
            </a:r>
            <a:r>
              <a:rPr lang="da-DK" sz="4000" dirty="0" err="1" smtClean="0"/>
              <a:t>PageRank</a:t>
            </a:r>
            <a:r>
              <a:rPr lang="da-DK" sz="4000" dirty="0" smtClean="0"/>
              <a:t> algoritme</a:t>
            </a:r>
            <a:endParaRPr lang="da-DK" sz="4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t="26460" r="-2059" b="22621"/>
          <a:stretch>
            <a:fillRect/>
          </a:stretch>
        </p:blipFill>
        <p:spPr bwMode="auto">
          <a:xfrm>
            <a:off x="1763688" y="2060848"/>
            <a:ext cx="5832648" cy="194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4902" y="1683658"/>
            <a:ext cx="6137458" cy="426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491326" y="3051810"/>
            <a:ext cx="36004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ctangle 4"/>
          <p:cNvSpPr/>
          <p:nvPr/>
        </p:nvSpPr>
        <p:spPr>
          <a:xfrm>
            <a:off x="6067390" y="3516909"/>
            <a:ext cx="36004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ctangle 5"/>
          <p:cNvSpPr/>
          <p:nvPr/>
        </p:nvSpPr>
        <p:spPr>
          <a:xfrm>
            <a:off x="6931486" y="2807846"/>
            <a:ext cx="36004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ectangle 6"/>
          <p:cNvSpPr/>
          <p:nvPr/>
        </p:nvSpPr>
        <p:spPr>
          <a:xfrm>
            <a:off x="7003494" y="4381005"/>
            <a:ext cx="36004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da-DK" dirty="0" smtClean="0"/>
              <a:t>Internettet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725143"/>
            <a:ext cx="8568952" cy="201622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i="1" dirty="0" smtClean="0"/>
              <a:t>“</a:t>
            </a:r>
            <a:r>
              <a:rPr lang="en-US" i="1" dirty="0" err="1" smtClean="0"/>
              <a:t>Algorithmics</a:t>
            </a:r>
            <a:r>
              <a:rPr lang="en-US" i="1" dirty="0" smtClean="0"/>
              <a:t> is more than a branch of computer science. It is the </a:t>
            </a:r>
            <a:r>
              <a:rPr lang="en-US" b="1" i="1" dirty="0" smtClean="0"/>
              <a:t>core of computer science</a:t>
            </a:r>
            <a:r>
              <a:rPr lang="en-US" i="1" dirty="0" smtClean="0"/>
              <a:t>, and, in all fairness, can</a:t>
            </a:r>
            <a:r>
              <a:rPr lang="en-US" b="1" i="1" dirty="0" smtClean="0"/>
              <a:t> </a:t>
            </a:r>
            <a:r>
              <a:rPr lang="en-US" i="1" dirty="0" smtClean="0"/>
              <a:t>be said to be relevant to most of science, </a:t>
            </a:r>
            <a:r>
              <a:rPr lang="da-DK" i="1" dirty="0" smtClean="0"/>
              <a:t>business, and </a:t>
            </a:r>
            <a:r>
              <a:rPr lang="da-DK" i="1" dirty="0" err="1" smtClean="0"/>
              <a:t>technology</a:t>
            </a:r>
            <a:r>
              <a:rPr lang="da-DK" i="1" dirty="0" smtClean="0"/>
              <a:t>.”</a:t>
            </a:r>
            <a:endParaRPr lang="da-DK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940296"/>
            <a:ext cx="2667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31486" y="2807846"/>
            <a:ext cx="36004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ectangle 6"/>
          <p:cNvSpPr/>
          <p:nvPr/>
        </p:nvSpPr>
        <p:spPr>
          <a:xfrm>
            <a:off x="7003494" y="4381005"/>
            <a:ext cx="36004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/>
          </a:bodyPr>
          <a:lstStyle/>
          <a:p>
            <a:r>
              <a:rPr lang="da-DK" dirty="0" err="1" smtClean="0"/>
              <a:t>Random</a:t>
            </a:r>
            <a:r>
              <a:rPr lang="da-DK" dirty="0" smtClean="0"/>
              <a:t> </a:t>
            </a:r>
            <a:r>
              <a:rPr lang="da-DK" dirty="0" err="1" smtClean="0"/>
              <a:t>Walk</a:t>
            </a:r>
            <a:endParaRPr lang="da-DK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437112"/>
            <a:ext cx="4151121" cy="2032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 l="16828" t="15877" r="13462" b="6806"/>
          <a:stretch>
            <a:fillRect/>
          </a:stretch>
        </p:blipFill>
        <p:spPr bwMode="auto">
          <a:xfrm>
            <a:off x="2483768" y="1340768"/>
            <a:ext cx="3888432" cy="269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1326" y="3051810"/>
            <a:ext cx="36004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ctangle 4"/>
          <p:cNvSpPr/>
          <p:nvPr/>
        </p:nvSpPr>
        <p:spPr>
          <a:xfrm>
            <a:off x="6067390" y="3516909"/>
            <a:ext cx="36004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ctangle 5"/>
          <p:cNvSpPr/>
          <p:nvPr/>
        </p:nvSpPr>
        <p:spPr>
          <a:xfrm>
            <a:off x="6931486" y="2807846"/>
            <a:ext cx="36004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ectangle 6"/>
          <p:cNvSpPr/>
          <p:nvPr/>
        </p:nvSpPr>
        <p:spPr>
          <a:xfrm>
            <a:off x="7003494" y="4381005"/>
            <a:ext cx="36004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/>
          </a:bodyPr>
          <a:lstStyle/>
          <a:p>
            <a:r>
              <a:rPr lang="da-DK" dirty="0" smtClean="0"/>
              <a:t>Sandsynlighedsfordeling</a:t>
            </a:r>
            <a:endParaRPr lang="da-DK" dirty="0"/>
          </a:p>
        </p:txBody>
      </p:sp>
      <p:sp>
        <p:nvSpPr>
          <p:cNvPr id="9" name="TextBox 8"/>
          <p:cNvSpPr txBox="1"/>
          <p:nvPr/>
        </p:nvSpPr>
        <p:spPr>
          <a:xfrm>
            <a:off x="4716016" y="1936337"/>
            <a:ext cx="4608512" cy="494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b="1" dirty="0"/>
              <a:t>Skridt </a:t>
            </a:r>
            <a:r>
              <a:rPr lang="da-DK" sz="1600" b="1" dirty="0" smtClean="0"/>
              <a:t>	1 	2 	3 	4 	5 	6</a:t>
            </a:r>
            <a:endParaRPr lang="da-DK" sz="1600" b="1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0 </a:t>
            </a:r>
            <a:r>
              <a:rPr lang="da-DK" sz="1600" dirty="0" smtClean="0"/>
              <a:t>	1.000 	0.000 	0.000 	0.000 	0.000 	0.000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1 </a:t>
            </a:r>
            <a:r>
              <a:rPr lang="da-DK" sz="1600" dirty="0" smtClean="0"/>
              <a:t>	0.028 	0.861 	0.028 	0.028 	0.028 	0.028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2 </a:t>
            </a:r>
            <a:r>
              <a:rPr lang="da-DK" sz="1600" dirty="0" smtClean="0"/>
              <a:t>	0.039 	0.109 	0.028 	0.745 	0.039 	0.039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3 </a:t>
            </a:r>
            <a:r>
              <a:rPr lang="da-DK" sz="1600" dirty="0" smtClean="0"/>
              <a:t>	0.039 	0.432 	0.028 	0.118 	0.338 	0.044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4 </a:t>
            </a:r>
            <a:r>
              <a:rPr lang="da-DK" sz="1600" dirty="0" smtClean="0"/>
              <a:t>	0.039 	0.299 	0.028 	0.388 	0.077 	0.169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5 </a:t>
            </a:r>
            <a:r>
              <a:rPr lang="da-DK" sz="1600" dirty="0" smtClean="0"/>
              <a:t>	0.039 	0.406 	0.028 	0.277 	0.189	0.060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6 </a:t>
            </a:r>
            <a:r>
              <a:rPr lang="da-DK" sz="1600" dirty="0" smtClean="0"/>
              <a:t>	0.039 	0.316 	0.028 	0.366 	0.143 	0.107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7 </a:t>
            </a:r>
            <a:r>
              <a:rPr lang="da-DK" sz="1600" dirty="0" smtClean="0"/>
              <a:t>	0.039 	0.373 	0.028	 0.291	0.180 	0.087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8 </a:t>
            </a:r>
            <a:r>
              <a:rPr lang="da-DK" sz="1600" dirty="0" smtClean="0"/>
              <a:t>	0.039 	0.342 	0.028 	0.339 	0.149 	0.103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9 </a:t>
            </a:r>
            <a:r>
              <a:rPr lang="da-DK" sz="1600" dirty="0" smtClean="0"/>
              <a:t>	0.039 	0.361 	0.028	0.313 	0.169 	0.090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10 </a:t>
            </a:r>
            <a:r>
              <a:rPr lang="da-DK" sz="1600" dirty="0" smtClean="0"/>
              <a:t>	0.039 	0.348 	0.028 	0.329 	0.158 	0.098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11 </a:t>
            </a:r>
            <a:r>
              <a:rPr lang="da-DK" sz="1600" dirty="0" smtClean="0"/>
              <a:t>	0.039 	0.357 	0.028 	0.318 	0.165 	0.094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12 </a:t>
            </a:r>
            <a:r>
              <a:rPr lang="da-DK" sz="1600" dirty="0" smtClean="0"/>
              <a:t>	0.039 	0.351 	0.028 	0.325 	0.160 	0.096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13 </a:t>
            </a:r>
            <a:r>
              <a:rPr lang="da-DK" sz="1600" dirty="0" smtClean="0"/>
              <a:t>	0.039 	0.355 	0.028 	0.320 	0.163 	0.094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14 </a:t>
            </a:r>
            <a:r>
              <a:rPr lang="da-DK" sz="1600" dirty="0" smtClean="0"/>
              <a:t>	0.039 	0.352 	0.028 	0.323 	0.161 	0.096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15 </a:t>
            </a:r>
            <a:r>
              <a:rPr lang="da-DK" sz="1600" dirty="0" smtClean="0"/>
              <a:t>	0.039 	0.354 	0.028 	0.321 	0.163 	0.095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16 </a:t>
            </a:r>
            <a:r>
              <a:rPr lang="da-DK" sz="1600" dirty="0" smtClean="0"/>
              <a:t>	0.039 	0.353 	0.028 	0.323 	0.162 	0.095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 smtClean="0"/>
              <a:t>17	0.039	0.354 	0.028 	0.322 	0.162 	0.095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 smtClean="0"/>
              <a:t>18	0.039 	0.353 	0.028 	0.322 	0.162 	0.095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19 </a:t>
            </a:r>
            <a:r>
              <a:rPr lang="da-DK" sz="1600" dirty="0" smtClean="0"/>
              <a:t>	0.039 	0.353 	0.028 	0.322 	0.162 	0.095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20 </a:t>
            </a:r>
            <a:r>
              <a:rPr lang="da-DK" sz="1600" dirty="0" smtClean="0"/>
              <a:t>	0.039 	0.353 	0.028 	0.322 	0.162 	0.095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21 </a:t>
            </a:r>
            <a:r>
              <a:rPr lang="da-DK" sz="1600" dirty="0" smtClean="0"/>
              <a:t>	0.039 	0.353 	0.028 	0.322 	0.162 	0.095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22 </a:t>
            </a:r>
            <a:r>
              <a:rPr lang="da-DK" sz="1600" dirty="0" smtClean="0"/>
              <a:t>	0.039 	0.353 	0.028 	0.322 	0.162 	0.095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23 </a:t>
            </a:r>
            <a:r>
              <a:rPr lang="da-DK" sz="1600" dirty="0" smtClean="0"/>
              <a:t>	0.039 	0.353 	0.028 	0.322 	0.162	0.095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24 </a:t>
            </a:r>
            <a:r>
              <a:rPr lang="da-DK" sz="1600" dirty="0" smtClean="0"/>
              <a:t>	0.039 	0.353 	0.028 	0.322 	0.162 	0.095</a:t>
            </a:r>
            <a:endParaRPr lang="da-DK" sz="1600" dirty="0"/>
          </a:p>
          <a:p>
            <a:pPr>
              <a:lnSpc>
                <a:spcPts val="1400"/>
              </a:lnSpc>
              <a:tabLst>
                <a:tab pos="631825" algn="l"/>
                <a:tab pos="1252538" algn="l"/>
                <a:tab pos="1885950" algn="l"/>
                <a:tab pos="2506663" algn="l"/>
                <a:tab pos="3138488" algn="l"/>
                <a:tab pos="3770313" algn="l"/>
              </a:tabLst>
            </a:pPr>
            <a:r>
              <a:rPr lang="da-DK" sz="1600" dirty="0"/>
              <a:t>25 </a:t>
            </a:r>
            <a:r>
              <a:rPr lang="da-DK" sz="1600" dirty="0" smtClean="0"/>
              <a:t>	0.039 	0.353 	0.028 	0.322 	0.162 	0.095</a:t>
            </a:r>
            <a:endParaRPr lang="da-DK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437112"/>
            <a:ext cx="4151121" cy="2032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>
            <a:off x="4772416" y="5511452"/>
            <a:ext cx="4323562" cy="578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1115616" y="1895550"/>
          <a:ext cx="1981200" cy="741362"/>
        </p:xfrm>
        <a:graphic>
          <a:graphicData uri="http://schemas.openxmlformats.org/presentationml/2006/ole">
            <p:oleObj spid="_x0000_s11266" name="Ligning" r:id="rId4" imgW="1218960" imgH="457200" progId="Equation.3">
              <p:embed/>
            </p:oleObj>
          </a:graphicData>
        </a:graphic>
      </p:graphicFrame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445269" y="3068638"/>
          <a:ext cx="3622675" cy="708025"/>
        </p:xfrm>
        <a:graphic>
          <a:graphicData uri="http://schemas.openxmlformats.org/presentationml/2006/ole">
            <p:oleObj spid="_x0000_s11267" name="Ligning" r:id="rId5" imgW="2209680" imgH="431640" progId="Equation.3">
              <p:embed/>
            </p:oleObj>
          </a:graphicData>
        </a:graphic>
      </p:graphicFrame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1835696" y="764704"/>
          <a:ext cx="312737" cy="395288"/>
        </p:xfrm>
        <a:graphic>
          <a:graphicData uri="http://schemas.openxmlformats.org/presentationml/2006/ole">
            <p:oleObj spid="_x0000_s11268" name="Ligning" r:id="rId6" imgW="190440" imgH="241200" progId="Equation.3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195736" y="82742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chemeClr val="tx2"/>
                </a:solidFill>
              </a:rPr>
              <a:t>=   sandsynligheden for at være i knude </a:t>
            </a:r>
            <a:r>
              <a:rPr lang="da-DK" i="1" dirty="0" smtClean="0">
                <a:latin typeface="Times" pitchFamily="18" charset="0"/>
              </a:rPr>
              <a:t>v</a:t>
            </a:r>
            <a:r>
              <a:rPr lang="da-DK" dirty="0" smtClean="0">
                <a:solidFill>
                  <a:schemeClr val="tx2"/>
                </a:solidFill>
              </a:rPr>
              <a:t> efter </a:t>
            </a:r>
            <a:r>
              <a:rPr lang="da-DK" i="1" dirty="0" smtClean="0">
                <a:latin typeface="Times" pitchFamily="18" charset="0"/>
              </a:rPr>
              <a:t>i</a:t>
            </a:r>
            <a:r>
              <a:rPr lang="da-DK" dirty="0" smtClean="0">
                <a:solidFill>
                  <a:schemeClr val="tx2"/>
                </a:solidFill>
              </a:rPr>
              <a:t> skridt</a:t>
            </a:r>
            <a:endParaRPr lang="da-DK" dirty="0">
              <a:solidFill>
                <a:schemeClr val="tx2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690964" y="2132856"/>
            <a:ext cx="44279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2929508" y="4385842"/>
            <a:ext cx="4869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7" cstate="print"/>
          <a:srcRect l="16828" t="15877" r="13462" b="6806"/>
          <a:stretch>
            <a:fillRect/>
          </a:stretch>
        </p:blipFill>
        <p:spPr bwMode="auto">
          <a:xfrm>
            <a:off x="2411760" y="4077072"/>
            <a:ext cx="2018648" cy="139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000"/>
                            </p:stCondLst>
                            <p:childTnLst>
                              <p:par>
                                <p:cTn id="1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8500"/>
                            </p:stCondLst>
                            <p:childTnLst>
                              <p:par>
                                <p:cTn id="1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000"/>
                            </p:stCondLst>
                            <p:childTnLst>
                              <p:par>
                                <p:cTn id="1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9500"/>
                            </p:stCondLst>
                            <p:childTnLst>
                              <p:par>
                                <p:cTn id="1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9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9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9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9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9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9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9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9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29553"/>
            <a:ext cx="7105518" cy="629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6535" t="6299" r="9449" b="6299"/>
          <a:stretch>
            <a:fillRect/>
          </a:stretch>
        </p:blipFill>
        <p:spPr bwMode="auto">
          <a:xfrm>
            <a:off x="1259632" y="332656"/>
            <a:ext cx="7105478" cy="62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6752"/>
            <a:ext cx="9144000" cy="4666530"/>
          </a:xfrm>
        </p:spPr>
        <p:txBody>
          <a:bodyPr>
            <a:normAutofit/>
          </a:bodyPr>
          <a:lstStyle/>
          <a:p>
            <a:r>
              <a:rPr lang="da-DK" sz="9600" dirty="0" smtClean="0"/>
              <a:t>Sortering…</a:t>
            </a:r>
            <a:br>
              <a:rPr lang="da-DK" sz="9600" dirty="0" smtClean="0"/>
            </a:br>
            <a:r>
              <a:rPr lang="da-DK" sz="3600" dirty="0" smtClean="0"/>
              <a:t>Øvelser fra introduktionskurset Perspektiverende Datalogi</a:t>
            </a:r>
            <a:endParaRPr lang="da-DK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0404" y="116632"/>
            <a:ext cx="686199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4624"/>
            <a:ext cx="7056784" cy="677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3462"/>
            <a:ext cx="6768752" cy="5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7726" y="116632"/>
            <a:ext cx="6618650" cy="407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0824" y="86953"/>
            <a:ext cx="5151456" cy="672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Dagens formål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752328"/>
            <a:ext cx="8388424" cy="2332856"/>
          </a:xfrm>
        </p:spPr>
        <p:txBody>
          <a:bodyPr/>
          <a:lstStyle/>
          <a:p>
            <a:r>
              <a:rPr lang="da-DK" dirty="0" smtClean="0"/>
              <a:t>Illustrere </a:t>
            </a:r>
            <a:r>
              <a:rPr lang="da-DK" b="1" dirty="0" smtClean="0"/>
              <a:t>algoritmiske problemstillinger</a:t>
            </a:r>
          </a:p>
          <a:p>
            <a:r>
              <a:rPr lang="da-DK" b="1" dirty="0" smtClean="0"/>
              <a:t>Finde algoritmer</a:t>
            </a:r>
            <a:r>
              <a:rPr lang="da-DK" dirty="0" smtClean="0"/>
              <a:t> for simple problemstillinger</a:t>
            </a:r>
          </a:p>
          <a:p>
            <a:r>
              <a:rPr lang="da-DK" dirty="0" smtClean="0"/>
              <a:t>Få en følelse med </a:t>
            </a:r>
            <a:r>
              <a:rPr lang="da-DK" b="1" dirty="0" smtClean="0"/>
              <a:t>kompleksiteten </a:t>
            </a:r>
            <a:r>
              <a:rPr lang="da-DK" dirty="0" smtClean="0"/>
              <a:t>af algoritmer</a:t>
            </a:r>
          </a:p>
          <a:p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Program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2276872"/>
            <a:ext cx="7715200" cy="4581128"/>
          </a:xfrm>
        </p:spPr>
        <p:txBody>
          <a:bodyPr>
            <a:normAutofit lnSpcReduction="10000"/>
          </a:bodyPr>
          <a:lstStyle/>
          <a:p>
            <a:pPr>
              <a:tabLst>
                <a:tab pos="6819900" algn="r"/>
              </a:tabLst>
            </a:pPr>
            <a:r>
              <a:rPr lang="da-DK" dirty="0" smtClean="0"/>
              <a:t>Fisk 	(øvelser 1 - 3)</a:t>
            </a:r>
          </a:p>
          <a:p>
            <a:pPr>
              <a:tabLst>
                <a:tab pos="6819900" algn="r"/>
              </a:tabLst>
            </a:pPr>
            <a:r>
              <a:rPr lang="da-DK" dirty="0" smtClean="0"/>
              <a:t>Sammenligne tal 	(øvelser 4 - 5)</a:t>
            </a:r>
          </a:p>
          <a:p>
            <a:pPr>
              <a:tabLst>
                <a:tab pos="6819900" algn="r"/>
              </a:tabLst>
            </a:pPr>
            <a:r>
              <a:rPr lang="da-DK" dirty="0" smtClean="0"/>
              <a:t>Parringer 	(øvelse 6)</a:t>
            </a:r>
          </a:p>
          <a:p>
            <a:pPr>
              <a:tabLst>
                <a:tab pos="6819900" algn="r"/>
              </a:tabLst>
            </a:pPr>
            <a:r>
              <a:rPr lang="da-DK" dirty="0" err="1" smtClean="0"/>
              <a:t>Google</a:t>
            </a:r>
            <a:r>
              <a:rPr lang="da-DK" dirty="0" smtClean="0"/>
              <a:t>	(øvelse 7)</a:t>
            </a:r>
          </a:p>
          <a:p>
            <a:pPr>
              <a:tabLst>
                <a:tab pos="6819900" algn="r"/>
              </a:tabLst>
            </a:pPr>
            <a:r>
              <a:rPr lang="da-DK" dirty="0" smtClean="0"/>
              <a:t>Sammenligne flere tal 	(øvelser 8 - 12)</a:t>
            </a:r>
          </a:p>
          <a:p>
            <a:pPr>
              <a:buNone/>
              <a:tabLst>
                <a:tab pos="6819900" algn="r"/>
              </a:tabLst>
            </a:pPr>
            <a:endParaRPr lang="da-DK" dirty="0" smtClean="0"/>
          </a:p>
          <a:p>
            <a:pPr>
              <a:buNone/>
              <a:tabLst>
                <a:tab pos="6819900" algn="r"/>
              </a:tabLst>
            </a:pPr>
            <a:endParaRPr lang="da-DK" dirty="0" smtClean="0"/>
          </a:p>
          <a:p>
            <a:pPr>
              <a:buNone/>
              <a:tabLst>
                <a:tab pos="6819900" algn="r"/>
              </a:tabLst>
            </a:pPr>
            <a:r>
              <a:rPr lang="da-DK" dirty="0" smtClean="0"/>
              <a:t>              Grupper af 3 - 4 personer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6752"/>
            <a:ext cx="9144000" cy="4666530"/>
          </a:xfrm>
        </p:spPr>
        <p:txBody>
          <a:bodyPr>
            <a:normAutofit/>
          </a:bodyPr>
          <a:lstStyle/>
          <a:p>
            <a:r>
              <a:rPr lang="da-DK" sz="9600" dirty="0" smtClean="0"/>
              <a:t>Fisk</a:t>
            </a:r>
            <a:endParaRPr lang="da-DK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6610" r="45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253009" y="726703"/>
            <a:ext cx="6858002" cy="540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161</Words>
  <Application>Microsoft Office PowerPoint</Application>
  <PresentationFormat>On-screen Show (4:3)</PresentationFormat>
  <Paragraphs>66</Paragraphs>
  <Slides>30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Ligning</vt:lpstr>
      <vt:lpstr>Studiepraktik algoritmik øvelser</vt:lpstr>
      <vt:lpstr>Slide 2</vt:lpstr>
      <vt:lpstr>Dagens formål</vt:lpstr>
      <vt:lpstr>Program</vt:lpstr>
      <vt:lpstr>Fisk</vt:lpstr>
      <vt:lpstr>Slide 6</vt:lpstr>
      <vt:lpstr>Slide 7</vt:lpstr>
      <vt:lpstr>Slide 8</vt:lpstr>
      <vt:lpstr>Slide 9</vt:lpstr>
      <vt:lpstr>Slide 10</vt:lpstr>
      <vt:lpstr>Andre paknings problemer</vt:lpstr>
      <vt:lpstr>Find et tal</vt:lpstr>
      <vt:lpstr>Slide 13</vt:lpstr>
      <vt:lpstr>Slide 14</vt:lpstr>
      <vt:lpstr>Slide 15</vt:lpstr>
      <vt:lpstr>Andre variationer af parringer</vt:lpstr>
      <vt:lpstr>Slide 17</vt:lpstr>
      <vt:lpstr>Google’s PageRank algoritme</vt:lpstr>
      <vt:lpstr>Internettet</vt:lpstr>
      <vt:lpstr>Random Walk</vt:lpstr>
      <vt:lpstr>Sandsynlighedsfordeling</vt:lpstr>
      <vt:lpstr>Slide 22</vt:lpstr>
      <vt:lpstr>Slide 23</vt:lpstr>
      <vt:lpstr>Sortering… Øvelser fra introduktionskurset Perspektiverende Datalogi</vt:lpstr>
      <vt:lpstr>Slide 25</vt:lpstr>
      <vt:lpstr>Slide 26</vt:lpstr>
      <vt:lpstr>Slide 27</vt:lpstr>
      <vt:lpstr>Slide 28</vt:lpstr>
      <vt:lpstr>Slide 29</vt:lpstr>
      <vt:lpstr>Slide 30</vt:lpstr>
    </vt:vector>
  </TitlesOfParts>
  <Company>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Gymnasiepraktik algoritmik øvelser</dc:title>
  <dc:creator>gerth</dc:creator>
  <cp:lastModifiedBy>Gerth Brodal</cp:lastModifiedBy>
  <cp:revision>48</cp:revision>
  <dcterms:created xsi:type="dcterms:W3CDTF">2010-10-26T21:24:36Z</dcterms:created>
  <dcterms:modified xsi:type="dcterms:W3CDTF">2012-04-04T07:56:48Z</dcterms:modified>
</cp:coreProperties>
</file>