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1" r:id="rId4"/>
    <p:sldId id="257" r:id="rId5"/>
    <p:sldId id="258" r:id="rId6"/>
    <p:sldId id="266" r:id="rId7"/>
    <p:sldId id="267" r:id="rId8"/>
    <p:sldId id="264" r:id="rId9"/>
    <p:sldId id="265" r:id="rId10"/>
    <p:sldId id="260" r:id="rId11"/>
    <p:sldId id="262" r:id="rId12"/>
    <p:sldId id="268" r:id="rId13"/>
    <p:sldId id="263" r:id="rId14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0000"/>
    <a:srgbClr val="FFFFFF"/>
    <a:srgbClr val="FFC000"/>
    <a:srgbClr val="FFFF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62" autoAdjust="0"/>
  </p:normalViewPr>
  <p:slideViewPr>
    <p:cSldViewPr>
      <p:cViewPr>
        <p:scale>
          <a:sx n="50" d="100"/>
          <a:sy n="50" d="100"/>
        </p:scale>
        <p:origin x="390" y="-72"/>
      </p:cViewPr>
      <p:guideLst>
        <p:guide orient="horz" pos="2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6FD71-EB21-43AB-A03B-A7ED55C54AA7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0C40-5C75-462C-880C-74DC66DDC70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352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15:33</a:t>
            </a:r>
          </a:p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310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Appear’s</a:t>
            </a:r>
            <a:r>
              <a:rPr lang="da-DK" dirty="0" smtClean="0"/>
              <a:t> in ”Advanced</a:t>
            </a:r>
            <a:r>
              <a:rPr lang="da-DK" baseline="0" dirty="0" smtClean="0"/>
              <a:t> Data </a:t>
            </a:r>
            <a:r>
              <a:rPr lang="da-DK" baseline="0" dirty="0" err="1" smtClean="0"/>
              <a:t>Structures</a:t>
            </a:r>
            <a:r>
              <a:rPr lang="da-DK" baseline="0" dirty="0" smtClean="0"/>
              <a:t>” </a:t>
            </a:r>
            <a:r>
              <a:rPr lang="da-DK" baseline="0" dirty="0" err="1" smtClean="0"/>
              <a:t>course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5441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Open problem:</a:t>
            </a:r>
            <a:r>
              <a:rPr lang="da-DK" baseline="0" dirty="0" smtClean="0"/>
              <a:t> Space optimal </a:t>
            </a:r>
            <a:r>
              <a:rPr lang="da-DK" baseline="0" dirty="0" err="1" smtClean="0"/>
              <a:t>queries</a:t>
            </a:r>
            <a:r>
              <a:rPr lang="da-DK" baseline="0" dirty="0" smtClean="0"/>
              <a:t>, with O(1) </a:t>
            </a:r>
            <a:r>
              <a:rPr lang="da-DK" baseline="0" dirty="0" err="1" smtClean="0"/>
              <a:t>query</a:t>
            </a:r>
            <a:r>
              <a:rPr lang="da-DK" baseline="0" dirty="0" smtClean="0"/>
              <a:t> time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5441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Relater</a:t>
            </a:r>
            <a:r>
              <a:rPr lang="da-DK" baseline="0" dirty="0" smtClean="0"/>
              <a:t> til </a:t>
            </a:r>
            <a:r>
              <a:rPr lang="da-DK" baseline="0" dirty="0" err="1" smtClean="0"/>
              <a:t>Computational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Geometry</a:t>
            </a:r>
            <a:r>
              <a:rPr lang="da-DK" baseline="0" dirty="0" smtClean="0"/>
              <a:t> kurset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6055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053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Relater</a:t>
            </a:r>
            <a:r>
              <a:rPr lang="da-DK" baseline="0" dirty="0" smtClean="0"/>
              <a:t> til </a:t>
            </a:r>
            <a:r>
              <a:rPr lang="da-DK" baseline="0" dirty="0" err="1" smtClean="0"/>
              <a:t>Computational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Geometry</a:t>
            </a:r>
            <a:r>
              <a:rPr lang="da-DK" baseline="0" dirty="0" smtClean="0"/>
              <a:t> kurset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605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Hvem</a:t>
            </a:r>
            <a:r>
              <a:rPr lang="da-DK" baseline="0" dirty="0" smtClean="0"/>
              <a:t> er vi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458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2645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Bange</a:t>
            </a:r>
            <a:r>
              <a:rPr lang="da-DK" baseline="0" dirty="0" smtClean="0"/>
              <a:t> for oversvømmelser ;-)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0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Water flow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1200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Lars tag:</a:t>
            </a:r>
            <a:r>
              <a:rPr lang="da-DK" baseline="0" dirty="0" smtClean="0"/>
              <a:t> 52 meter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4067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Relater</a:t>
            </a:r>
            <a:r>
              <a:rPr lang="da-DK" baseline="0" dirty="0" smtClean="0"/>
              <a:t> til </a:t>
            </a:r>
            <a:r>
              <a:rPr lang="da-DK" baseline="0" dirty="0" err="1" smtClean="0"/>
              <a:t>Computational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Geometry</a:t>
            </a:r>
            <a:r>
              <a:rPr lang="da-DK" baseline="0" dirty="0" smtClean="0"/>
              <a:t> kurset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6055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Relater</a:t>
            </a:r>
            <a:r>
              <a:rPr lang="da-DK" baseline="0" dirty="0" smtClean="0"/>
              <a:t> til </a:t>
            </a:r>
            <a:r>
              <a:rPr lang="da-DK" baseline="0" dirty="0" err="1" smtClean="0"/>
              <a:t>Computational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Geometry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course</a:t>
            </a:r>
            <a:r>
              <a:rPr lang="da-DK" baseline="0" dirty="0" smtClean="0"/>
              <a:t> by </a:t>
            </a:r>
            <a:r>
              <a:rPr lang="da-DK" baseline="0" dirty="0" err="1" smtClean="0"/>
              <a:t>Peyman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Afshani</a:t>
            </a:r>
            <a:endParaRPr lang="da-DK" baseline="0" dirty="0" smtClean="0"/>
          </a:p>
          <a:p>
            <a:r>
              <a:rPr lang="da-DK" baseline="0" dirty="0" smtClean="0"/>
              <a:t>1TB for </a:t>
            </a:r>
            <a:r>
              <a:rPr lang="da-DK" baseline="0" dirty="0" err="1" smtClean="0"/>
              <a:t>Denmar</a:t>
            </a:r>
            <a:endParaRPr lang="da-DK" baseline="0" dirty="0" smtClean="0"/>
          </a:p>
          <a:p>
            <a:r>
              <a:rPr lang="da-DK" baseline="0" dirty="0" smtClean="0"/>
              <a:t>IO </a:t>
            </a:r>
            <a:r>
              <a:rPr lang="da-DK" baseline="0" dirty="0" err="1" smtClean="0"/>
              <a:t>algorithm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need</a:t>
            </a:r>
            <a:r>
              <a:rPr lang="da-DK" baseline="0" dirty="0" smtClean="0"/>
              <a:t> – IO </a:t>
            </a:r>
            <a:r>
              <a:rPr lang="da-DK" baseline="0" dirty="0" err="1" smtClean="0"/>
              <a:t>course</a:t>
            </a:r>
            <a:r>
              <a:rPr lang="da-DK" baseline="0" dirty="0" smtClean="0"/>
              <a:t> in the </a:t>
            </a:r>
            <a:r>
              <a:rPr lang="da-DK" baseline="0" dirty="0" err="1" smtClean="0"/>
              <a:t>fall</a:t>
            </a:r>
            <a:r>
              <a:rPr lang="da-DK" baseline="0" dirty="0" smtClean="0"/>
              <a:t> by Lars Arge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90C40-5C75-462C-880C-74DC66DDC70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605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1759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779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397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6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591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297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2177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891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852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703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94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F88E3-B760-490D-97AF-C8CEEEFD9D7F}" type="datetimeFigureOut">
              <a:rPr lang="da-DK" smtClean="0"/>
              <a:t>30-05-2013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B960E-CBE5-4929-9288-11C901C228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11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712" y="3369186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Lars Arge</a:t>
            </a:r>
            <a:endParaRPr lang="da-DK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21186938">
            <a:off x="2124770" y="2729004"/>
            <a:ext cx="4868852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da-DK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da-DK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Gerth </a:t>
            </a:r>
            <a:r>
              <a:rPr lang="da-DK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Stølting</a:t>
            </a:r>
            <a:r>
              <a:rPr lang="da-DK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Brodal</a:t>
            </a:r>
          </a:p>
          <a:p>
            <a:pPr algn="ctr"/>
            <a:endParaRPr lang="da-DK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80591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b="1" kern="0" dirty="0">
                <a:solidFill>
                  <a:srgbClr val="BA2A12"/>
                </a:solidFill>
              </a:rPr>
              <a:t>Algorithms and Data </a:t>
            </a:r>
            <a:r>
              <a:rPr lang="en-US" sz="4800" b="1" kern="0" dirty="0" smtClean="0">
                <a:solidFill>
                  <a:srgbClr val="BA2A12"/>
                </a:solidFill>
              </a:rPr>
              <a:t>Structures</a:t>
            </a:r>
            <a:endParaRPr lang="en-US" sz="4800" i="1" dirty="0"/>
          </a:p>
        </p:txBody>
      </p:sp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0" y="6525344"/>
            <a:ext cx="91440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Computer Science Day, Department of Computer Science, Aarhus University,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May </a:t>
            </a:r>
            <a:r>
              <a:rPr lang="en-US" sz="1400" kern="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31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2013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27" name="Picture 2" descr="MadalgoLogo1024x107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5013176"/>
            <a:ext cx="3600400" cy="35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640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2123728" y="3255366"/>
            <a:ext cx="4824536" cy="1743001"/>
            <a:chOff x="2123728" y="3543398"/>
            <a:chExt cx="4824536" cy="1743001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4526647" y="4019872"/>
              <a:ext cx="1196864" cy="4024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26795" y="3543398"/>
              <a:ext cx="1809201" cy="4764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2123728" y="3543398"/>
              <a:ext cx="603067" cy="4764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320513" y="4422303"/>
              <a:ext cx="612416" cy="4494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3932929" y="4019873"/>
              <a:ext cx="593718" cy="4024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125079" y="4422303"/>
              <a:ext cx="617051" cy="4320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723511" y="4422303"/>
              <a:ext cx="609600" cy="4320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333111" y="4854351"/>
              <a:ext cx="615153" cy="4320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821628" y="3139672"/>
            <a:ext cx="5414668" cy="2047324"/>
            <a:chOff x="1835696" y="3427518"/>
            <a:chExt cx="5414668" cy="2047324"/>
          </a:xfrm>
          <a:solidFill>
            <a:schemeClr val="bg1"/>
          </a:solidFill>
        </p:grpSpPr>
        <p:sp>
          <p:nvSpPr>
            <p:cNvPr id="53" name="Oval 52"/>
            <p:cNvSpPr/>
            <p:nvPr/>
          </p:nvSpPr>
          <p:spPr>
            <a:xfrm>
              <a:off x="2425828" y="3427518"/>
              <a:ext cx="617135" cy="317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5" name="Oval 54"/>
            <p:cNvSpPr/>
            <p:nvPr/>
          </p:nvSpPr>
          <p:spPr>
            <a:xfrm>
              <a:off x="1835696" y="3903438"/>
              <a:ext cx="617135" cy="317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6" name="Oval 55"/>
            <p:cNvSpPr/>
            <p:nvPr/>
          </p:nvSpPr>
          <p:spPr>
            <a:xfrm>
              <a:off x="3032829" y="4725144"/>
              <a:ext cx="617135" cy="317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7" name="Oval 56"/>
            <p:cNvSpPr/>
            <p:nvPr/>
          </p:nvSpPr>
          <p:spPr>
            <a:xfrm>
              <a:off x="3635896" y="4277360"/>
              <a:ext cx="617135" cy="317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8" name="Oval 57"/>
            <p:cNvSpPr/>
            <p:nvPr/>
          </p:nvSpPr>
          <p:spPr>
            <a:xfrm>
              <a:off x="4818961" y="4725144"/>
              <a:ext cx="617135" cy="317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9" name="Oval 58"/>
            <p:cNvSpPr/>
            <p:nvPr/>
          </p:nvSpPr>
          <p:spPr>
            <a:xfrm>
              <a:off x="5436096" y="4291614"/>
              <a:ext cx="617135" cy="317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0" name="Oval 59"/>
            <p:cNvSpPr/>
            <p:nvPr/>
          </p:nvSpPr>
          <p:spPr>
            <a:xfrm>
              <a:off x="6057165" y="4723662"/>
              <a:ext cx="617135" cy="317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1" name="Oval 60"/>
            <p:cNvSpPr/>
            <p:nvPr/>
          </p:nvSpPr>
          <p:spPr>
            <a:xfrm>
              <a:off x="6633229" y="5157192"/>
              <a:ext cx="617135" cy="317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2" name="Oval 61"/>
            <p:cNvSpPr/>
            <p:nvPr/>
          </p:nvSpPr>
          <p:spPr>
            <a:xfrm>
              <a:off x="4240096" y="3889370"/>
              <a:ext cx="617135" cy="317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da-DK" b="1" dirty="0" smtClean="0">
                <a:solidFill>
                  <a:srgbClr val="C00000"/>
                </a:solidFill>
              </a:rPr>
              <a:t>Range Minimum </a:t>
            </a:r>
            <a:r>
              <a:rPr lang="da-DK" b="1" dirty="0" err="1" smtClean="0">
                <a:solidFill>
                  <a:srgbClr val="C00000"/>
                </a:solidFill>
              </a:rPr>
              <a:t>Queries</a:t>
            </a:r>
            <a:r>
              <a:rPr lang="da-DK" b="1" dirty="0" smtClean="0">
                <a:solidFill>
                  <a:srgbClr val="C00000"/>
                </a:solidFill>
              </a:rPr>
              <a:t> (1D)</a:t>
            </a:r>
            <a:endParaRPr lang="da-DK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415669"/>
              </p:ext>
            </p:extLst>
          </p:nvPr>
        </p:nvGraphicFramePr>
        <p:xfrm>
          <a:off x="1763688" y="924218"/>
          <a:ext cx="5508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/>
                <a:gridCol w="612000"/>
                <a:gridCol w="612000"/>
                <a:gridCol w="612000"/>
                <a:gridCol w="612000"/>
                <a:gridCol w="612000"/>
                <a:gridCol w="612000"/>
                <a:gridCol w="612000"/>
                <a:gridCol w="612000"/>
              </a:tblGrid>
              <a:tr h="293432"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b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0.3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3.5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2.4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0.7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5.2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1.6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3.7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4.2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1680" y="224725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/>
              <a:t>RMQ(3,6) = </a:t>
            </a:r>
            <a:r>
              <a:rPr lang="da-DK" sz="2400" dirty="0" smtClean="0">
                <a:solidFill>
                  <a:srgbClr val="C00000"/>
                </a:solidFill>
              </a:rPr>
              <a:t>5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6" name="Left Brace 5"/>
          <p:cNvSpPr/>
          <p:nvPr/>
        </p:nvSpPr>
        <p:spPr>
          <a:xfrm rot="16200000">
            <a:off x="4130952" y="953722"/>
            <a:ext cx="162019" cy="2448276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54" name="Group 53"/>
          <p:cNvGrpSpPr/>
          <p:nvPr/>
        </p:nvGrpSpPr>
        <p:grpSpPr>
          <a:xfrm>
            <a:off x="1691680" y="3068960"/>
            <a:ext cx="5688632" cy="2189857"/>
            <a:chOff x="1691680" y="3327375"/>
            <a:chExt cx="5688632" cy="2189857"/>
          </a:xfrm>
        </p:grpSpPr>
        <p:sp>
          <p:nvSpPr>
            <p:cNvPr id="7" name="TextBox 6"/>
            <p:cNvSpPr txBox="1"/>
            <p:nvPr/>
          </p:nvSpPr>
          <p:spPr>
            <a:xfrm>
              <a:off x="1691680" y="3789040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7030A0"/>
                  </a:solidFill>
                </a:rPr>
                <a:t>0.3</a:t>
              </a:r>
              <a:endParaRPr lang="da-DK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94747" y="332737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7030A0"/>
                  </a:solidFill>
                </a:rPr>
                <a:t>0.1</a:t>
              </a:r>
              <a:endParaRPr lang="da-DK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7814" y="4623519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7030A0"/>
                  </a:solidFill>
                </a:rPr>
                <a:t>3.5</a:t>
              </a:r>
              <a:endParaRPr lang="da-DK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00881" y="4191471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7030A0"/>
                  </a:solidFill>
                </a:rPr>
                <a:t>2.4</a:t>
              </a:r>
              <a:endParaRPr lang="da-DK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03948" y="3789040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7030A0"/>
                  </a:solidFill>
                </a:rPr>
                <a:t>0.7</a:t>
              </a:r>
              <a:endParaRPr lang="da-DK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07015" y="4623519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7030A0"/>
                  </a:solidFill>
                </a:rPr>
                <a:t>5.2</a:t>
              </a:r>
              <a:endParaRPr lang="da-DK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10082" y="4191471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7030A0"/>
                  </a:solidFill>
                </a:rPr>
                <a:t>1.6</a:t>
              </a:r>
              <a:endParaRPr lang="da-DK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40152" y="4623519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7030A0"/>
                  </a:solidFill>
                </a:rPr>
                <a:t>3.7</a:t>
              </a:r>
              <a:endParaRPr lang="da-DK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16216" y="5055567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7030A0"/>
                  </a:solidFill>
                </a:rPr>
                <a:t>4.2</a:t>
              </a:r>
              <a:endParaRPr lang="da-DK" sz="24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91680" y="2852936"/>
            <a:ext cx="5688632" cy="2097524"/>
            <a:chOff x="1691680" y="3327375"/>
            <a:chExt cx="5688632" cy="2097524"/>
          </a:xfrm>
        </p:grpSpPr>
        <p:sp>
          <p:nvSpPr>
            <p:cNvPr id="65" name="TextBox 64"/>
            <p:cNvSpPr txBox="1"/>
            <p:nvPr/>
          </p:nvSpPr>
          <p:spPr>
            <a:xfrm>
              <a:off x="1691680" y="378904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smtClean="0"/>
                <a:t>1</a:t>
              </a:r>
              <a:endParaRPr lang="da-DK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294747" y="3327375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897814" y="4623519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smtClean="0"/>
                <a:t>3</a:t>
              </a:r>
              <a:endParaRPr lang="da-DK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500881" y="4191471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smtClean="0"/>
                <a:t>4</a:t>
              </a:r>
              <a:endParaRPr lang="da-DK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07015" y="4623519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6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10082" y="4191471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7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940152" y="4623519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8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516216" y="5055567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9</a:t>
              </a:r>
            </a:p>
          </p:txBody>
        </p:sp>
      </p:grpSp>
      <p:sp>
        <p:nvSpPr>
          <p:cNvPr id="74" name="Oval 73"/>
          <p:cNvSpPr/>
          <p:nvPr/>
        </p:nvSpPr>
        <p:spPr>
          <a:xfrm>
            <a:off x="4370044" y="1240624"/>
            <a:ext cx="288000" cy="288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5" name="Oval 84"/>
          <p:cNvSpPr/>
          <p:nvPr/>
        </p:nvSpPr>
        <p:spPr>
          <a:xfrm>
            <a:off x="4385812" y="3342956"/>
            <a:ext cx="288000" cy="288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452319"/>
              </p:ext>
            </p:extLst>
          </p:nvPr>
        </p:nvGraphicFramePr>
        <p:xfrm>
          <a:off x="2009966" y="5877272"/>
          <a:ext cx="45062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5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  <a:gridCol w="252000"/>
              </a:tblGrid>
              <a:tr h="128756"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28756"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2</a:t>
                      </a:r>
                      <a:r>
                        <a:rPr lang="da-DK" baseline="-25000" dirty="0" smtClean="0"/>
                        <a:t>L</a:t>
                      </a:r>
                      <a:endParaRPr lang="da-DK" baseline="-25000" dirty="0"/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1</a:t>
                      </a:r>
                      <a:r>
                        <a:rPr lang="da-DK" baseline="-25000" dirty="0" smtClean="0"/>
                        <a:t>L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1</a:t>
                      </a:r>
                      <a:r>
                        <a:rPr lang="da-DK" baseline="-25000" dirty="0" smtClean="0"/>
                        <a:t>R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2</a:t>
                      </a:r>
                      <a:r>
                        <a:rPr lang="da-DK" baseline="-25000" dirty="0" smtClean="0"/>
                        <a:t>R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5</a:t>
                      </a:r>
                      <a:r>
                        <a:rPr lang="da-DK" baseline="-25000" dirty="0" smtClean="0"/>
                        <a:t>L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4</a:t>
                      </a:r>
                      <a:r>
                        <a:rPr lang="da-DK" baseline="-25000" dirty="0" smtClean="0"/>
                        <a:t>L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3</a:t>
                      </a:r>
                      <a:r>
                        <a:rPr lang="da-DK" baseline="-25000" dirty="0" smtClean="0"/>
                        <a:t>L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3</a:t>
                      </a:r>
                      <a:r>
                        <a:rPr lang="da-DK" baseline="-25000" dirty="0" smtClean="0"/>
                        <a:t>R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4</a:t>
                      </a:r>
                      <a:r>
                        <a:rPr lang="da-DK" baseline="-25000" dirty="0" smtClean="0"/>
                        <a:t>R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5</a:t>
                      </a:r>
                      <a:r>
                        <a:rPr lang="da-DK" baseline="-25000" dirty="0" smtClean="0"/>
                        <a:t>R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7</a:t>
                      </a:r>
                      <a:r>
                        <a:rPr lang="da-DK" baseline="-25000" dirty="0" smtClean="0"/>
                        <a:t>L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6</a:t>
                      </a:r>
                      <a:r>
                        <a:rPr lang="da-DK" baseline="-25000" dirty="0" smtClean="0"/>
                        <a:t>L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6</a:t>
                      </a:r>
                      <a:r>
                        <a:rPr lang="da-DK" baseline="-25000" dirty="0" smtClean="0"/>
                        <a:t>R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7</a:t>
                      </a:r>
                      <a:r>
                        <a:rPr lang="da-DK" baseline="-25000" dirty="0" smtClean="0"/>
                        <a:t>R</a:t>
                      </a:r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8</a:t>
                      </a:r>
                      <a:r>
                        <a:rPr lang="da-DK" baseline="-25000" dirty="0" smtClean="0"/>
                        <a:t>L</a:t>
                      </a:r>
                      <a:endParaRPr lang="da-DK" baseline="-25000" dirty="0" smtClean="0"/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8</a:t>
                      </a:r>
                      <a:r>
                        <a:rPr lang="da-DK" baseline="-25000" dirty="0" smtClean="0"/>
                        <a:t>R</a:t>
                      </a:r>
                      <a:endParaRPr lang="da-DK" baseline="-25000" dirty="0" smtClean="0"/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9</a:t>
                      </a:r>
                      <a:r>
                        <a:rPr lang="da-DK" baseline="-25000" dirty="0" smtClean="0"/>
                        <a:t>L</a:t>
                      </a:r>
                      <a:endParaRPr lang="da-DK" baseline="-25000" dirty="0" smtClean="0"/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aseline="0" dirty="0" smtClean="0"/>
                        <a:t>9</a:t>
                      </a:r>
                      <a:r>
                        <a:rPr lang="da-DK" baseline="-25000" dirty="0" smtClean="0"/>
                        <a:t>R</a:t>
                      </a:r>
                      <a:endParaRPr lang="da-DK" baseline="-25000" dirty="0" smtClean="0"/>
                    </a:p>
                  </a:txBody>
                  <a:tcPr marL="0" marR="0" marT="0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88" name="Left Brace 87"/>
          <p:cNvSpPr/>
          <p:nvPr/>
        </p:nvSpPr>
        <p:spPr>
          <a:xfrm rot="16200000">
            <a:off x="4130953" y="3636020"/>
            <a:ext cx="162019" cy="2448276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6" name="TextBox 95"/>
          <p:cNvSpPr txBox="1"/>
          <p:nvPr/>
        </p:nvSpPr>
        <p:spPr>
          <a:xfrm>
            <a:off x="4925006" y="3084706"/>
            <a:ext cx="31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 err="1" smtClean="0">
                <a:solidFill>
                  <a:schemeClr val="bg1">
                    <a:lumMod val="50000"/>
                  </a:schemeClr>
                </a:solidFill>
              </a:rPr>
              <a:t>Cartesian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dirty="0" err="1" smtClean="0">
                <a:solidFill>
                  <a:schemeClr val="bg1">
                    <a:lumMod val="50000"/>
                  </a:schemeClr>
                </a:solidFill>
              </a:rPr>
              <a:t>tree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 [</a:t>
            </a:r>
            <a:r>
              <a:rPr lang="da-DK" dirty="0" err="1" smtClean="0">
                <a:solidFill>
                  <a:schemeClr val="bg1">
                    <a:lumMod val="50000"/>
                  </a:schemeClr>
                </a:solidFill>
              </a:rPr>
              <a:t>Vuillemin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 1980]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103474" y="330048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/>
              <a:t>5</a:t>
            </a:r>
            <a:endParaRPr lang="da-DK" dirty="0"/>
          </a:p>
        </p:txBody>
      </p:sp>
      <p:sp>
        <p:nvSpPr>
          <p:cNvPr id="98" name="TextBox 97"/>
          <p:cNvSpPr txBox="1"/>
          <p:nvPr/>
        </p:nvSpPr>
        <p:spPr>
          <a:xfrm>
            <a:off x="4103474" y="330048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rgbClr val="C00000"/>
                </a:solidFill>
              </a:rPr>
              <a:t>5</a:t>
            </a:r>
            <a:endParaRPr lang="da-DK" dirty="0">
              <a:solidFill>
                <a:srgbClr val="C00000"/>
              </a:solidFill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28358" y="5707090"/>
            <a:ext cx="1593270" cy="921109"/>
          </a:xfrm>
          <a:prstGeom prst="roundRect">
            <a:avLst>
              <a:gd name="adj" fmla="val 3012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 smtClean="0">
                <a:solidFill>
                  <a:srgbClr val="C00000"/>
                </a:solidFill>
              </a:rPr>
              <a:t>2</a:t>
            </a:r>
            <a:r>
              <a:rPr lang="da-DK" sz="2400" i="1" dirty="0" smtClean="0">
                <a:solidFill>
                  <a:srgbClr val="C00000"/>
                </a:solidFill>
              </a:rPr>
              <a:t>n</a:t>
            </a:r>
            <a:r>
              <a:rPr lang="da-DK" sz="2400" dirty="0" smtClean="0">
                <a:solidFill>
                  <a:srgbClr val="C00000"/>
                </a:solidFill>
              </a:rPr>
              <a:t> bit </a:t>
            </a:r>
            <a:r>
              <a:rPr lang="da-DK" sz="2400" dirty="0" err="1" smtClean="0">
                <a:solidFill>
                  <a:srgbClr val="C00000"/>
                </a:solidFill>
              </a:rPr>
              <a:t>encoding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6660231" y="5724436"/>
            <a:ext cx="2381057" cy="921109"/>
          </a:xfrm>
          <a:prstGeom prst="roundRect">
            <a:avLst>
              <a:gd name="adj" fmla="val 3012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C00000"/>
                </a:solidFill>
              </a:rPr>
              <a:t>2</a:t>
            </a:r>
            <a:r>
              <a:rPr lang="da-DK" i="1" dirty="0" smtClean="0">
                <a:solidFill>
                  <a:srgbClr val="C00000"/>
                </a:solidFill>
              </a:rPr>
              <a:t>n</a:t>
            </a:r>
            <a:r>
              <a:rPr lang="da-DK" dirty="0" smtClean="0">
                <a:solidFill>
                  <a:srgbClr val="C00000"/>
                </a:solidFill>
              </a:rPr>
              <a:t>+</a:t>
            </a:r>
            <a:r>
              <a:rPr lang="da-DK" i="1" dirty="0" smtClean="0">
                <a:solidFill>
                  <a:srgbClr val="C00000"/>
                </a:solidFill>
              </a:rPr>
              <a:t>o</a:t>
            </a:r>
            <a:r>
              <a:rPr lang="da-DK" dirty="0" smtClean="0">
                <a:solidFill>
                  <a:srgbClr val="C00000"/>
                </a:solidFill>
              </a:rPr>
              <a:t>(</a:t>
            </a:r>
            <a:r>
              <a:rPr lang="da-DK" i="1" dirty="0" smtClean="0">
                <a:solidFill>
                  <a:srgbClr val="C00000"/>
                </a:solidFill>
              </a:rPr>
              <a:t>n</a:t>
            </a:r>
            <a:r>
              <a:rPr lang="da-DK" dirty="0" smtClean="0">
                <a:solidFill>
                  <a:srgbClr val="C00000"/>
                </a:solidFill>
              </a:rPr>
              <a:t>) bit </a:t>
            </a:r>
            <a:r>
              <a:rPr lang="da-DK" dirty="0" err="1" smtClean="0">
                <a:solidFill>
                  <a:srgbClr val="C00000"/>
                </a:solidFill>
              </a:rPr>
              <a:t>encoding</a:t>
            </a:r>
            <a:endParaRPr lang="da-DK" dirty="0" smtClean="0">
              <a:solidFill>
                <a:srgbClr val="C00000"/>
              </a:solidFill>
            </a:endParaRPr>
          </a:p>
          <a:p>
            <a:pPr algn="ctr"/>
            <a:r>
              <a:rPr lang="da-DK" dirty="0" smtClean="0">
                <a:solidFill>
                  <a:srgbClr val="C00000"/>
                </a:solidFill>
              </a:rPr>
              <a:t>O(1) time </a:t>
            </a:r>
            <a:r>
              <a:rPr lang="da-DK" dirty="0" err="1" smtClean="0">
                <a:solidFill>
                  <a:srgbClr val="C00000"/>
                </a:solidFill>
              </a:rPr>
              <a:t>queries</a:t>
            </a:r>
            <a:endParaRPr lang="da-DK" dirty="0" smtClean="0">
              <a:solidFill>
                <a:srgbClr val="C00000"/>
              </a:solidFill>
            </a:endParaRPr>
          </a:p>
          <a:p>
            <a:pPr algn="ctr"/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[Fischer, </a:t>
            </a:r>
            <a:r>
              <a:rPr lang="da-DK" dirty="0" err="1" smtClean="0">
                <a:solidFill>
                  <a:schemeClr val="bg1">
                    <a:lumMod val="50000"/>
                  </a:schemeClr>
                </a:solidFill>
              </a:rPr>
              <a:t>Heun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 2011]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7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4" grpId="0" animBg="1"/>
      <p:bldP spid="85" grpId="0" animBg="1"/>
      <p:bldP spid="88" grpId="0" animBg="1"/>
      <p:bldP spid="96" grpId="0"/>
      <p:bldP spid="97" grpId="0"/>
      <p:bldP spid="98" grpId="0"/>
      <p:bldP spid="99" grpId="0" animBg="1"/>
      <p:bldP spid="1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6939" r="10929" b="8951"/>
          <a:stretch/>
        </p:blipFill>
        <p:spPr bwMode="auto">
          <a:xfrm>
            <a:off x="891859" y="4583705"/>
            <a:ext cx="2744037" cy="201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da-DK" b="1" dirty="0" smtClean="0">
                <a:solidFill>
                  <a:srgbClr val="C00000"/>
                </a:solidFill>
              </a:rPr>
              <a:t>Range Minimum </a:t>
            </a:r>
            <a:r>
              <a:rPr lang="da-DK" b="1" dirty="0" err="1" smtClean="0">
                <a:solidFill>
                  <a:srgbClr val="C00000"/>
                </a:solidFill>
              </a:rPr>
              <a:t>Queries</a:t>
            </a:r>
            <a:r>
              <a:rPr lang="da-DK" b="1" dirty="0" smtClean="0">
                <a:solidFill>
                  <a:srgbClr val="C00000"/>
                </a:solidFill>
              </a:rPr>
              <a:t> (2D)</a:t>
            </a:r>
            <a:endParaRPr lang="da-DK" b="1" dirty="0">
              <a:solidFill>
                <a:srgbClr val="C00000"/>
              </a:solidFill>
            </a:endParaRPr>
          </a:p>
        </p:txBody>
      </p:sp>
      <p:sp>
        <p:nvSpPr>
          <p:cNvPr id="6" name="Left Brace 5"/>
          <p:cNvSpPr/>
          <p:nvPr/>
        </p:nvSpPr>
        <p:spPr>
          <a:xfrm rot="16200000">
            <a:off x="2276155" y="2405736"/>
            <a:ext cx="178220" cy="1728194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9" name="Rounded Rectangle 98"/>
          <p:cNvSpPr/>
          <p:nvPr/>
        </p:nvSpPr>
        <p:spPr>
          <a:xfrm>
            <a:off x="5292080" y="3718739"/>
            <a:ext cx="3609494" cy="502349"/>
          </a:xfrm>
          <a:prstGeom prst="roundRect">
            <a:avLst>
              <a:gd name="adj" fmla="val 30127"/>
            </a:avLst>
          </a:prstGeom>
          <a:solidFill>
            <a:srgbClr val="FFFF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i="1" dirty="0" smtClean="0">
                <a:solidFill>
                  <a:srgbClr val="C00000"/>
                </a:solidFill>
              </a:rPr>
              <a:t>nm</a:t>
            </a:r>
            <a:r>
              <a:rPr lang="da-DK" sz="2400" i="1" dirty="0" smtClean="0">
                <a:solidFill>
                  <a:srgbClr val="C00000"/>
                </a:solidFill>
                <a:sym typeface="Symbol"/>
              </a:rPr>
              <a:t> </a:t>
            </a:r>
            <a:r>
              <a:rPr lang="da-DK" sz="2400" baseline="30000" dirty="0" smtClean="0">
                <a:solidFill>
                  <a:srgbClr val="C00000"/>
                </a:solidFill>
                <a:sym typeface="Symbol"/>
              </a:rPr>
              <a:t></a:t>
            </a:r>
            <a:r>
              <a:rPr lang="da-DK" sz="2400" dirty="0" smtClean="0">
                <a:solidFill>
                  <a:srgbClr val="C00000"/>
                </a:solidFill>
              </a:rPr>
              <a:t>log(</a:t>
            </a:r>
            <a:r>
              <a:rPr lang="da-DK" sz="2400" i="1" dirty="0" smtClean="0">
                <a:solidFill>
                  <a:srgbClr val="C00000"/>
                </a:solidFill>
              </a:rPr>
              <a:t>nm</a:t>
            </a:r>
            <a:r>
              <a:rPr lang="da-DK" sz="2400" dirty="0" smtClean="0">
                <a:solidFill>
                  <a:srgbClr val="C00000"/>
                </a:solidFill>
              </a:rPr>
              <a:t>)</a:t>
            </a:r>
            <a:r>
              <a:rPr lang="da-DK" sz="2400" baseline="30000" dirty="0" smtClean="0">
                <a:solidFill>
                  <a:srgbClr val="C00000"/>
                </a:solidFill>
                <a:sym typeface="Symbol"/>
              </a:rPr>
              <a:t></a:t>
            </a:r>
            <a:r>
              <a:rPr lang="da-DK" sz="2400" dirty="0" smtClean="0">
                <a:solidFill>
                  <a:srgbClr val="C00000"/>
                </a:solidFill>
              </a:rPr>
              <a:t> bit </a:t>
            </a:r>
            <a:r>
              <a:rPr lang="da-DK" sz="2400" dirty="0" err="1" smtClean="0">
                <a:solidFill>
                  <a:srgbClr val="C00000"/>
                </a:solidFill>
              </a:rPr>
              <a:t>encoding</a:t>
            </a:r>
            <a:endParaRPr lang="da-DK" sz="2400" dirty="0">
              <a:solidFill>
                <a:srgbClr val="C00000"/>
              </a:solidFill>
            </a:endParaRP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517431"/>
              </p:ext>
            </p:extLst>
          </p:nvPr>
        </p:nvGraphicFramePr>
        <p:xfrm>
          <a:off x="251520" y="1124744"/>
          <a:ext cx="3564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00"/>
                <a:gridCol w="576000"/>
                <a:gridCol w="576000"/>
                <a:gridCol w="576000"/>
                <a:gridCol w="576000"/>
                <a:gridCol w="576000"/>
              </a:tblGrid>
              <a:tr h="293432">
                <a:tc>
                  <a:txBody>
                    <a:bodyPr/>
                    <a:lstStyle/>
                    <a:p>
                      <a:pPr algn="ctr"/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0.3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3.5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2.4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0.7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5.2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1.6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0.6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4.2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8.7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  <a:t>m </a:t>
                      </a: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  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1.4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3.8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6.5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4.1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6" name="Table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357759"/>
              </p:ext>
            </p:extLst>
          </p:nvPr>
        </p:nvGraphicFramePr>
        <p:xfrm>
          <a:off x="251520" y="1124744"/>
          <a:ext cx="3564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00"/>
                <a:gridCol w="576000"/>
                <a:gridCol w="576000"/>
                <a:gridCol w="576000"/>
                <a:gridCol w="576000"/>
                <a:gridCol w="576000"/>
              </a:tblGrid>
              <a:tr h="293432">
                <a:tc>
                  <a:txBody>
                    <a:bodyPr/>
                    <a:lstStyle/>
                    <a:p>
                      <a:pPr algn="ctr"/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0.3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3.5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2.4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0.7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5.2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1.6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0.6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4.2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8.7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  <a:t>m </a:t>
                      </a: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  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1.4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3.8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6.5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4.1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28493"/>
              </p:ext>
            </p:extLst>
          </p:nvPr>
        </p:nvGraphicFramePr>
        <p:xfrm>
          <a:off x="251520" y="1124744"/>
          <a:ext cx="3564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00"/>
                <a:gridCol w="576000"/>
                <a:gridCol w="576000"/>
                <a:gridCol w="576000"/>
                <a:gridCol w="576000"/>
                <a:gridCol w="576000"/>
              </a:tblGrid>
              <a:tr h="293432">
                <a:tc>
                  <a:txBody>
                    <a:bodyPr/>
                    <a:lstStyle/>
                    <a:p>
                      <a:pPr algn="ctr"/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da-DK" sz="1800" b="0" dirty="0">
                        <a:solidFill>
                          <a:srgbClr val="C00000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0.3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3.5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2.4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0.7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5.2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1.6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0.6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4.2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8.7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  <a:t>m </a:t>
                      </a: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  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1.4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3.8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6.5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4.1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0.2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9" name="Left Brace 78"/>
          <p:cNvSpPr/>
          <p:nvPr/>
        </p:nvSpPr>
        <p:spPr>
          <a:xfrm rot="10800000">
            <a:off x="3851920" y="2225065"/>
            <a:ext cx="178220" cy="900000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0" name="TextBox 79"/>
          <p:cNvSpPr txBox="1"/>
          <p:nvPr/>
        </p:nvSpPr>
        <p:spPr>
          <a:xfrm>
            <a:off x="963649" y="342104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/>
              <a:t>RMQ(2,2,3,4) = </a:t>
            </a:r>
            <a:r>
              <a:rPr lang="da-DK" sz="2400" dirty="0" smtClean="0">
                <a:solidFill>
                  <a:srgbClr val="C00000"/>
                </a:solidFill>
              </a:rPr>
              <a:t>(2,3)</a:t>
            </a:r>
            <a:endParaRPr lang="da-DK" sz="2400" dirty="0">
              <a:solidFill>
                <a:srgbClr val="C0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632720" y="2254760"/>
            <a:ext cx="288000" cy="288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2" name="Oval 81"/>
          <p:cNvSpPr/>
          <p:nvPr/>
        </p:nvSpPr>
        <p:spPr>
          <a:xfrm>
            <a:off x="2223805" y="1423596"/>
            <a:ext cx="288000" cy="288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84" name="Table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927105"/>
              </p:ext>
            </p:extLst>
          </p:nvPr>
        </p:nvGraphicFramePr>
        <p:xfrm>
          <a:off x="4950240" y="1124744"/>
          <a:ext cx="3564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00"/>
                <a:gridCol w="576000"/>
                <a:gridCol w="576000"/>
                <a:gridCol w="576000"/>
                <a:gridCol w="576000"/>
                <a:gridCol w="576000"/>
              </a:tblGrid>
              <a:tr h="293432">
                <a:tc>
                  <a:txBody>
                    <a:bodyPr/>
                    <a:lstStyle/>
                    <a:p>
                      <a:pPr algn="ctr"/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da-DK" sz="1800" b="0" dirty="0">
                        <a:solidFill>
                          <a:srgbClr val="C00000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  <a:p>
                      <a:pPr algn="ctr"/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da-DK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9343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1" dirty="0" smtClean="0">
                          <a:solidFill>
                            <a:schemeClr val="tx1"/>
                          </a:solidFill>
                        </a:rPr>
                        <a:t>m </a:t>
                      </a:r>
                      <a:r>
                        <a:rPr lang="da-DK" sz="1800" b="0" dirty="0" smtClean="0">
                          <a:solidFill>
                            <a:schemeClr val="tx1"/>
                          </a:solidFill>
                        </a:rPr>
                        <a:t>  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a-DK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86" name="TextBox 85"/>
          <p:cNvSpPr txBox="1"/>
          <p:nvPr/>
        </p:nvSpPr>
        <p:spPr>
          <a:xfrm>
            <a:off x="5652120" y="314096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/>
              <a:t>Rank matrix</a:t>
            </a:r>
            <a:endParaRPr lang="da-DK" sz="24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5296" r="15917" b="32454"/>
          <a:stretch/>
        </p:blipFill>
        <p:spPr bwMode="auto">
          <a:xfrm>
            <a:off x="4795721" y="4729015"/>
            <a:ext cx="4104456" cy="195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Rounded Rectangle 93"/>
          <p:cNvSpPr/>
          <p:nvPr/>
        </p:nvSpPr>
        <p:spPr>
          <a:xfrm>
            <a:off x="225139" y="5229200"/>
            <a:ext cx="4100798" cy="720000"/>
          </a:xfrm>
          <a:prstGeom prst="roundRect">
            <a:avLst>
              <a:gd name="adj" fmla="val 30127"/>
            </a:avLst>
          </a:prstGeom>
          <a:solidFill>
            <a:srgbClr val="FFFF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 err="1" smtClean="0">
                <a:solidFill>
                  <a:srgbClr val="C00000"/>
                </a:solidFill>
                <a:sym typeface="Symbol"/>
              </a:rPr>
              <a:t>Lower</a:t>
            </a:r>
            <a:r>
              <a:rPr lang="da-DK" sz="2400" dirty="0" smtClean="0">
                <a:solidFill>
                  <a:srgbClr val="C00000"/>
                </a:solidFill>
                <a:sym typeface="Symbol"/>
              </a:rPr>
              <a:t> </a:t>
            </a:r>
            <a:r>
              <a:rPr lang="da-DK" sz="2400" dirty="0" err="1" smtClean="0">
                <a:solidFill>
                  <a:srgbClr val="C00000"/>
                </a:solidFill>
                <a:sym typeface="Symbol"/>
              </a:rPr>
              <a:t>bound</a:t>
            </a:r>
            <a:r>
              <a:rPr lang="da-DK" sz="2400" dirty="0" smtClean="0">
                <a:solidFill>
                  <a:srgbClr val="C00000"/>
                </a:solidFill>
                <a:sym typeface="Symbol"/>
              </a:rPr>
              <a:t>:   </a:t>
            </a:r>
            <a:r>
              <a:rPr lang="da-DK" sz="2400" dirty="0" smtClean="0">
                <a:solidFill>
                  <a:srgbClr val="C00000"/>
                </a:solidFill>
              </a:rPr>
              <a:t>(</a:t>
            </a:r>
            <a:r>
              <a:rPr lang="da-DK" sz="2400" i="1" dirty="0" err="1" smtClean="0">
                <a:solidFill>
                  <a:srgbClr val="C00000"/>
                </a:solidFill>
              </a:rPr>
              <a:t>nm</a:t>
            </a:r>
            <a:r>
              <a:rPr lang="da-DK" sz="2400" dirty="0" err="1" smtClean="0">
                <a:solidFill>
                  <a:srgbClr val="C00000"/>
                </a:solidFill>
                <a:sym typeface="Symbol"/>
              </a:rPr>
              <a:t></a:t>
            </a:r>
            <a:r>
              <a:rPr lang="da-DK" sz="2400" dirty="0" err="1" smtClean="0">
                <a:solidFill>
                  <a:srgbClr val="C00000"/>
                </a:solidFill>
              </a:rPr>
              <a:t>log</a:t>
            </a:r>
            <a:r>
              <a:rPr lang="da-DK" sz="2400" dirty="0" smtClean="0">
                <a:solidFill>
                  <a:srgbClr val="C00000"/>
                </a:solidFill>
              </a:rPr>
              <a:t> </a:t>
            </a:r>
            <a:r>
              <a:rPr lang="da-DK" sz="2400" i="1" dirty="0" smtClean="0">
                <a:solidFill>
                  <a:srgbClr val="C00000"/>
                </a:solidFill>
              </a:rPr>
              <a:t>m</a:t>
            </a:r>
            <a:r>
              <a:rPr lang="da-DK" sz="2400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[Brodal, </a:t>
            </a:r>
            <a:r>
              <a:rPr lang="da-DK" dirty="0" err="1" smtClean="0">
                <a:solidFill>
                  <a:schemeClr val="bg1">
                    <a:lumMod val="50000"/>
                  </a:schemeClr>
                </a:solidFill>
              </a:rPr>
              <a:t>Davoodi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a-DK" dirty="0" err="1" smtClean="0">
                <a:solidFill>
                  <a:schemeClr val="bg1">
                    <a:lumMod val="50000"/>
                  </a:schemeClr>
                </a:solidFill>
              </a:rPr>
              <a:t>Rao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 2012]</a:t>
            </a:r>
            <a:endParaRPr lang="da-DK" dirty="0" smtClean="0">
              <a:solidFill>
                <a:srgbClr val="C00000"/>
              </a:solidFill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791682" y="5229200"/>
            <a:ext cx="4100798" cy="720000"/>
          </a:xfrm>
          <a:prstGeom prst="roundRect">
            <a:avLst>
              <a:gd name="adj" fmla="val 30127"/>
            </a:avLst>
          </a:prstGeom>
          <a:solidFill>
            <a:srgbClr val="FFFF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 smtClean="0">
                <a:solidFill>
                  <a:srgbClr val="C00000"/>
                </a:solidFill>
                <a:sym typeface="Symbol"/>
              </a:rPr>
              <a:t>Upper </a:t>
            </a:r>
            <a:r>
              <a:rPr lang="da-DK" sz="2400" dirty="0" err="1" smtClean="0">
                <a:solidFill>
                  <a:srgbClr val="C00000"/>
                </a:solidFill>
                <a:sym typeface="Symbol"/>
              </a:rPr>
              <a:t>bound</a:t>
            </a:r>
            <a:r>
              <a:rPr lang="da-DK" sz="2400" dirty="0" smtClean="0">
                <a:solidFill>
                  <a:srgbClr val="C00000"/>
                </a:solidFill>
                <a:sym typeface="Symbol"/>
              </a:rPr>
              <a:t>:   </a:t>
            </a:r>
            <a:r>
              <a:rPr lang="da-DK" sz="2400" i="1" dirty="0" smtClean="0">
                <a:solidFill>
                  <a:srgbClr val="C00000"/>
                </a:solidFill>
                <a:sym typeface="Symbol"/>
              </a:rPr>
              <a:t>O</a:t>
            </a:r>
            <a:r>
              <a:rPr lang="da-DK" sz="2400" dirty="0" smtClean="0">
                <a:solidFill>
                  <a:srgbClr val="C00000"/>
                </a:solidFill>
              </a:rPr>
              <a:t>(</a:t>
            </a:r>
            <a:r>
              <a:rPr lang="da-DK" sz="2400" i="1" dirty="0" err="1" smtClean="0">
                <a:solidFill>
                  <a:srgbClr val="C00000"/>
                </a:solidFill>
              </a:rPr>
              <a:t>nm</a:t>
            </a:r>
            <a:r>
              <a:rPr lang="da-DK" sz="2400" dirty="0" err="1" smtClean="0">
                <a:solidFill>
                  <a:srgbClr val="C00000"/>
                </a:solidFill>
                <a:sym typeface="Symbol"/>
              </a:rPr>
              <a:t></a:t>
            </a:r>
            <a:r>
              <a:rPr lang="da-DK" sz="2400" dirty="0" err="1" smtClean="0">
                <a:solidFill>
                  <a:srgbClr val="C00000"/>
                </a:solidFill>
              </a:rPr>
              <a:t>log</a:t>
            </a:r>
            <a:r>
              <a:rPr lang="da-DK" sz="2400" dirty="0" smtClean="0">
                <a:solidFill>
                  <a:srgbClr val="C00000"/>
                </a:solidFill>
              </a:rPr>
              <a:t> </a:t>
            </a:r>
            <a:r>
              <a:rPr lang="da-DK" sz="2400" i="1" dirty="0" smtClean="0">
                <a:solidFill>
                  <a:srgbClr val="C00000"/>
                </a:solidFill>
              </a:rPr>
              <a:t>m</a:t>
            </a:r>
            <a:r>
              <a:rPr lang="da-DK" sz="2400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[Brodal, Brodnik, </a:t>
            </a:r>
            <a:r>
              <a:rPr lang="da-DK" dirty="0" err="1" smtClean="0">
                <a:solidFill>
                  <a:schemeClr val="bg1">
                    <a:lumMod val="50000"/>
                  </a:schemeClr>
                </a:solidFill>
              </a:rPr>
              <a:t>Davoodi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 2013]</a:t>
            </a:r>
            <a:endParaRPr lang="da-DK" dirty="0" smtClean="0">
              <a:solidFill>
                <a:srgbClr val="C00000"/>
              </a:solidFill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4067944" y="6093296"/>
            <a:ext cx="2016224" cy="618054"/>
          </a:xfrm>
          <a:prstGeom prst="cloudCallout">
            <a:avLst>
              <a:gd name="adj1" fmla="val 10345"/>
              <a:gd name="adj2" fmla="val -76415"/>
            </a:avLst>
          </a:prstGeom>
          <a:solidFill>
            <a:srgbClr val="FFC000">
              <a:alpha val="89804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a-DK" b="1" dirty="0" smtClean="0">
                <a:solidFill>
                  <a:schemeClr val="accent6">
                    <a:lumMod val="75000"/>
                  </a:schemeClr>
                </a:solidFill>
              </a:rPr>
              <a:t>Query time ?</a:t>
            </a:r>
            <a:endParaRPr lang="da-DK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4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9" grpId="0" animBg="1"/>
      <p:bldP spid="79" grpId="0" animBg="1"/>
      <p:bldP spid="80" grpId="0"/>
      <p:bldP spid="81" grpId="0" animBg="1"/>
      <p:bldP spid="82" grpId="0" animBg="1"/>
      <p:bldP spid="86" grpId="0"/>
      <p:bldP spid="94" grpId="0" animBg="1"/>
      <p:bldP spid="95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738" y="154732"/>
            <a:ext cx="3034680" cy="1143000"/>
          </a:xfrm>
        </p:spPr>
        <p:txBody>
          <a:bodyPr/>
          <a:lstStyle/>
          <a:p>
            <a:r>
              <a:rPr lang="da-DK" b="1" dirty="0" smtClean="0">
                <a:solidFill>
                  <a:srgbClr val="C00000"/>
                </a:solidFill>
              </a:rPr>
              <a:t>Research</a:t>
            </a:r>
            <a:endParaRPr lang="da-DK" b="1" dirty="0">
              <a:solidFill>
                <a:srgbClr val="C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331640" y="2204864"/>
            <a:ext cx="4140460" cy="4032448"/>
          </a:xfrm>
          <a:prstGeom prst="ellipse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/>
          <p:cNvSpPr/>
          <p:nvPr/>
        </p:nvSpPr>
        <p:spPr>
          <a:xfrm>
            <a:off x="4098404" y="1556792"/>
            <a:ext cx="3744416" cy="3168352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val 5"/>
          <p:cNvSpPr/>
          <p:nvPr/>
        </p:nvSpPr>
        <p:spPr>
          <a:xfrm>
            <a:off x="4320294" y="3050968"/>
            <a:ext cx="3456384" cy="3168352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/>
          <p:cNvSpPr txBox="1"/>
          <p:nvPr/>
        </p:nvSpPr>
        <p:spPr>
          <a:xfrm>
            <a:off x="467544" y="162880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err="1" smtClean="0">
                <a:solidFill>
                  <a:srgbClr val="0070C0"/>
                </a:solidFill>
              </a:rPr>
              <a:t>Algorithmics</a:t>
            </a:r>
            <a:endParaRPr lang="da-DK" sz="3600" dirty="0" smtClean="0">
              <a:solidFill>
                <a:srgbClr val="0070C0"/>
              </a:solidFill>
            </a:endParaRPr>
          </a:p>
          <a:p>
            <a:r>
              <a:rPr lang="da-DK" sz="3600" dirty="0" err="1" smtClean="0">
                <a:solidFill>
                  <a:srgbClr val="0070C0"/>
                </a:solidFill>
              </a:rPr>
              <a:t>Theory</a:t>
            </a:r>
            <a:endParaRPr lang="da-DK" sz="3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11967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 smtClean="0">
                <a:solidFill>
                  <a:srgbClr val="C00000"/>
                </a:solidFill>
              </a:rPr>
              <a:t>Practical</a:t>
            </a:r>
            <a:endParaRPr lang="da-DK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6167045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>
                <a:solidFill>
                  <a:srgbClr val="00B050"/>
                </a:solidFill>
              </a:rPr>
              <a:t>Commercial</a:t>
            </a:r>
            <a:endParaRPr lang="da-DK" sz="36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4470211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err="1" smtClean="0">
                <a:solidFill>
                  <a:schemeClr val="bg1"/>
                </a:solidFill>
              </a:rPr>
              <a:t>Peyman</a:t>
            </a:r>
            <a:endParaRPr lang="da-DK" sz="4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9812" y="2708920"/>
            <a:ext cx="1620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smtClean="0">
                <a:solidFill>
                  <a:schemeClr val="bg1"/>
                </a:solidFill>
              </a:rPr>
              <a:t>Gerth</a:t>
            </a:r>
            <a:endParaRPr lang="da-DK" sz="4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4" y="3606115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smtClean="0">
                <a:solidFill>
                  <a:schemeClr val="bg1"/>
                </a:solidFill>
              </a:rPr>
              <a:t>Lars</a:t>
            </a:r>
            <a:endParaRPr lang="da-DK" sz="4800" dirty="0">
              <a:solidFill>
                <a:schemeClr val="bg1"/>
              </a:solidFill>
            </a:endParaRPr>
          </a:p>
        </p:txBody>
      </p:sp>
      <p:pic>
        <p:nvPicPr>
          <p:cNvPr id="13" name="Picture 12" descr="New Imag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2344" y="5114584"/>
            <a:ext cx="1997968" cy="40264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275856" y="2420888"/>
            <a:ext cx="180000" cy="1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Oval 14"/>
          <p:cNvSpPr/>
          <p:nvPr/>
        </p:nvSpPr>
        <p:spPr>
          <a:xfrm>
            <a:off x="5076056" y="3537032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Picture 2" descr="MadalgoLogo1024x107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182" y="545998"/>
            <a:ext cx="4362772" cy="42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004048" y="1844824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smtClean="0"/>
              <a:t>EcoInformatics</a:t>
            </a:r>
          </a:p>
          <a:p>
            <a:r>
              <a:rPr lang="da-DK" sz="2400" smtClean="0"/>
              <a:t>BioInformatics</a:t>
            </a:r>
          </a:p>
          <a:p>
            <a:r>
              <a:rPr lang="da-DK" sz="2400" smtClean="0"/>
              <a:t>COWI, DES, EIVA, …	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2017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4" grpId="0" animBg="1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dalgoLogo1024x107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6330764"/>
            <a:ext cx="3600400" cy="35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79712" y="4221639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Lars Arge</a:t>
            </a:r>
            <a:endParaRPr lang="da-DK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186938">
            <a:off x="2150378" y="3581457"/>
            <a:ext cx="4868852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da-DK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da-DK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Gerth </a:t>
            </a:r>
            <a:r>
              <a:rPr lang="da-DK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Stølting</a:t>
            </a:r>
            <a:r>
              <a:rPr lang="da-DK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Brodal</a:t>
            </a:r>
          </a:p>
          <a:p>
            <a:pPr algn="ctr"/>
            <a:endParaRPr lang="da-DK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456384"/>
          </a:xfrm>
        </p:spPr>
        <p:txBody>
          <a:bodyPr>
            <a:normAutofit/>
          </a:bodyPr>
          <a:lstStyle/>
          <a:p>
            <a:r>
              <a:rPr lang="da-DK" sz="10700" dirty="0" err="1" smtClean="0">
                <a:solidFill>
                  <a:srgbClr val="C00000"/>
                </a:solidFill>
              </a:rPr>
              <a:t>Thank</a:t>
            </a:r>
            <a:r>
              <a:rPr lang="da-DK" sz="10700" dirty="0" smtClean="0">
                <a:solidFill>
                  <a:srgbClr val="C00000"/>
                </a:solidFill>
              </a:rPr>
              <a:t> </a:t>
            </a:r>
            <a:r>
              <a:rPr lang="da-DK" sz="10700" dirty="0" err="1" smtClean="0">
                <a:solidFill>
                  <a:srgbClr val="C00000"/>
                </a:solidFill>
              </a:rPr>
              <a:t>you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012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da-DK" sz="9600" dirty="0" smtClean="0"/>
              <a:t>May 23</a:t>
            </a:r>
            <a:br>
              <a:rPr lang="da-DK" sz="9600" dirty="0" smtClean="0"/>
            </a:br>
            <a:r>
              <a:rPr lang="da-DK" sz="9600" dirty="0" smtClean="0"/>
              <a:t>2013</a:t>
            </a:r>
            <a:endParaRPr lang="da-DK" sz="9600" dirty="0"/>
          </a:p>
        </p:txBody>
      </p:sp>
    </p:spTree>
    <p:extLst>
      <p:ext uri="{BB962C8B-B14F-4D97-AF65-F5344CB8AC3E}">
        <p14:creationId xmlns:p14="http://schemas.microsoft.com/office/powerpoint/2010/main" val="16778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/>
          <a:stretch/>
        </p:blipFill>
        <p:spPr>
          <a:xfrm>
            <a:off x="0" y="-8768"/>
            <a:ext cx="9180512" cy="686400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-27384"/>
            <a:ext cx="5307667" cy="590306"/>
          </a:xfrm>
        </p:spPr>
        <p:txBody>
          <a:bodyPr>
            <a:noAutofit/>
          </a:bodyPr>
          <a:lstStyle/>
          <a:p>
            <a:r>
              <a:rPr lang="da-DK" sz="3600" dirty="0" smtClean="0">
                <a:solidFill>
                  <a:schemeClr val="bg1"/>
                </a:solidFill>
              </a:rPr>
              <a:t>MADALGO – CTIC    6 : 3</a:t>
            </a:r>
            <a:endParaRPr lang="da-DK" sz="3600" dirty="0">
              <a:solidFill>
                <a:schemeClr val="bg1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028384" y="-68396"/>
            <a:ext cx="10885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00"/>
              </a:lnSpc>
            </a:pPr>
            <a:r>
              <a:rPr lang="da-DK" sz="1800" dirty="0" smtClean="0">
                <a:solidFill>
                  <a:schemeClr val="bg1"/>
                </a:solidFill>
              </a:rPr>
              <a:t>May 23</a:t>
            </a:r>
            <a:br>
              <a:rPr lang="da-DK" sz="1800" dirty="0" smtClean="0">
                <a:solidFill>
                  <a:schemeClr val="bg1"/>
                </a:solidFill>
              </a:rPr>
            </a:br>
            <a:r>
              <a:rPr lang="da-DK" sz="1800" dirty="0" smtClean="0">
                <a:solidFill>
                  <a:schemeClr val="bg1"/>
                </a:solidFill>
              </a:rPr>
              <a:t> 2013</a:t>
            </a:r>
            <a:endParaRPr lang="da-DK" sz="18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83768" y="332657"/>
            <a:ext cx="6768752" cy="1577607"/>
            <a:chOff x="2483768" y="332657"/>
            <a:chExt cx="6768752" cy="1577607"/>
          </a:xfrm>
        </p:grpSpPr>
        <p:grpSp>
          <p:nvGrpSpPr>
            <p:cNvPr id="15" name="Group 14"/>
            <p:cNvGrpSpPr/>
            <p:nvPr/>
          </p:nvGrpSpPr>
          <p:grpSpPr>
            <a:xfrm>
              <a:off x="2483768" y="526614"/>
              <a:ext cx="6768752" cy="1383650"/>
              <a:chOff x="2483768" y="526614"/>
              <a:chExt cx="6768752" cy="1383650"/>
            </a:xfrm>
          </p:grpSpPr>
          <p:pic>
            <p:nvPicPr>
              <p:cNvPr id="3074" name="Picture 2" descr="http://www.madalgo.au.dk/img/Postdoc/Darius%20Sidlauskas/Darius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0648" y="590306"/>
                <a:ext cx="984375" cy="12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http://www.madalgo.au.dk/img/Postdoc/Constantinos%20Tsirogiannis/IMG_7463_modif2_2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0468" y="590306"/>
                <a:ext cx="984375" cy="12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8" name="Picture 6" descr="http://www.madalgo.au.dk/img/PhD/Aarhus/Jesper_Asbjoern__IMG_5406_modif3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0288" y="590306"/>
                <a:ext cx="984375" cy="12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0" name="Picture 8" descr="http://www.madalgo.au.dk/img/PhD/Aarhus/Jacob_2008-003_modif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108" y="590306"/>
                <a:ext cx="972230" cy="12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 descr="http://www.madalgo.au.dk/img/PhD/Aarhus/Casper_IMG_3142_modif2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7783" y="590306"/>
                <a:ext cx="984375" cy="12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4" name="Picture 12" descr="http://www.madalgo.au.dk/img/PhD/Aarhus/Morten_Revsbaek_004_3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7603" y="590306"/>
                <a:ext cx="984375" cy="12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7884368" y="1540932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dirty="0" smtClean="0">
                    <a:solidFill>
                      <a:schemeClr val="bg1"/>
                    </a:solidFill>
                  </a:rPr>
                  <a:t>Morten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804766" y="1540932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dirty="0" smtClean="0">
                    <a:solidFill>
                      <a:schemeClr val="bg1"/>
                    </a:solidFill>
                  </a:rPr>
                  <a:t>Casper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724128" y="1540932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dirty="0" smtClean="0">
                    <a:solidFill>
                      <a:schemeClr val="bg1"/>
                    </a:solidFill>
                  </a:rPr>
                  <a:t>Jakob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680239" y="1540932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dirty="0" smtClean="0">
                    <a:solidFill>
                      <a:schemeClr val="bg1"/>
                    </a:solidFill>
                  </a:rPr>
                  <a:t>Jesper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419872" y="1571491"/>
                <a:ext cx="16317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dirty="0" err="1" smtClean="0">
                    <a:solidFill>
                      <a:schemeClr val="bg1"/>
                    </a:solidFill>
                  </a:rPr>
                  <a:t>Constantinos</a:t>
                </a:r>
                <a:endParaRPr lang="da-DK" sz="14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83768" y="1540932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dirty="0" smtClean="0">
                    <a:solidFill>
                      <a:schemeClr val="bg1"/>
                    </a:solidFill>
                  </a:rPr>
                  <a:t>Darius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6200000">
                <a:off x="4239437" y="1026024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a-DK" dirty="0" err="1" smtClean="0">
                    <a:solidFill>
                      <a:schemeClr val="bg1"/>
                    </a:solidFill>
                  </a:rPr>
                  <a:t>Phd</a:t>
                </a:r>
                <a:endParaRPr lang="da-DK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 rot="16200000">
              <a:off x="2087362" y="832067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err="1" smtClean="0">
                  <a:solidFill>
                    <a:schemeClr val="bg1"/>
                  </a:solidFill>
                </a:rPr>
                <a:t>PostDoc</a:t>
              </a:r>
              <a:endParaRPr lang="da-DK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499992" y="594928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/>
              <a:t>Lars</a:t>
            </a:r>
          </a:p>
          <a:p>
            <a:pPr algn="ctr"/>
            <a:r>
              <a:rPr lang="da-DK" dirty="0" smtClean="0"/>
              <a:t>(Professor)</a:t>
            </a:r>
            <a:endParaRPr lang="da-DK" dirty="0"/>
          </a:p>
        </p:txBody>
      </p:sp>
      <p:grpSp>
        <p:nvGrpSpPr>
          <p:cNvPr id="32" name="Group 31"/>
          <p:cNvGrpSpPr/>
          <p:nvPr/>
        </p:nvGrpSpPr>
        <p:grpSpPr>
          <a:xfrm>
            <a:off x="71584" y="20474"/>
            <a:ext cx="2462143" cy="6792961"/>
            <a:chOff x="71584" y="-36676"/>
            <a:chExt cx="2462143" cy="6792961"/>
          </a:xfrm>
        </p:grpSpPr>
        <p:grpSp>
          <p:nvGrpSpPr>
            <p:cNvPr id="19" name="Group 18"/>
            <p:cNvGrpSpPr/>
            <p:nvPr/>
          </p:nvGrpSpPr>
          <p:grpSpPr>
            <a:xfrm>
              <a:off x="72008" y="-36676"/>
              <a:ext cx="2461719" cy="6792961"/>
              <a:chOff x="72008" y="-36676"/>
              <a:chExt cx="2461719" cy="679296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72008" y="-36676"/>
                <a:ext cx="1907704" cy="6792961"/>
                <a:chOff x="72008" y="-36676"/>
                <a:chExt cx="1907704" cy="6792961"/>
              </a:xfrm>
            </p:grpSpPr>
            <p:pic>
              <p:nvPicPr>
                <p:cNvPr id="3100" name="Picture 28" descr="http://www.madalgo.au.dk/img/UnderGrads/Mikkel-Engelbrecht_DSC_0051_modif2.jp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08" y="5788604"/>
                  <a:ext cx="756000" cy="9676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" name="Group 16"/>
                <p:cNvGrpSpPr/>
                <p:nvPr/>
              </p:nvGrpSpPr>
              <p:grpSpPr>
                <a:xfrm>
                  <a:off x="73166" y="-36676"/>
                  <a:ext cx="1906546" cy="5724260"/>
                  <a:chOff x="73166" y="-36676"/>
                  <a:chExt cx="1906546" cy="5724260"/>
                </a:xfrm>
              </p:grpSpPr>
              <p:pic>
                <p:nvPicPr>
                  <p:cNvPr id="3086" name="Picture 14" descr="http://www.madalgo.au.dk/img/UnderGrads/Jana-Kunert_DSC_0106-copy2.jpg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166" y="445095"/>
                    <a:ext cx="756000" cy="9676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88" name="Picture 16" descr="http://www.madalgo.au.dk/img/UnderGrads/Jakob-Mark-Friis_DSC_0096_modif2.jpg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166" y="4719903"/>
                    <a:ext cx="756000" cy="9676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90" name="Picture 18" descr="http://www.madalgo.au.dk/img/UnderGrads/Steffen-Beier-Olesen-DSC_0100_modif3.jpg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166" y="3651201"/>
                    <a:ext cx="756000" cy="9676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92" name="Picture 20" descr="http://www.madalgo.au.dk/img/UnderGrads/Jens_Johansen_DSC_0010_modif3.jpg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166" y="2582499"/>
                    <a:ext cx="756000" cy="9676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94" name="Picture 22" descr="http://www.madalgo.au.dk/img/UnderGrads/Morten_Kragelund_DSC_0006_modif2.jpg"/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35680" y="445095"/>
                    <a:ext cx="756000" cy="9676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96" name="Picture 24" descr="http://www.madalgo.au.dk/img/UnderGrads/Joergen_2012_IMG_8060_modif2_small.jpg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166" y="1513797"/>
                    <a:ext cx="756000" cy="9676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98" name="Picture 26" descr="http://www.madalgo.au.dk/img/UnderGrads/Jeppe_Schou_tilsendt_2012_modif3.jpg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35680" y="1513797"/>
                    <a:ext cx="756000" cy="9676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11560" y="-36676"/>
                    <a:ext cx="136815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a-DK" dirty="0" smtClean="0">
                        <a:solidFill>
                          <a:schemeClr val="bg1"/>
                        </a:solidFill>
                      </a:rPr>
                      <a:t>Speciale</a:t>
                    </a:r>
                    <a:endParaRPr lang="da-DK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pic>
            <p:nvPicPr>
              <p:cNvPr id="3102" name="Picture 30" descr="https://lh3.googleusercontent.com/-LA6m8GF-3ZY/UEmNrnBkrhE/AAAAAAAAALc/vlMINMzXmcE/s250-c-k/ProfilePhotos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81" r="18143" b="7527"/>
              <a:stretch/>
            </p:blipFill>
            <p:spPr bwMode="auto">
              <a:xfrm>
                <a:off x="1773706" y="459874"/>
                <a:ext cx="760021" cy="96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1770038" y="1104999"/>
              <a:ext cx="75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400" dirty="0" smtClean="0">
                  <a:solidFill>
                    <a:schemeClr val="bg1"/>
                  </a:solidFill>
                </a:rPr>
                <a:t>Daniel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1584" y="1104999"/>
              <a:ext cx="1620096" cy="5642719"/>
              <a:chOff x="71584" y="1104999"/>
              <a:chExt cx="1620096" cy="564271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72008" y="1104999"/>
                <a:ext cx="75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dirty="0" smtClean="0">
                    <a:solidFill>
                      <a:schemeClr val="bg1"/>
                    </a:solidFill>
                  </a:rPr>
                  <a:t>Jana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935680" y="1104999"/>
                <a:ext cx="75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dirty="0" smtClean="0">
                    <a:solidFill>
                      <a:schemeClr val="bg1"/>
                    </a:solidFill>
                  </a:rPr>
                  <a:t>Morten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4284" y="2172419"/>
                <a:ext cx="75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dirty="0" smtClean="0">
                    <a:solidFill>
                      <a:schemeClr val="bg1"/>
                    </a:solidFill>
                  </a:rPr>
                  <a:t>Jørgen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935680" y="2173114"/>
                <a:ext cx="75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dirty="0" smtClean="0">
                    <a:solidFill>
                      <a:schemeClr val="bg1"/>
                    </a:solidFill>
                  </a:rPr>
                  <a:t>Jeppe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1584" y="3232026"/>
                <a:ext cx="75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dirty="0" smtClean="0">
                    <a:solidFill>
                      <a:schemeClr val="bg1"/>
                    </a:solidFill>
                  </a:rPr>
                  <a:t>Jens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5754" y="4299446"/>
                <a:ext cx="75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dirty="0" smtClean="0">
                    <a:solidFill>
                      <a:schemeClr val="bg1"/>
                    </a:solidFill>
                  </a:rPr>
                  <a:t>Steffen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2104" y="5381029"/>
                <a:ext cx="75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dirty="0" smtClean="0">
                    <a:solidFill>
                      <a:schemeClr val="bg1"/>
                    </a:solidFill>
                  </a:rPr>
                  <a:t>Jakob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1584" y="6439941"/>
                <a:ext cx="756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dirty="0" smtClean="0">
                    <a:solidFill>
                      <a:schemeClr val="bg1"/>
                    </a:solidFill>
                  </a:rPr>
                  <a:t>Mikkel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95536" y="3446239"/>
            <a:ext cx="8136904" cy="3293388"/>
            <a:chOff x="395536" y="3446239"/>
            <a:chExt cx="8136904" cy="3293388"/>
          </a:xfrm>
        </p:grpSpPr>
        <p:sp>
          <p:nvSpPr>
            <p:cNvPr id="6" name="TextBox 5"/>
            <p:cNvSpPr txBox="1"/>
            <p:nvPr/>
          </p:nvSpPr>
          <p:spPr>
            <a:xfrm>
              <a:off x="6012160" y="6093296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err="1" smtClean="0"/>
                <a:t>Yungwoo</a:t>
              </a:r>
              <a:endParaRPr lang="da-DK" dirty="0" smtClean="0"/>
            </a:p>
            <a:p>
              <a:pPr algn="ctr"/>
              <a:r>
                <a:rPr lang="da-DK" dirty="0" smtClean="0"/>
                <a:t>(</a:t>
              </a:r>
              <a:r>
                <a:rPr lang="da-DK" dirty="0" err="1" smtClean="0"/>
                <a:t>PhD</a:t>
              </a:r>
              <a:r>
                <a:rPr lang="da-DK" dirty="0" smtClean="0"/>
                <a:t>)</a:t>
              </a:r>
              <a:endParaRPr lang="da-DK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63688" y="5949280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err="1" smtClean="0"/>
                <a:t>Zhewei</a:t>
              </a:r>
              <a:endParaRPr lang="da-DK" dirty="0" smtClean="0"/>
            </a:p>
            <a:p>
              <a:pPr algn="ctr"/>
              <a:r>
                <a:rPr lang="da-DK" dirty="0" smtClean="0"/>
                <a:t>(</a:t>
              </a:r>
              <a:r>
                <a:rPr lang="da-DK" dirty="0" err="1" smtClean="0"/>
                <a:t>PostDoc</a:t>
              </a:r>
              <a:r>
                <a:rPr lang="da-DK" dirty="0" smtClean="0"/>
                <a:t>)</a:t>
              </a:r>
              <a:endParaRPr lang="da-DK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64288" y="4078813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smtClean="0"/>
                <a:t>Bryan</a:t>
              </a:r>
            </a:p>
            <a:p>
              <a:pPr algn="ctr"/>
              <a:r>
                <a:rPr lang="da-DK" dirty="0" smtClean="0"/>
                <a:t>(</a:t>
              </a:r>
              <a:r>
                <a:rPr lang="da-DK" dirty="0" err="1" smtClean="0"/>
                <a:t>PhD</a:t>
              </a:r>
              <a:r>
                <a:rPr lang="da-DK" dirty="0" smtClean="0"/>
                <a:t>)</a:t>
              </a:r>
              <a:endParaRPr lang="da-DK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8144" y="4150821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err="1" smtClean="0"/>
                <a:t>Peyman</a:t>
              </a:r>
              <a:endParaRPr lang="da-DK" dirty="0" smtClean="0"/>
            </a:p>
            <a:p>
              <a:pPr algn="ctr"/>
              <a:r>
                <a:rPr lang="da-DK" dirty="0" smtClean="0"/>
                <a:t>(Adjunkt)</a:t>
              </a:r>
              <a:endParaRPr lang="da-DK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86972" y="3646765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smtClean="0"/>
                <a:t>Gerth</a:t>
              </a:r>
            </a:p>
            <a:p>
              <a:pPr algn="ctr"/>
              <a:r>
                <a:rPr lang="da-DK" dirty="0" smtClean="0"/>
                <a:t>(Lektor)</a:t>
              </a:r>
              <a:endParaRPr lang="da-DK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63688" y="3446239"/>
              <a:ext cx="1368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err="1" smtClean="0"/>
                <a:t>Sarfraz</a:t>
              </a:r>
              <a:endParaRPr lang="da-DK" dirty="0" smtClean="0"/>
            </a:p>
            <a:p>
              <a:pPr algn="ctr"/>
              <a:endParaRPr lang="da-DK" dirty="0" smtClean="0"/>
            </a:p>
            <a:p>
              <a:pPr algn="ctr"/>
              <a:r>
                <a:rPr lang="da-DK" dirty="0" smtClean="0"/>
                <a:t>(</a:t>
              </a:r>
              <a:r>
                <a:rPr lang="da-DK" dirty="0" err="1" smtClean="0"/>
                <a:t>PhD</a:t>
              </a:r>
              <a:r>
                <a:rPr lang="da-DK" dirty="0" smtClean="0"/>
                <a:t>)</a:t>
              </a:r>
              <a:endParaRPr lang="da-DK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16868" y="3629526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smtClean="0">
                  <a:solidFill>
                    <a:schemeClr val="bg1"/>
                  </a:solidFill>
                </a:rPr>
                <a:t>Else</a:t>
              </a:r>
            </a:p>
            <a:p>
              <a:pPr algn="ctr"/>
              <a:r>
                <a:rPr lang="da-DK" sz="1400" dirty="0" smtClean="0">
                  <a:solidFill>
                    <a:schemeClr val="bg1"/>
                  </a:solidFill>
                </a:rPr>
                <a:t>(Manager)</a:t>
              </a:r>
              <a:endParaRPr lang="da-DK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5536" y="4726885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 smtClean="0"/>
                <a:t>Allan</a:t>
              </a:r>
            </a:p>
            <a:p>
              <a:pPr algn="ctr"/>
              <a:r>
                <a:rPr lang="da-DK" dirty="0" smtClean="0"/>
                <a:t>(</a:t>
              </a:r>
              <a:r>
                <a:rPr lang="da-DK" dirty="0" err="1" smtClean="0"/>
                <a:t>PostDoc</a:t>
              </a:r>
              <a:r>
                <a:rPr lang="da-DK" dirty="0" smtClean="0"/>
                <a:t>)</a:t>
              </a:r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427595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5"/>
            <a:ext cx="9289032" cy="692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932040" y="5013176"/>
            <a:ext cx="2232248" cy="1584176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ight Arrow 6"/>
          <p:cNvSpPr/>
          <p:nvPr/>
        </p:nvSpPr>
        <p:spPr>
          <a:xfrm>
            <a:off x="3491879" y="5589240"/>
            <a:ext cx="1126853" cy="64807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/>
          <p:cNvSpPr txBox="1"/>
          <p:nvPr/>
        </p:nvSpPr>
        <p:spPr>
          <a:xfrm>
            <a:off x="899592" y="5376118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 err="1" smtClean="0">
                <a:solidFill>
                  <a:schemeClr val="bg1"/>
                </a:solidFill>
              </a:rPr>
              <a:t>Else’s</a:t>
            </a:r>
            <a:r>
              <a:rPr lang="da-DK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a-DK" sz="3200" b="1" dirty="0">
                <a:solidFill>
                  <a:schemeClr val="bg1"/>
                </a:solidFill>
              </a:rPr>
              <a:t>r</a:t>
            </a:r>
            <a:r>
              <a:rPr lang="da-DK" sz="3200" b="1" dirty="0" smtClean="0">
                <a:solidFill>
                  <a:schemeClr val="bg1"/>
                </a:solidFill>
              </a:rPr>
              <a:t>ubber </a:t>
            </a:r>
            <a:r>
              <a:rPr lang="da-DK" sz="3200" b="1" dirty="0" err="1" smtClean="0">
                <a:solidFill>
                  <a:schemeClr val="bg1"/>
                </a:solidFill>
              </a:rPr>
              <a:t>boots</a:t>
            </a:r>
            <a:endParaRPr lang="da-DK" sz="3200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736424">
            <a:off x="4284244" y="1284914"/>
            <a:ext cx="1126853" cy="64807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xtBox 11"/>
          <p:cNvSpPr txBox="1"/>
          <p:nvPr/>
        </p:nvSpPr>
        <p:spPr>
          <a:xfrm rot="1772327">
            <a:off x="2914468" y="584975"/>
            <a:ext cx="136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3200" b="1" dirty="0" smtClean="0">
                <a:solidFill>
                  <a:schemeClr val="bg1"/>
                </a:solidFill>
              </a:rPr>
              <a:t>Lars</a:t>
            </a:r>
            <a:endParaRPr lang="da-DK" sz="3200" b="1" dirty="0">
              <a:solidFill>
                <a:schemeClr val="bg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3980894">
            <a:off x="2071988" y="4255115"/>
            <a:ext cx="1126853" cy="64807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xtBox 13"/>
          <p:cNvSpPr txBox="1"/>
          <p:nvPr/>
        </p:nvSpPr>
        <p:spPr>
          <a:xfrm rot="20328711">
            <a:off x="1409731" y="3485161"/>
            <a:ext cx="1656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 smtClean="0">
                <a:solidFill>
                  <a:schemeClr val="bg1"/>
                </a:solidFill>
              </a:rPr>
              <a:t>Water</a:t>
            </a:r>
            <a:endParaRPr lang="da-DK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1" grpId="0" animBg="1"/>
      <p:bldP spid="12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5" t="8131" r="16294" b="51625"/>
          <a:stretch/>
        </p:blipFill>
        <p:spPr bwMode="auto">
          <a:xfrm>
            <a:off x="0" y="686"/>
            <a:ext cx="9144000" cy="684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610901">
            <a:off x="-139404" y="835107"/>
            <a:ext cx="2387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 smtClean="0">
                <a:solidFill>
                  <a:schemeClr val="bg1"/>
                </a:solidFill>
              </a:rPr>
              <a:t>Lars’ house</a:t>
            </a:r>
            <a:endParaRPr lang="da-DK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0852" y="6093296"/>
            <a:ext cx="277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 smtClean="0">
                <a:solidFill>
                  <a:schemeClr val="bg1"/>
                </a:solidFill>
              </a:rPr>
              <a:t>Brabrand </a:t>
            </a:r>
            <a:r>
              <a:rPr lang="da-DK" sz="3200" b="1" dirty="0" err="1" smtClean="0">
                <a:solidFill>
                  <a:schemeClr val="bg1"/>
                </a:solidFill>
              </a:rPr>
              <a:t>lake</a:t>
            </a:r>
            <a:endParaRPr lang="da-DK" sz="3200" b="1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751515">
            <a:off x="2039986" y="1146043"/>
            <a:ext cx="1126853" cy="648072"/>
          </a:xfrm>
          <a:prstGeom prst="rightArrow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Picture 10" descr="New Imag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46" y="6499504"/>
            <a:ext cx="1556376" cy="3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9552" r="17871" b="53862"/>
          <a:stretch/>
        </p:blipFill>
        <p:spPr bwMode="auto">
          <a:xfrm>
            <a:off x="0" y="-436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w Imag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46" y="6499504"/>
            <a:ext cx="1556376" cy="313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610901">
            <a:off x="1208892" y="2224430"/>
            <a:ext cx="2387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 smtClean="0">
                <a:solidFill>
                  <a:schemeClr val="bg1"/>
                </a:solidFill>
              </a:rPr>
              <a:t>Lars’ house</a:t>
            </a:r>
            <a:endParaRPr lang="da-DK" sz="32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751515">
            <a:off x="3388282" y="2535366"/>
            <a:ext cx="1126853" cy="648072"/>
          </a:xfrm>
          <a:prstGeom prst="rightArrow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54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675456"/>
            <a:ext cx="14216517" cy="79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675456"/>
            <a:ext cx="14216517" cy="79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675456"/>
            <a:ext cx="14216517" cy="79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610901">
            <a:off x="1352907" y="2789510"/>
            <a:ext cx="2387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 smtClean="0">
                <a:solidFill>
                  <a:schemeClr val="bg1"/>
                </a:solidFill>
              </a:rPr>
              <a:t>Lars’ house</a:t>
            </a:r>
            <a:endParaRPr lang="da-DK" sz="3200" b="1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751515">
            <a:off x="3528282" y="3100005"/>
            <a:ext cx="1126853" cy="685105"/>
          </a:xfrm>
          <a:prstGeom prst="rightArrow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8" descr="New Imag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46" y="6499504"/>
            <a:ext cx="1556376" cy="3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9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738" y="154732"/>
            <a:ext cx="3034680" cy="1143000"/>
          </a:xfrm>
        </p:spPr>
        <p:txBody>
          <a:bodyPr/>
          <a:lstStyle/>
          <a:p>
            <a:r>
              <a:rPr lang="da-DK" b="1" dirty="0" smtClean="0">
                <a:solidFill>
                  <a:srgbClr val="C00000"/>
                </a:solidFill>
              </a:rPr>
              <a:t>Research</a:t>
            </a:r>
            <a:endParaRPr lang="da-DK" b="1" dirty="0">
              <a:solidFill>
                <a:srgbClr val="C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331640" y="2204864"/>
            <a:ext cx="4140460" cy="4032448"/>
          </a:xfrm>
          <a:prstGeom prst="ellipse">
            <a:avLst/>
          </a:prstGeom>
          <a:solidFill>
            <a:srgbClr val="0070C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/>
          <p:cNvSpPr/>
          <p:nvPr/>
        </p:nvSpPr>
        <p:spPr>
          <a:xfrm>
            <a:off x="4098404" y="1556792"/>
            <a:ext cx="3744416" cy="3168352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val 5"/>
          <p:cNvSpPr/>
          <p:nvPr/>
        </p:nvSpPr>
        <p:spPr>
          <a:xfrm>
            <a:off x="4320294" y="3050968"/>
            <a:ext cx="3456384" cy="3168352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/>
          <p:cNvSpPr txBox="1"/>
          <p:nvPr/>
        </p:nvSpPr>
        <p:spPr>
          <a:xfrm>
            <a:off x="467544" y="162880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err="1" smtClean="0">
                <a:solidFill>
                  <a:srgbClr val="0070C0"/>
                </a:solidFill>
              </a:rPr>
              <a:t>Algorithmics</a:t>
            </a:r>
            <a:endParaRPr lang="da-DK" sz="3600" dirty="0" smtClean="0">
              <a:solidFill>
                <a:srgbClr val="0070C0"/>
              </a:solidFill>
            </a:endParaRPr>
          </a:p>
          <a:p>
            <a:r>
              <a:rPr lang="da-DK" sz="3600" dirty="0" err="1" smtClean="0">
                <a:solidFill>
                  <a:srgbClr val="0070C0"/>
                </a:solidFill>
              </a:rPr>
              <a:t>Theory</a:t>
            </a:r>
            <a:endParaRPr lang="da-DK" sz="3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11967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 smtClean="0">
                <a:solidFill>
                  <a:srgbClr val="C00000"/>
                </a:solidFill>
              </a:rPr>
              <a:t>Practical</a:t>
            </a:r>
            <a:endParaRPr lang="da-DK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6167045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>
                <a:solidFill>
                  <a:srgbClr val="00B050"/>
                </a:solidFill>
              </a:rPr>
              <a:t>Commercial</a:t>
            </a:r>
            <a:endParaRPr lang="da-DK" sz="36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4470211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err="1" smtClean="0">
                <a:solidFill>
                  <a:schemeClr val="bg1"/>
                </a:solidFill>
              </a:rPr>
              <a:t>Peyman</a:t>
            </a:r>
            <a:endParaRPr lang="da-DK" sz="4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9812" y="2708920"/>
            <a:ext cx="1620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smtClean="0">
                <a:solidFill>
                  <a:schemeClr val="bg1"/>
                </a:solidFill>
              </a:rPr>
              <a:t>Gerth</a:t>
            </a:r>
            <a:endParaRPr lang="da-DK" sz="4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4" y="3606115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smtClean="0">
                <a:solidFill>
                  <a:schemeClr val="bg1"/>
                </a:solidFill>
              </a:rPr>
              <a:t>Lars</a:t>
            </a:r>
            <a:endParaRPr lang="da-DK" sz="4800" dirty="0">
              <a:solidFill>
                <a:schemeClr val="bg1"/>
              </a:solidFill>
            </a:endParaRPr>
          </a:p>
        </p:txBody>
      </p:sp>
      <p:pic>
        <p:nvPicPr>
          <p:cNvPr id="13" name="Picture 12" descr="New Imag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2344" y="5114584"/>
            <a:ext cx="1997968" cy="40264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275856" y="2420888"/>
            <a:ext cx="180000" cy="180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Oval 14"/>
          <p:cNvSpPr/>
          <p:nvPr/>
        </p:nvSpPr>
        <p:spPr>
          <a:xfrm>
            <a:off x="5076056" y="3537032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Picture 2" descr="MadalgoLogo1024x107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182" y="545998"/>
            <a:ext cx="4362772" cy="42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004048" y="1844824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EcoInformatics</a:t>
            </a:r>
            <a:endParaRPr lang="en-US" sz="2400" dirty="0" smtClean="0"/>
          </a:p>
          <a:p>
            <a:r>
              <a:rPr lang="en-US" sz="2400" dirty="0" err="1" smtClean="0"/>
              <a:t>BioInformatics</a:t>
            </a:r>
            <a:endParaRPr lang="en-US" sz="2400" dirty="0" smtClean="0"/>
          </a:p>
          <a:p>
            <a:r>
              <a:rPr lang="en-US" sz="2400" dirty="0" smtClean="0"/>
              <a:t>COWI, DES, EIVA, …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990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4" grpId="0" animBg="1"/>
      <p:bldP spid="15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aserdata.info/fotos/589/Lidar_Hoef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73553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da-DK" b="1" dirty="0" err="1" smtClean="0">
                <a:solidFill>
                  <a:srgbClr val="C00000"/>
                </a:solidFill>
              </a:rPr>
              <a:t>Terrain</a:t>
            </a:r>
            <a:r>
              <a:rPr lang="da-DK" b="1" dirty="0" smtClean="0">
                <a:solidFill>
                  <a:srgbClr val="C00000"/>
                </a:solidFill>
              </a:rPr>
              <a:t> Research</a:t>
            </a:r>
            <a:endParaRPr lang="da-DK" b="1" dirty="0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66977" y="3861048"/>
            <a:ext cx="2088232" cy="894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940152" y="1700808"/>
            <a:ext cx="1719262" cy="1968500"/>
            <a:chOff x="1430338" y="9563849"/>
            <a:chExt cx="1719262" cy="1968500"/>
          </a:xfrm>
          <a:solidFill>
            <a:schemeClr val="bg1"/>
          </a:solidFill>
        </p:grpSpPr>
        <p:sp>
          <p:nvSpPr>
            <p:cNvPr id="7" name="Rectangle 1053"/>
            <p:cNvSpPr>
              <a:spLocks noChangeArrowheads="1"/>
            </p:cNvSpPr>
            <p:nvPr/>
          </p:nvSpPr>
          <p:spPr bwMode="auto">
            <a:xfrm>
              <a:off x="1430338" y="9563849"/>
              <a:ext cx="285750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3</a:t>
              </a:r>
            </a:p>
          </p:txBody>
        </p:sp>
        <p:sp>
          <p:nvSpPr>
            <p:cNvPr id="8" name="Rectangle 1054"/>
            <p:cNvSpPr>
              <a:spLocks noChangeArrowheads="1"/>
            </p:cNvSpPr>
            <p:nvPr/>
          </p:nvSpPr>
          <p:spPr bwMode="auto">
            <a:xfrm>
              <a:off x="1716088" y="9563849"/>
              <a:ext cx="287337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2</a:t>
              </a:r>
            </a:p>
          </p:txBody>
        </p:sp>
        <p:sp>
          <p:nvSpPr>
            <p:cNvPr id="9" name="Rectangle 1056"/>
            <p:cNvSpPr>
              <a:spLocks noChangeArrowheads="1"/>
            </p:cNvSpPr>
            <p:nvPr/>
          </p:nvSpPr>
          <p:spPr bwMode="auto">
            <a:xfrm>
              <a:off x="2003425" y="9563849"/>
              <a:ext cx="285750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4</a:t>
              </a:r>
            </a:p>
          </p:txBody>
        </p:sp>
        <p:sp>
          <p:nvSpPr>
            <p:cNvPr id="10" name="Rectangle 1057"/>
            <p:cNvSpPr>
              <a:spLocks noChangeArrowheads="1"/>
            </p:cNvSpPr>
            <p:nvPr/>
          </p:nvSpPr>
          <p:spPr bwMode="auto">
            <a:xfrm>
              <a:off x="1430338" y="9892462"/>
              <a:ext cx="285750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7</a:t>
              </a:r>
            </a:p>
          </p:txBody>
        </p:sp>
        <p:sp>
          <p:nvSpPr>
            <p:cNvPr id="11" name="Rectangle 1058"/>
            <p:cNvSpPr>
              <a:spLocks noChangeArrowheads="1"/>
            </p:cNvSpPr>
            <p:nvPr/>
          </p:nvSpPr>
          <p:spPr bwMode="auto">
            <a:xfrm>
              <a:off x="1716088" y="9892462"/>
              <a:ext cx="287337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 smtClean="0">
                  <a:solidFill>
                    <a:srgbClr val="606060"/>
                  </a:solidFill>
                </a:rPr>
                <a:t>5</a:t>
              </a:r>
              <a:endParaRPr lang="en-US" sz="2000" dirty="0">
                <a:solidFill>
                  <a:srgbClr val="606060"/>
                </a:solidFill>
              </a:endParaRPr>
            </a:p>
          </p:txBody>
        </p:sp>
        <p:sp>
          <p:nvSpPr>
            <p:cNvPr id="12" name="Rectangle 1059"/>
            <p:cNvSpPr>
              <a:spLocks noChangeArrowheads="1"/>
            </p:cNvSpPr>
            <p:nvPr/>
          </p:nvSpPr>
          <p:spPr bwMode="auto">
            <a:xfrm>
              <a:off x="2003425" y="9892462"/>
              <a:ext cx="285750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8</a:t>
              </a:r>
            </a:p>
          </p:txBody>
        </p:sp>
        <p:sp>
          <p:nvSpPr>
            <p:cNvPr id="13" name="Rectangle 1060"/>
            <p:cNvSpPr>
              <a:spLocks noChangeArrowheads="1"/>
            </p:cNvSpPr>
            <p:nvPr/>
          </p:nvSpPr>
          <p:spPr bwMode="auto">
            <a:xfrm>
              <a:off x="1430338" y="10221074"/>
              <a:ext cx="285750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7</a:t>
              </a:r>
            </a:p>
          </p:txBody>
        </p:sp>
        <p:sp>
          <p:nvSpPr>
            <p:cNvPr id="14" name="Rectangle 1061"/>
            <p:cNvSpPr>
              <a:spLocks noChangeArrowheads="1"/>
            </p:cNvSpPr>
            <p:nvPr/>
          </p:nvSpPr>
          <p:spPr bwMode="auto">
            <a:xfrm>
              <a:off x="1716088" y="10221074"/>
              <a:ext cx="287337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1</a:t>
              </a:r>
            </a:p>
          </p:txBody>
        </p:sp>
        <p:sp>
          <p:nvSpPr>
            <p:cNvPr id="15" name="Rectangle 1062"/>
            <p:cNvSpPr>
              <a:spLocks noChangeArrowheads="1"/>
            </p:cNvSpPr>
            <p:nvPr/>
          </p:nvSpPr>
          <p:spPr bwMode="auto">
            <a:xfrm>
              <a:off x="2003425" y="10221074"/>
              <a:ext cx="285750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9</a:t>
              </a:r>
            </a:p>
          </p:txBody>
        </p:sp>
        <p:sp>
          <p:nvSpPr>
            <p:cNvPr id="16" name="Rectangle 1065"/>
            <p:cNvSpPr>
              <a:spLocks noChangeArrowheads="1"/>
            </p:cNvSpPr>
            <p:nvPr/>
          </p:nvSpPr>
          <p:spPr bwMode="auto">
            <a:xfrm>
              <a:off x="2289175" y="9563849"/>
              <a:ext cx="287338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3</a:t>
              </a:r>
            </a:p>
          </p:txBody>
        </p:sp>
        <p:sp>
          <p:nvSpPr>
            <p:cNvPr id="17" name="Rectangle 1066"/>
            <p:cNvSpPr>
              <a:spLocks noChangeArrowheads="1"/>
            </p:cNvSpPr>
            <p:nvPr/>
          </p:nvSpPr>
          <p:spPr bwMode="auto">
            <a:xfrm>
              <a:off x="2576513" y="9563849"/>
              <a:ext cx="285750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2</a:t>
              </a:r>
            </a:p>
          </p:txBody>
        </p:sp>
        <p:sp>
          <p:nvSpPr>
            <p:cNvPr id="18" name="Rectangle 1067"/>
            <p:cNvSpPr>
              <a:spLocks noChangeArrowheads="1"/>
            </p:cNvSpPr>
            <p:nvPr/>
          </p:nvSpPr>
          <p:spPr bwMode="auto">
            <a:xfrm>
              <a:off x="2862263" y="9563849"/>
              <a:ext cx="287337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4</a:t>
              </a:r>
            </a:p>
          </p:txBody>
        </p:sp>
        <p:sp>
          <p:nvSpPr>
            <p:cNvPr id="19" name="Rectangle 1068"/>
            <p:cNvSpPr>
              <a:spLocks noChangeArrowheads="1"/>
            </p:cNvSpPr>
            <p:nvPr/>
          </p:nvSpPr>
          <p:spPr bwMode="auto">
            <a:xfrm>
              <a:off x="2289175" y="9892462"/>
              <a:ext cx="287338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7</a:t>
              </a:r>
            </a:p>
          </p:txBody>
        </p:sp>
        <p:sp>
          <p:nvSpPr>
            <p:cNvPr id="20" name="Rectangle 1069"/>
            <p:cNvSpPr>
              <a:spLocks noChangeArrowheads="1"/>
            </p:cNvSpPr>
            <p:nvPr/>
          </p:nvSpPr>
          <p:spPr bwMode="auto">
            <a:xfrm>
              <a:off x="2576513" y="9892462"/>
              <a:ext cx="285750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5</a:t>
              </a:r>
            </a:p>
          </p:txBody>
        </p:sp>
        <p:sp>
          <p:nvSpPr>
            <p:cNvPr id="21" name="Rectangle 1070"/>
            <p:cNvSpPr>
              <a:spLocks noChangeArrowheads="1"/>
            </p:cNvSpPr>
            <p:nvPr/>
          </p:nvSpPr>
          <p:spPr bwMode="auto">
            <a:xfrm>
              <a:off x="2862263" y="9892462"/>
              <a:ext cx="287337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8</a:t>
              </a:r>
            </a:p>
          </p:txBody>
        </p:sp>
        <p:sp>
          <p:nvSpPr>
            <p:cNvPr id="22" name="Rectangle 1071"/>
            <p:cNvSpPr>
              <a:spLocks noChangeArrowheads="1"/>
            </p:cNvSpPr>
            <p:nvPr/>
          </p:nvSpPr>
          <p:spPr bwMode="auto">
            <a:xfrm>
              <a:off x="2289175" y="10221074"/>
              <a:ext cx="287338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7</a:t>
              </a:r>
            </a:p>
          </p:txBody>
        </p:sp>
        <p:sp>
          <p:nvSpPr>
            <p:cNvPr id="23" name="Rectangle 1072"/>
            <p:cNvSpPr>
              <a:spLocks noChangeArrowheads="1"/>
            </p:cNvSpPr>
            <p:nvPr/>
          </p:nvSpPr>
          <p:spPr bwMode="auto">
            <a:xfrm>
              <a:off x="2576513" y="10221074"/>
              <a:ext cx="285750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1</a:t>
              </a:r>
            </a:p>
          </p:txBody>
        </p:sp>
        <p:sp>
          <p:nvSpPr>
            <p:cNvPr id="24" name="Rectangle 1073"/>
            <p:cNvSpPr>
              <a:spLocks noChangeArrowheads="1"/>
            </p:cNvSpPr>
            <p:nvPr/>
          </p:nvSpPr>
          <p:spPr bwMode="auto">
            <a:xfrm>
              <a:off x="2862263" y="10221074"/>
              <a:ext cx="287337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9</a:t>
              </a:r>
            </a:p>
          </p:txBody>
        </p:sp>
        <p:sp>
          <p:nvSpPr>
            <p:cNvPr id="25" name="Rectangle 1075"/>
            <p:cNvSpPr>
              <a:spLocks noChangeArrowheads="1"/>
            </p:cNvSpPr>
            <p:nvPr/>
          </p:nvSpPr>
          <p:spPr bwMode="auto">
            <a:xfrm>
              <a:off x="1430338" y="10548099"/>
              <a:ext cx="285750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3</a:t>
              </a:r>
            </a:p>
          </p:txBody>
        </p:sp>
        <p:sp>
          <p:nvSpPr>
            <p:cNvPr id="26" name="Rectangle 1076"/>
            <p:cNvSpPr>
              <a:spLocks noChangeArrowheads="1"/>
            </p:cNvSpPr>
            <p:nvPr/>
          </p:nvSpPr>
          <p:spPr bwMode="auto">
            <a:xfrm>
              <a:off x="1716088" y="10548099"/>
              <a:ext cx="287337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2</a:t>
              </a:r>
            </a:p>
          </p:txBody>
        </p:sp>
        <p:sp>
          <p:nvSpPr>
            <p:cNvPr id="27" name="Rectangle 1077"/>
            <p:cNvSpPr>
              <a:spLocks noChangeArrowheads="1"/>
            </p:cNvSpPr>
            <p:nvPr/>
          </p:nvSpPr>
          <p:spPr bwMode="auto">
            <a:xfrm>
              <a:off x="2003425" y="10548099"/>
              <a:ext cx="285750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4</a:t>
              </a:r>
            </a:p>
          </p:txBody>
        </p:sp>
        <p:sp>
          <p:nvSpPr>
            <p:cNvPr id="28" name="Rectangle 1078"/>
            <p:cNvSpPr>
              <a:spLocks noChangeArrowheads="1"/>
            </p:cNvSpPr>
            <p:nvPr/>
          </p:nvSpPr>
          <p:spPr bwMode="auto">
            <a:xfrm>
              <a:off x="1430338" y="10876712"/>
              <a:ext cx="285750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7</a:t>
              </a:r>
            </a:p>
          </p:txBody>
        </p:sp>
        <p:sp>
          <p:nvSpPr>
            <p:cNvPr id="29" name="Rectangle 1079"/>
            <p:cNvSpPr>
              <a:spLocks noChangeArrowheads="1"/>
            </p:cNvSpPr>
            <p:nvPr/>
          </p:nvSpPr>
          <p:spPr bwMode="auto">
            <a:xfrm>
              <a:off x="1716088" y="10876712"/>
              <a:ext cx="287337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5</a:t>
              </a:r>
            </a:p>
          </p:txBody>
        </p:sp>
        <p:sp>
          <p:nvSpPr>
            <p:cNvPr id="30" name="Rectangle 1080"/>
            <p:cNvSpPr>
              <a:spLocks noChangeArrowheads="1"/>
            </p:cNvSpPr>
            <p:nvPr/>
          </p:nvSpPr>
          <p:spPr bwMode="auto">
            <a:xfrm>
              <a:off x="2003425" y="10876712"/>
              <a:ext cx="285750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8</a:t>
              </a:r>
            </a:p>
          </p:txBody>
        </p:sp>
        <p:sp>
          <p:nvSpPr>
            <p:cNvPr id="31" name="Rectangle 1081"/>
            <p:cNvSpPr>
              <a:spLocks noChangeArrowheads="1"/>
            </p:cNvSpPr>
            <p:nvPr/>
          </p:nvSpPr>
          <p:spPr bwMode="auto">
            <a:xfrm>
              <a:off x="1430338" y="11205324"/>
              <a:ext cx="285750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7</a:t>
              </a:r>
            </a:p>
          </p:txBody>
        </p:sp>
        <p:sp>
          <p:nvSpPr>
            <p:cNvPr id="32" name="Rectangle 1082"/>
            <p:cNvSpPr>
              <a:spLocks noChangeArrowheads="1"/>
            </p:cNvSpPr>
            <p:nvPr/>
          </p:nvSpPr>
          <p:spPr bwMode="auto">
            <a:xfrm>
              <a:off x="1716088" y="11205324"/>
              <a:ext cx="287337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1</a:t>
              </a:r>
            </a:p>
          </p:txBody>
        </p:sp>
        <p:sp>
          <p:nvSpPr>
            <p:cNvPr id="33" name="Rectangle 1083"/>
            <p:cNvSpPr>
              <a:spLocks noChangeArrowheads="1"/>
            </p:cNvSpPr>
            <p:nvPr/>
          </p:nvSpPr>
          <p:spPr bwMode="auto">
            <a:xfrm>
              <a:off x="2003425" y="11205324"/>
              <a:ext cx="285750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9</a:t>
              </a:r>
            </a:p>
          </p:txBody>
        </p:sp>
        <p:sp>
          <p:nvSpPr>
            <p:cNvPr id="34" name="Rectangle 1085"/>
            <p:cNvSpPr>
              <a:spLocks noChangeArrowheads="1"/>
            </p:cNvSpPr>
            <p:nvPr/>
          </p:nvSpPr>
          <p:spPr bwMode="auto">
            <a:xfrm>
              <a:off x="2289175" y="10548099"/>
              <a:ext cx="287338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3</a:t>
              </a:r>
            </a:p>
          </p:txBody>
        </p:sp>
        <p:sp>
          <p:nvSpPr>
            <p:cNvPr id="35" name="Rectangle 1086"/>
            <p:cNvSpPr>
              <a:spLocks noChangeArrowheads="1"/>
            </p:cNvSpPr>
            <p:nvPr/>
          </p:nvSpPr>
          <p:spPr bwMode="auto">
            <a:xfrm>
              <a:off x="2576513" y="10548099"/>
              <a:ext cx="285750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2</a:t>
              </a:r>
            </a:p>
          </p:txBody>
        </p:sp>
        <p:sp>
          <p:nvSpPr>
            <p:cNvPr id="36" name="Rectangle 1087"/>
            <p:cNvSpPr>
              <a:spLocks noChangeArrowheads="1"/>
            </p:cNvSpPr>
            <p:nvPr/>
          </p:nvSpPr>
          <p:spPr bwMode="auto">
            <a:xfrm>
              <a:off x="2862263" y="10548099"/>
              <a:ext cx="287337" cy="32861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4</a:t>
              </a:r>
            </a:p>
          </p:txBody>
        </p:sp>
        <p:sp>
          <p:nvSpPr>
            <p:cNvPr id="37" name="Rectangle 1088"/>
            <p:cNvSpPr>
              <a:spLocks noChangeArrowheads="1"/>
            </p:cNvSpPr>
            <p:nvPr/>
          </p:nvSpPr>
          <p:spPr bwMode="auto">
            <a:xfrm>
              <a:off x="2289175" y="10876712"/>
              <a:ext cx="287338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7</a:t>
              </a:r>
            </a:p>
          </p:txBody>
        </p:sp>
        <p:sp>
          <p:nvSpPr>
            <p:cNvPr id="38" name="Rectangle 1089"/>
            <p:cNvSpPr>
              <a:spLocks noChangeArrowheads="1"/>
            </p:cNvSpPr>
            <p:nvPr/>
          </p:nvSpPr>
          <p:spPr bwMode="auto">
            <a:xfrm>
              <a:off x="2576513" y="10876712"/>
              <a:ext cx="285750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5</a:t>
              </a:r>
            </a:p>
          </p:txBody>
        </p:sp>
        <p:sp>
          <p:nvSpPr>
            <p:cNvPr id="39" name="Rectangle 1090"/>
            <p:cNvSpPr>
              <a:spLocks noChangeArrowheads="1"/>
            </p:cNvSpPr>
            <p:nvPr/>
          </p:nvSpPr>
          <p:spPr bwMode="auto">
            <a:xfrm>
              <a:off x="2862263" y="10876712"/>
              <a:ext cx="287337" cy="32861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8</a:t>
              </a:r>
            </a:p>
          </p:txBody>
        </p:sp>
        <p:sp>
          <p:nvSpPr>
            <p:cNvPr id="40" name="Rectangle 1091"/>
            <p:cNvSpPr>
              <a:spLocks noChangeArrowheads="1"/>
            </p:cNvSpPr>
            <p:nvPr/>
          </p:nvSpPr>
          <p:spPr bwMode="auto">
            <a:xfrm>
              <a:off x="2289175" y="11205324"/>
              <a:ext cx="287338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7</a:t>
              </a:r>
            </a:p>
          </p:txBody>
        </p:sp>
        <p:sp>
          <p:nvSpPr>
            <p:cNvPr id="41" name="Rectangle 1092"/>
            <p:cNvSpPr>
              <a:spLocks noChangeArrowheads="1"/>
            </p:cNvSpPr>
            <p:nvPr/>
          </p:nvSpPr>
          <p:spPr bwMode="auto">
            <a:xfrm>
              <a:off x="2576513" y="11205324"/>
              <a:ext cx="285750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1</a:t>
              </a:r>
            </a:p>
          </p:txBody>
        </p:sp>
        <p:sp>
          <p:nvSpPr>
            <p:cNvPr id="42" name="Rectangle 1093"/>
            <p:cNvSpPr>
              <a:spLocks noChangeArrowheads="1"/>
            </p:cNvSpPr>
            <p:nvPr/>
          </p:nvSpPr>
          <p:spPr bwMode="auto">
            <a:xfrm>
              <a:off x="2862263" y="11205324"/>
              <a:ext cx="287337" cy="327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/>
              <a:r>
                <a:rPr lang="en-US" sz="2000" dirty="0">
                  <a:solidFill>
                    <a:srgbClr val="606060"/>
                  </a:solidFill>
                </a:rPr>
                <a:t>9</a:t>
              </a:r>
            </a:p>
          </p:txBody>
        </p:sp>
      </p:grpSp>
      <p:pic>
        <p:nvPicPr>
          <p:cNvPr id="5" name="Picture 4" descr="set1_mes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0000" r="41176"/>
          <a:stretch>
            <a:fillRect/>
          </a:stretch>
        </p:blipFill>
        <p:spPr bwMode="auto">
          <a:xfrm>
            <a:off x="2379390" y="4336504"/>
            <a:ext cx="4992687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5906244" y="3683124"/>
            <a:ext cx="1832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dirty="0" err="1" smtClean="0">
                <a:solidFill>
                  <a:schemeClr val="bg1">
                    <a:lumMod val="50000"/>
                  </a:schemeClr>
                </a:solidFill>
              </a:rPr>
              <a:t>Height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 matrix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451844" y="6300028"/>
            <a:ext cx="1832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dirty="0" err="1" smtClean="0">
                <a:solidFill>
                  <a:schemeClr val="bg1">
                    <a:lumMod val="50000"/>
                  </a:schemeClr>
                </a:solidFill>
              </a:rPr>
              <a:t>Terrain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</a:rPr>
              <a:t> model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540</Words>
  <Application>Microsoft Office PowerPoint</Application>
  <PresentationFormat>On-screen Show (4:3)</PresentationFormat>
  <Paragraphs>330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May 23 2013</vt:lpstr>
      <vt:lpstr>MADALGO – CTIC    6 : 3</vt:lpstr>
      <vt:lpstr>PowerPoint Presentation</vt:lpstr>
      <vt:lpstr>PowerPoint Presentation</vt:lpstr>
      <vt:lpstr>PowerPoint Presentation</vt:lpstr>
      <vt:lpstr>PowerPoint Presentation</vt:lpstr>
      <vt:lpstr>Research</vt:lpstr>
      <vt:lpstr>Terrain Research</vt:lpstr>
      <vt:lpstr>Range Minimum Queries (1D)</vt:lpstr>
      <vt:lpstr>Range Minimum Queries (2D)</vt:lpstr>
      <vt:lpstr>Research</vt:lpstr>
      <vt:lpstr>Thank you</vt:lpstr>
    </vt:vector>
  </TitlesOfParts>
  <Company>NFIT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Algoritmer og Datastrukturer</dc:title>
  <dc:creator>Gerth Stølting Brodal</dc:creator>
  <cp:lastModifiedBy>Gerth Stølting Brodal</cp:lastModifiedBy>
  <cp:revision>52</cp:revision>
  <dcterms:created xsi:type="dcterms:W3CDTF">2013-05-30T17:49:10Z</dcterms:created>
  <dcterms:modified xsi:type="dcterms:W3CDTF">2013-05-31T13:48:56Z</dcterms:modified>
</cp:coreProperties>
</file>