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315" r:id="rId3"/>
    <p:sldId id="316" r:id="rId4"/>
    <p:sldId id="257" r:id="rId5"/>
    <p:sldId id="270" r:id="rId6"/>
    <p:sldId id="319" r:id="rId7"/>
    <p:sldId id="261" r:id="rId8"/>
    <p:sldId id="262" r:id="rId9"/>
    <p:sldId id="263" r:id="rId10"/>
    <p:sldId id="265" r:id="rId11"/>
    <p:sldId id="273" r:id="rId12"/>
    <p:sldId id="266" r:id="rId13"/>
    <p:sldId id="272" r:id="rId14"/>
    <p:sldId id="274" r:id="rId15"/>
    <p:sldId id="317" r:id="rId16"/>
    <p:sldId id="276" r:id="rId17"/>
    <p:sldId id="277" r:id="rId18"/>
    <p:sldId id="278" r:id="rId19"/>
    <p:sldId id="279" r:id="rId20"/>
    <p:sldId id="280" r:id="rId21"/>
    <p:sldId id="282" r:id="rId22"/>
    <p:sldId id="281" r:id="rId23"/>
    <p:sldId id="275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314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8" r:id="rId5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2D0"/>
    <a:srgbClr val="FCFDF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0033" autoAdjust="0"/>
  </p:normalViewPr>
  <p:slideViewPr>
    <p:cSldViewPr>
      <p:cViewPr varScale="1">
        <p:scale>
          <a:sx n="67" d="100"/>
          <a:sy n="67" d="100"/>
        </p:scale>
        <p:origin x="-9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4842"/>
    </p:cViewPr>
  </p:sorterViewPr>
  <p:notesViewPr>
    <p:cSldViewPr>
      <p:cViewPr varScale="1">
        <p:scale>
          <a:sx n="57" d="100"/>
          <a:sy n="57" d="100"/>
        </p:scale>
        <p:origin x="-252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FB559-EED0-4C6E-8C93-A415182E09F5}" type="datetimeFigureOut">
              <a:rPr lang="da-DK" smtClean="0"/>
              <a:pPr/>
              <a:t>25-03-2009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BE8E8-7629-4B10-B41F-57A3697D97A4}" type="slidenum">
              <a:rPr lang="da-DK" smtClean="0"/>
              <a:pPr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82667-5212-465B-A936-A9BBC34F5B59}" type="datetimeFigureOut">
              <a:rPr lang="da-DK" smtClean="0"/>
              <a:pPr/>
              <a:t>25-03-2009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28B4D-A265-486E-BA01-9A329693D8D3}" type="slidenum">
              <a:rPr lang="da-DK" smtClean="0"/>
              <a:pPr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Bertinoro</a:t>
            </a:r>
            <a:r>
              <a:rPr lang="da-DK" baseline="0" dirty="0" smtClean="0"/>
              <a:t> 06 (girafs)</a:t>
            </a:r>
          </a:p>
          <a:p>
            <a:r>
              <a:rPr lang="da-DK" baseline="0" dirty="0" err="1" smtClean="0"/>
              <a:t>Oberwolfach</a:t>
            </a:r>
            <a:r>
              <a:rPr lang="da-DK" baseline="0" dirty="0" smtClean="0"/>
              <a:t> 07 (</a:t>
            </a:r>
            <a:r>
              <a:rPr lang="da-DK" baseline="0" dirty="0" err="1" smtClean="0"/>
              <a:t>io</a:t>
            </a:r>
            <a:r>
              <a:rPr lang="da-DK" baseline="0" dirty="0" smtClean="0"/>
              <a:t> &amp; </a:t>
            </a:r>
            <a:r>
              <a:rPr lang="da-DK" baseline="0" dirty="0" err="1" smtClean="0"/>
              <a:t>cache</a:t>
            </a:r>
            <a:r>
              <a:rPr lang="da-DK" baseline="0" dirty="0" smtClean="0"/>
              <a:t>)</a:t>
            </a:r>
          </a:p>
          <a:p>
            <a:r>
              <a:rPr lang="da-DK" baseline="0" dirty="0" smtClean="0"/>
              <a:t>Patras 01 (</a:t>
            </a:r>
            <a:r>
              <a:rPr lang="da-DK" baseline="0" dirty="0" err="1" smtClean="0"/>
              <a:t>trees</a:t>
            </a:r>
            <a:r>
              <a:rPr lang="da-DK" baseline="0" smtClean="0"/>
              <a:t>)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28B4D-A265-486E-BA01-9A329693D8D3}" type="slidenum">
              <a:rPr lang="da-DK" smtClean="0"/>
              <a:pPr/>
              <a:t>1</a:t>
            </a:fld>
            <a:endParaRPr lang="da-D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CA0C72-9E23-479E-AEA0-47690D4F6479}" type="slidenum">
              <a:rPr lang="en-US"/>
              <a:pPr/>
              <a:t>14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5EA23A-12B6-4EC9-A895-7D01CD75BC36}" type="slidenum">
              <a:rPr lang="en-US"/>
              <a:pPr/>
              <a:t>15</a:t>
            </a:fld>
            <a:endParaRPr lang="en-US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201281-18B3-4875-8A0D-C376EB1AA5F1}" type="slidenum">
              <a:rPr lang="en-US"/>
              <a:pPr/>
              <a:t>16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Elements are integers</a:t>
            </a:r>
          </a:p>
          <a:p>
            <a:r>
              <a:rPr lang="da-DK"/>
              <a:t>Program does ”Pointer chasing”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EBF1E8-7C49-4335-ACFE-22A2FAD2CB8A}" type="slidenum">
              <a:rPr lang="en-US"/>
              <a:pPr/>
              <a:t>17</a:t>
            </a:fld>
            <a:endParaRPr 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0D36CB-9988-4B26-8B0E-03F0B0CAF7FF}" type="slidenum">
              <a:rPr lang="en-US"/>
              <a:pPr/>
              <a:t>18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C0F474-37C2-4E12-B637-9D8DD318A88E}" type="slidenum">
              <a:rPr lang="en-US"/>
              <a:pPr/>
              <a:t>19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Lot of hardware design fluences the running time</a:t>
            </a:r>
          </a:p>
          <a:p>
            <a:r>
              <a:rPr lang="da-DK"/>
              <a:t>Cache line size ~ 32 Bytes?; Page size ~ 4 KB; Cache associativity; TLB</a:t>
            </a:r>
          </a:p>
          <a:p>
            <a:r>
              <a:rPr lang="da-DK"/>
              <a:t>Has only been run for d being a power of two</a:t>
            </a: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E894E-B083-4BD1-9648-CE17C28934F4}" type="slidenum">
              <a:rPr lang="en-US"/>
              <a:pPr/>
              <a:t>20</a:t>
            </a:fld>
            <a:endParaRPr lang="en-US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5EA23A-12B6-4EC9-A895-7D01CD75BC36}" type="slidenum">
              <a:rPr lang="en-US"/>
              <a:pPr/>
              <a:t>21</a:t>
            </a:fld>
            <a:endParaRPr lang="en-US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E98B0D-208E-4ABE-8AC1-BD9AAC4733BA}" type="slidenum">
              <a:rPr lang="en-US"/>
              <a:pPr/>
              <a:t>22</a:t>
            </a:fld>
            <a:endParaRPr lang="en-US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F4C238-A9AC-45FC-B175-8660682F0467}" type="slidenum">
              <a:rPr lang="en-US"/>
              <a:pPr/>
              <a:t>23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Data movements in blocks between adjacent levels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28B4D-A265-486E-BA01-9A329693D8D3}" type="slidenum">
              <a:rPr lang="da-DK" smtClean="0"/>
              <a:pPr/>
              <a:t>2</a:t>
            </a:fld>
            <a:endParaRPr lang="da-D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528398-1F39-461F-9F55-17CFCB77D44A}" type="slidenum">
              <a:rPr lang="en-US"/>
              <a:pPr/>
              <a:t>24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52E7DD-D33A-4282-B363-A36EDCE820FC}" type="slidenum">
              <a:rPr lang="en-US"/>
              <a:pPr/>
              <a:t>25</a:t>
            </a:fld>
            <a:endParaRPr lang="en-US"/>
          </a:p>
        </p:txBody>
      </p:sp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Dynamic</a:t>
            </a:r>
            <a:r>
              <a:rPr lang="da-DK" dirty="0" smtClean="0"/>
              <a:t> M = multiple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processes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on</a:t>
            </a:r>
            <a:r>
              <a:rPr lang="da-DK" baseline="0" dirty="0" smtClean="0"/>
              <a:t> a single processor</a:t>
            </a:r>
            <a:endParaRPr lang="da-DK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7C330D-2A88-4C57-9438-D8713E76CC4D}" type="slidenum">
              <a:rPr lang="en-US"/>
              <a:pPr/>
              <a:t>26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D0E603-F16D-4EE7-9CA3-21A2269F5135}" type="slidenum">
              <a:rPr lang="en-US"/>
              <a:pPr/>
              <a:t>27</a:t>
            </a:fld>
            <a:endParaRPr 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3E95B5-7C11-4CAC-9839-237DDB395C14}" type="slidenum">
              <a:rPr lang="en-US"/>
              <a:pPr/>
              <a:t>28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82AEBF-6695-4150-BA0B-1B09C0195616}" type="slidenum">
              <a:rPr lang="en-US"/>
              <a:pPr/>
              <a:t>29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16F701-030C-4D54-87CD-5C864A306432}" type="slidenum">
              <a:rPr lang="en-US"/>
              <a:pPr/>
              <a:t>30</a:t>
            </a:fld>
            <a:endParaRPr lang="en-US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8B044A-503E-4452-B00D-A540E579A579}" type="slidenum">
              <a:rPr lang="en-US"/>
              <a:pPr/>
              <a:t>31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885FE-DD92-4096-9059-D08BA6F38DEB}" type="slidenum">
              <a:rPr lang="en-US"/>
              <a:pPr/>
              <a:t>32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99B60C-B150-4860-8DED-38484C88296C}" type="slidenum">
              <a:rPr lang="en-US"/>
              <a:pPr/>
              <a:t>33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5EA23A-12B6-4EC9-A895-7D01CD75BC36}" type="slidenum">
              <a:rPr lang="en-US"/>
              <a:pPr/>
              <a:t>3</a:t>
            </a:fld>
            <a:endParaRPr lang="en-US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017E3E-AE81-4205-869A-C26C2552BA22}" type="slidenum">
              <a:rPr lang="en-US"/>
              <a:pPr/>
              <a:t>34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/>
              <a:t>Pentium 4</a:t>
            </a:r>
          </a:p>
          <a:p>
            <a:r>
              <a:rPr lang="da-DK"/>
              <a:t>GCC = quicksort, msort  = Ladner binary mergesort, Rmerge = register optimized, TPIE = mulitway mergesort</a:t>
            </a:r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5DD8EC-1EBD-4B7B-A363-348B385E6E62}" type="slidenum">
              <a:rPr lang="en-US"/>
              <a:pPr/>
              <a:t>35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/>
              <a:t>Pentium 4</a:t>
            </a:r>
          </a:p>
          <a:p>
            <a:r>
              <a:rPr lang="da-DK"/>
              <a:t>GCC = quicksort, msort  = Ladner binary mergesort, Rmerge = register optimized, TPIE = mulitway mergesort</a:t>
            </a:r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2BF2DC-1587-4E2A-AA5D-92F7CE129140}" type="slidenum">
              <a:rPr lang="en-US"/>
              <a:pPr/>
              <a:t>36</a:t>
            </a:fld>
            <a:endParaRPr lang="en-US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Disk searches, 4-5 disk IOs per search – reduces if top of tree is kept in cache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1AB5B3-BA41-41F8-9CA1-3ECC44540425}" type="slidenum">
              <a:rPr lang="en-US"/>
              <a:pPr/>
              <a:t>37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Does not  know B – apply recursion.</a:t>
            </a:r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32BE1-3610-4F6E-8604-C4599A86EDC3}" type="slidenum">
              <a:rPr lang="en-US"/>
              <a:pPr/>
              <a:t>38</a:t>
            </a:fld>
            <a:endParaRPr lang="en-US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592D58-6CD6-4245-93A4-1653D7553BBF}" type="slidenum">
              <a:rPr lang="en-US"/>
              <a:pPr/>
              <a:t>39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DAB70-1630-4D38-8329-00EB04A40BC9}" type="slidenum">
              <a:rPr lang="en-US"/>
              <a:pPr/>
              <a:t>41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6937C-805F-46A1-B99F-CF895AC08302}" type="slidenum">
              <a:rPr lang="en-US"/>
              <a:pPr/>
              <a:t>42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/>
              <a:t>TLB </a:t>
            </a:r>
            <a:r>
              <a:rPr lang="da-DK"/>
              <a:t>can be viewed as a level of the memory hierarchy – few blocks of size ~4096 (64-128 entries in TLB table)</a:t>
            </a:r>
          </a:p>
          <a:p>
            <a:r>
              <a:rPr lang="en-US" i="1"/>
              <a:t>WAE’99:</a:t>
            </a:r>
            <a:r>
              <a:rPr lang="en-US"/>
              <a:t> Naila Rahman and Rajeev Raman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51C13F-3A71-4E96-984B-A2682C9D424B}" type="slidenum">
              <a:rPr lang="en-US"/>
              <a:pPr/>
              <a:t>43</a:t>
            </a:fld>
            <a:endParaRPr 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671696-F843-452E-8E39-6E48B5FA464D}" type="slidenum">
              <a:rPr lang="en-US"/>
              <a:pPr/>
              <a:t>44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Solutions avoiding the collisions: </a:t>
            </a:r>
            <a:r>
              <a:rPr lang="da-DK" b="1"/>
              <a:t>start an array at a random address</a:t>
            </a:r>
            <a:endParaRPr lang="en-US" b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MergeSort</a:t>
            </a:r>
            <a:r>
              <a:rPr lang="da-DK" dirty="0" smtClean="0"/>
              <a:t> </a:t>
            </a:r>
            <a:r>
              <a:rPr lang="da-DK" dirty="0" err="1" smtClean="0"/>
              <a:t>pseudo</a:t>
            </a:r>
            <a:r>
              <a:rPr lang="da-DK" dirty="0" smtClean="0"/>
              <a:t> kode + Java uddrag</a:t>
            </a:r>
          </a:p>
          <a:p>
            <a:r>
              <a:rPr lang="da-DK" dirty="0" smtClean="0"/>
              <a:t>Billedet</a:t>
            </a:r>
            <a:r>
              <a:rPr lang="da-DK" baseline="0" dirty="0" smtClean="0"/>
              <a:t> er af en </a:t>
            </a:r>
            <a:r>
              <a:rPr lang="da-DK" baseline="0" dirty="0" err="1" smtClean="0"/>
              <a:t>Athlon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77EE6-A210-4F5A-B346-76B31C1FE2F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C9346E-E581-404A-90C3-8B955E829585}" type="slidenum">
              <a:rPr lang="en-US"/>
              <a:pPr/>
              <a:t>45</a:t>
            </a:fld>
            <a:endParaRPr lang="en-U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Input random 32 bit intergers</a:t>
            </a:r>
          </a:p>
          <a:p>
            <a:r>
              <a:rPr lang="da-DK" b="1"/>
              <a:t>PLSB &amp; EPLSB</a:t>
            </a:r>
            <a:r>
              <a:rPr lang="da-DK"/>
              <a:t>: Each permutation rounds works in two phases: (i) local phase working on blocks, and</a:t>
            </a:r>
          </a:p>
          <a:p>
            <a:r>
              <a:rPr lang="da-DK"/>
              <a:t>(ii) global phase permutes within block</a:t>
            </a:r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7476D7-3EF4-42E1-A31D-B6FFC2203531}" type="slidenum">
              <a:rPr lang="en-US"/>
              <a:pPr/>
              <a:t>46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Paper presented at ALENEX’07:</a:t>
            </a:r>
          </a:p>
          <a:p>
            <a:r>
              <a:rPr lang="da-DK"/>
              <a:t>Floyd-Warshall bad locallity but prefetching cancelles out the deficits of :</a:t>
            </a:r>
          </a:p>
          <a:p>
            <a:r>
              <a:rPr lang="da-DK" b="1"/>
              <a:t>GEP</a:t>
            </a:r>
            <a:r>
              <a:rPr lang="da-DK"/>
              <a:t> (Gaussian Ellimnation Paradigm, SODA’06, Chowdhurri and Ramachandran): Blocked GEP,</a:t>
            </a:r>
          </a:p>
          <a:p>
            <a:r>
              <a:rPr lang="da-DK" b="1"/>
              <a:t>MMP</a:t>
            </a:r>
            <a:r>
              <a:rPr lang="da-DK"/>
              <a:t> (Matrix Multiply Paradigm), Blocked MMP</a:t>
            </a:r>
          </a:p>
          <a:p>
            <a:r>
              <a:rPr lang="da-DK"/>
              <a:t>Blocking avoid overhead at the bottom of the recursion.</a:t>
            </a:r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DB2794-79DE-4039-BA25-BF42C898CDE2}" type="slidenum">
              <a:rPr lang="en-US"/>
              <a:pPr/>
              <a:t>47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2AF85D-A312-4904-B6A3-3BF7A012658B}" type="slidenum">
              <a:rPr lang="en-US"/>
              <a:pPr/>
              <a:t>48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00C54-804C-4FE1-A5E3-B7CF58EB9ABA}" type="slidenum">
              <a:rPr lang="en-US"/>
              <a:pPr/>
              <a:t>49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6A99B9-0542-4F9D-803D-8219E5F5921E}" type="slidenum">
              <a:rPr lang="en-US"/>
              <a:pPr/>
              <a:t>50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Plots show the cases where the outer for-loop is unrolled 2,4, and 8 times</a:t>
            </a:r>
          </a:p>
          <a:p>
            <a:r>
              <a:rPr lang="da-DK"/>
              <a:t>Experiments performed on which machine???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C3DFD4-DE3E-4878-BF0A-94053B57536D}" type="slidenum">
              <a:rPr lang="en-US"/>
              <a:pPr/>
              <a:t>51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ECA2E9-9DCB-4ED5-B395-E1E1F73EF10B}" type="slidenum">
              <a:rPr lang="en-US"/>
              <a:pPr/>
              <a:t>52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L2 cache misses withwout prefeetching is the </a:t>
            </a:r>
            <a:r>
              <a:rPr lang="da-DK" b="1"/>
              <a:t>expected</a:t>
            </a:r>
            <a:r>
              <a:rPr lang="da-DK"/>
              <a:t> given a cache line size of 64 bytes</a:t>
            </a:r>
          </a:p>
          <a:p>
            <a:r>
              <a:rPr lang="da-DK"/>
              <a:t>With prefetching, there are cache-misses  about every 4000 element = page size, ie for every </a:t>
            </a:r>
            <a:r>
              <a:rPr lang="da-DK" b="1"/>
              <a:t>TLB miss</a:t>
            </a:r>
          </a:p>
          <a:p>
            <a:r>
              <a:rPr lang="da-DK"/>
              <a:t>array = 40.000.000 integers = 160.000.000 bytes = 2.500.000 cache lines (cache line = 64 bytes = 512 bits)</a:t>
            </a:r>
          </a:p>
          <a:p>
            <a:r>
              <a:rPr lang="da-DK"/>
              <a:t>Plot shows </a:t>
            </a:r>
            <a:r>
              <a:rPr lang="en-US"/>
              <a:t>PAPI_L2_TCM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57F1A1-3F2C-4EFF-A521-C3326ABC3D84}" type="slidenum">
              <a:rPr lang="en-US"/>
              <a:pPr/>
              <a:t>53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Plot shows: PAPI_L1_DCM</a:t>
            </a:r>
          </a:p>
          <a:p>
            <a:r>
              <a:rPr lang="da-DK"/>
              <a:t>L1 ??? Should have counted total number of L1 cache loads instead of misses?</a:t>
            </a:r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DBECE8-6A60-468D-9902-D5E878057D97}" type="slidenum">
              <a:rPr lang="en-US"/>
              <a:pPr/>
              <a:t>54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D009A5-F87E-41C6-941A-4D2966990DA1}" type="slidenum">
              <a:rPr lang="en-US"/>
              <a:pPr/>
              <a:t>5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C9636D-5B73-4973-A94D-C73CF97F182E}" type="slidenum">
              <a:rPr lang="en-US"/>
              <a:pPr/>
              <a:t>55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28B4D-A265-486E-BA01-9A329693D8D3}" type="slidenum">
              <a:rPr lang="da-DK" smtClean="0"/>
              <a:pPr/>
              <a:t>56</a:t>
            </a:fld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D009A5-F87E-41C6-941A-4D2966990DA1}" type="slidenum">
              <a:rPr lang="en-US"/>
              <a:pPr/>
              <a:t>6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28B4D-A265-486E-BA01-9A329693D8D3}" type="slidenum">
              <a:rPr lang="da-DK" smtClean="0"/>
              <a:pPr/>
              <a:t>9</a:t>
            </a:fld>
            <a:endParaRPr 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F43563-B7F9-4FE2-9F80-0D08A49B232F}" type="slidenum">
              <a:rPr lang="en-US"/>
              <a:pPr/>
              <a:t>11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BTB = Branch target buffer, keeps track of branches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C6E320-725C-444D-B831-5B5062813A5E}" type="slidenum">
              <a:rPr lang="en-US"/>
              <a:pPr/>
              <a:t>13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Dell’s homepage July 2004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385A96-FD1B-4ACF-8227-C8E49A852541}" type="datetimeFigureOut">
              <a:rPr lang="da-DK" smtClean="0"/>
              <a:pPr/>
              <a:t>25-03-2009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61C0-74F7-40FE-99A8-D171321B78B6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385A96-FD1B-4ACF-8227-C8E49A852541}" type="datetimeFigureOut">
              <a:rPr lang="da-DK" smtClean="0"/>
              <a:pPr/>
              <a:t>25-03-2009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61C0-74F7-40FE-99A8-D171321B78B6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385A96-FD1B-4ACF-8227-C8E49A852541}" type="datetimeFigureOut">
              <a:rPr lang="da-DK" smtClean="0"/>
              <a:pPr/>
              <a:t>25-03-2009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61C0-74F7-40FE-99A8-D171321B78B6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90DE788-8FB6-4560-A9A6-1F7658A4DF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056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045598F-F06A-44A6-8964-D617A4C9E4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056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5D6411E-7B57-462C-B2D9-C86E469492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385A96-FD1B-4ACF-8227-C8E49A852541}" type="datetimeFigureOut">
              <a:rPr lang="da-DK" smtClean="0"/>
              <a:pPr/>
              <a:t>25-03-2009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61C0-74F7-40FE-99A8-D171321B78B6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385A96-FD1B-4ACF-8227-C8E49A852541}" type="datetimeFigureOut">
              <a:rPr lang="da-DK" smtClean="0"/>
              <a:pPr/>
              <a:t>25-03-2009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61C0-74F7-40FE-99A8-D171321B78B6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385A96-FD1B-4ACF-8227-C8E49A852541}" type="datetimeFigureOut">
              <a:rPr lang="da-DK" smtClean="0"/>
              <a:pPr/>
              <a:t>25-03-2009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61C0-74F7-40FE-99A8-D171321B78B6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385A96-FD1B-4ACF-8227-C8E49A852541}" type="datetimeFigureOut">
              <a:rPr lang="da-DK" smtClean="0"/>
              <a:pPr/>
              <a:t>25-03-2009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61C0-74F7-40FE-99A8-D171321B78B6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385A96-FD1B-4ACF-8227-C8E49A852541}" type="datetimeFigureOut">
              <a:rPr lang="da-DK" smtClean="0"/>
              <a:pPr/>
              <a:t>25-03-2009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61C0-74F7-40FE-99A8-D171321B78B6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385A96-FD1B-4ACF-8227-C8E49A852541}" type="datetimeFigureOut">
              <a:rPr lang="da-DK" smtClean="0"/>
              <a:pPr/>
              <a:t>25-03-2009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61C0-74F7-40FE-99A8-D171321B78B6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385A96-FD1B-4ACF-8227-C8E49A852541}" type="datetimeFigureOut">
              <a:rPr lang="da-DK" smtClean="0"/>
              <a:pPr/>
              <a:t>25-03-2009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61C0-74F7-40FE-99A8-D171321B78B6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385A96-FD1B-4ACF-8227-C8E49A852541}" type="datetimeFigureOut">
              <a:rPr lang="da-DK" smtClean="0"/>
              <a:pPr/>
              <a:t>25-03-2009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61C0-74F7-40FE-99A8-D171321B78B6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361C0-74F7-40FE-99A8-D171321B78B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-32" y="6350023"/>
            <a:ext cx="5857916" cy="507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Gerth</a:t>
            </a:r>
            <a:r>
              <a:rPr kumimoji="0" lang="da-DK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a-DK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Stølting</a:t>
            </a:r>
            <a:r>
              <a:rPr kumimoji="0" lang="da-DK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Brodal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Cache-Oblivious</a:t>
            </a:r>
            <a:r>
              <a:rPr lang="da-DK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a-DK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Algorithms</a:t>
            </a:r>
            <a:r>
              <a:rPr lang="da-DK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- </a:t>
            </a:r>
            <a:r>
              <a:rPr lang="da-DK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</a:t>
            </a:r>
            <a:r>
              <a:rPr lang="da-DK" sz="12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Unified</a:t>
            </a:r>
            <a:r>
              <a:rPr lang="da-DK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Approach to </a:t>
            </a:r>
            <a:r>
              <a:rPr lang="da-DK" sz="12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Hierarchical</a:t>
            </a:r>
            <a:r>
              <a:rPr lang="da-DK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a-DK" sz="12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Memory</a:t>
            </a:r>
            <a:r>
              <a:rPr lang="da-DK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a-DK" sz="12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Algorithms</a:t>
            </a:r>
            <a:endParaRPr kumimoji="0" lang="da-DK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8" descr="http://www.daimi.au.dk/~gerth/madalgo/logo/MadalgoLogo1024x102transparent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15074" y="6500834"/>
            <a:ext cx="2860321" cy="28491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6.png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w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ITCS logo"/>
          <p:cNvPicPr>
            <a:picLocks noChangeAspect="1" noChangeArrowheads="1"/>
          </p:cNvPicPr>
          <p:nvPr/>
        </p:nvPicPr>
        <p:blipFill>
          <a:blip r:embed="rId3"/>
          <a:srcRect b="89583"/>
          <a:stretch>
            <a:fillRect/>
          </a:stretch>
        </p:blipFill>
        <p:spPr bwMode="auto">
          <a:xfrm flipV="1">
            <a:off x="0" y="0"/>
            <a:ext cx="9144000" cy="34290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6429420"/>
            <a:ext cx="9144000" cy="4286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da-DK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Current</a:t>
            </a:r>
            <a:r>
              <a:rPr kumimoji="0" lang="da-DK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Trends in </a:t>
            </a:r>
            <a:r>
              <a:rPr kumimoji="0" lang="da-DK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Algorithms</a:t>
            </a:r>
            <a:r>
              <a:rPr kumimoji="0" lang="da-DK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da-DK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Complexity</a:t>
            </a:r>
            <a:r>
              <a:rPr kumimoji="0" lang="da-DK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Theory</a:t>
            </a:r>
            <a:r>
              <a:rPr kumimoji="0" lang="da-DK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and </a:t>
            </a:r>
            <a:r>
              <a:rPr kumimoji="0" lang="da-DK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Cryptography</a:t>
            </a:r>
            <a:r>
              <a:rPr kumimoji="0" lang="da-DK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lang="da-DK" sz="1400" dirty="0" err="1" smtClean="0"/>
              <a:t>Tsinghua</a:t>
            </a:r>
            <a:r>
              <a:rPr lang="da-DK" sz="1400" dirty="0" smtClean="0"/>
              <a:t> </a:t>
            </a:r>
            <a:r>
              <a:rPr lang="da-DK" sz="1400" dirty="0" err="1" smtClean="0"/>
              <a:t>University</a:t>
            </a:r>
            <a:r>
              <a:rPr lang="da-DK" sz="1400" dirty="0" smtClean="0"/>
              <a:t>, Beijing, China, </a:t>
            </a:r>
            <a:r>
              <a:rPr kumimoji="0" lang="da-DK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May 22-27, 2009</a:t>
            </a:r>
          </a:p>
        </p:txBody>
      </p:sp>
      <p:pic>
        <p:nvPicPr>
          <p:cNvPr id="1030" name="Picture 6" descr="ITCS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24"/>
            <a:ext cx="9144000" cy="3429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3429024"/>
          </a:xfrm>
        </p:spPr>
        <p:txBody>
          <a:bodyPr>
            <a:normAutofit/>
          </a:bodyPr>
          <a:lstStyle/>
          <a:p>
            <a:r>
              <a:rPr lang="da-DK" b="1" dirty="0" err="1" smtClean="0">
                <a:solidFill>
                  <a:srgbClr val="C00000"/>
                </a:solidFill>
              </a:rPr>
              <a:t>Cache-Oblivious</a:t>
            </a:r>
            <a:r>
              <a:rPr lang="da-DK" b="1" dirty="0" smtClean="0">
                <a:solidFill>
                  <a:srgbClr val="C00000"/>
                </a:solidFill>
              </a:rPr>
              <a:t> </a:t>
            </a:r>
            <a:r>
              <a:rPr lang="da-DK" b="1" dirty="0" err="1" smtClean="0">
                <a:solidFill>
                  <a:srgbClr val="C00000"/>
                </a:solidFill>
              </a:rPr>
              <a:t>Algorithms</a:t>
            </a:r>
            <a:r>
              <a:rPr lang="da-DK" b="1" dirty="0" smtClean="0">
                <a:solidFill>
                  <a:srgbClr val="C00000"/>
                </a:solidFill>
              </a:rPr>
              <a:t> </a:t>
            </a:r>
            <a:br>
              <a:rPr lang="da-DK" b="1" dirty="0" smtClean="0">
                <a:solidFill>
                  <a:srgbClr val="C00000"/>
                </a:solidFill>
              </a:rPr>
            </a:br>
            <a:r>
              <a:rPr lang="da-DK" sz="2800" dirty="0" smtClean="0">
                <a:solidFill>
                  <a:srgbClr val="C00000"/>
                </a:solidFill>
              </a:rPr>
              <a:t>A </a:t>
            </a:r>
            <a:r>
              <a:rPr lang="da-DK" sz="2800" dirty="0" err="1" smtClean="0">
                <a:solidFill>
                  <a:srgbClr val="C00000"/>
                </a:solidFill>
              </a:rPr>
              <a:t>Unified</a:t>
            </a:r>
            <a:r>
              <a:rPr lang="da-DK" sz="2800" dirty="0" smtClean="0">
                <a:solidFill>
                  <a:srgbClr val="C00000"/>
                </a:solidFill>
              </a:rPr>
              <a:t> Approach to </a:t>
            </a:r>
            <a:r>
              <a:rPr lang="da-DK" sz="2800" dirty="0" err="1" smtClean="0">
                <a:solidFill>
                  <a:srgbClr val="C00000"/>
                </a:solidFill>
              </a:rPr>
              <a:t>Hierarchical</a:t>
            </a:r>
            <a:r>
              <a:rPr lang="da-DK" sz="2800" dirty="0" smtClean="0">
                <a:solidFill>
                  <a:srgbClr val="C00000"/>
                </a:solidFill>
              </a:rPr>
              <a:t> </a:t>
            </a:r>
            <a:r>
              <a:rPr lang="da-DK" sz="2800" dirty="0" err="1" smtClean="0">
                <a:solidFill>
                  <a:srgbClr val="C00000"/>
                </a:solidFill>
              </a:rPr>
              <a:t>Memory</a:t>
            </a:r>
            <a:r>
              <a:rPr lang="da-DK" sz="2800" dirty="0" smtClean="0">
                <a:solidFill>
                  <a:srgbClr val="C00000"/>
                </a:solidFill>
              </a:rPr>
              <a:t> </a:t>
            </a:r>
            <a:r>
              <a:rPr lang="da-DK" sz="2800" dirty="0" err="1" smtClean="0">
                <a:solidFill>
                  <a:srgbClr val="C00000"/>
                </a:solidFill>
              </a:rPr>
              <a:t>Algorithms</a:t>
            </a:r>
            <a:r>
              <a:rPr lang="da-DK" sz="1600" dirty="0" smtClean="0">
                <a:solidFill>
                  <a:srgbClr val="C00000"/>
                </a:solidFill>
              </a:rPr>
              <a:t/>
            </a:r>
            <a:br>
              <a:rPr lang="da-DK" sz="1600" dirty="0" smtClean="0">
                <a:solidFill>
                  <a:srgbClr val="C00000"/>
                </a:solidFill>
              </a:rPr>
            </a:br>
            <a:r>
              <a:rPr lang="da-DK" sz="1600" dirty="0" smtClean="0">
                <a:solidFill>
                  <a:srgbClr val="C00000"/>
                </a:solidFill>
              </a:rPr>
              <a:t/>
            </a:r>
            <a:br>
              <a:rPr lang="da-DK" sz="1600" dirty="0" smtClean="0">
                <a:solidFill>
                  <a:srgbClr val="C00000"/>
                </a:solidFill>
              </a:rPr>
            </a:br>
            <a:r>
              <a:rPr lang="da-DK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Gerth</a:t>
            </a:r>
            <a:r>
              <a:rPr lang="da-D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a-DK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Stølting</a:t>
            </a:r>
            <a:r>
              <a:rPr lang="da-D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Brodal</a:t>
            </a:r>
            <a:br>
              <a:rPr lang="da-D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Aarhus </a:t>
            </a:r>
            <a:r>
              <a:rPr lang="da-DK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</a:t>
            </a: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32" name="Picture 8" descr="http://www.daimi.au.dk/~gerth/madalgo/logo/MadalgoLogo1024x102transpare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2643182"/>
            <a:ext cx="3929090" cy="391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1993_intel_pentium_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039756"/>
            <a:ext cx="4857784" cy="5318202"/>
          </a:xfrm>
          <a:prstGeom prst="rect">
            <a:avLst/>
          </a:prstGeom>
          <a:noFill/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142976" y="214290"/>
            <a:ext cx="68611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C00000"/>
                </a:solidFill>
              </a:rPr>
              <a:t>Intel Pentium (1993)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Autofit/>
          </a:bodyPr>
          <a:lstStyle/>
          <a:p>
            <a:r>
              <a:rPr lang="da-DK" b="1" dirty="0">
                <a:solidFill>
                  <a:srgbClr val="C00000"/>
                </a:solidFill>
              </a:rPr>
              <a:t>Pentium</a:t>
            </a:r>
            <a:r>
              <a:rPr lang="en-US" b="1" baseline="30000" dirty="0">
                <a:solidFill>
                  <a:srgbClr val="C00000"/>
                </a:solidFill>
              </a:rPr>
              <a:t>®</a:t>
            </a:r>
            <a:r>
              <a:rPr lang="da-DK" b="1" dirty="0">
                <a:solidFill>
                  <a:srgbClr val="C00000"/>
                </a:solidFill>
              </a:rPr>
              <a:t> 4 </a:t>
            </a:r>
            <a:br>
              <a:rPr lang="da-DK" b="1" dirty="0">
                <a:solidFill>
                  <a:srgbClr val="C00000"/>
                </a:solidFill>
              </a:rPr>
            </a:br>
            <a:r>
              <a:rPr lang="da-DK" b="1" dirty="0">
                <a:solidFill>
                  <a:srgbClr val="C00000"/>
                </a:solidFill>
              </a:rPr>
              <a:t>Processor </a:t>
            </a:r>
            <a:r>
              <a:rPr lang="da-DK" b="1" dirty="0" err="1">
                <a:solidFill>
                  <a:srgbClr val="C00000"/>
                </a:solidFill>
              </a:rPr>
              <a:t>Microarchitecture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34500" name="Picture 4"/>
          <p:cNvPicPr>
            <a:picLocks noChangeAspect="1" noChangeArrowheads="1"/>
          </p:cNvPicPr>
          <p:nvPr/>
        </p:nvPicPr>
        <p:blipFill>
          <a:blip r:embed="rId3"/>
          <a:srcRect l="27971" t="21252" r="8998" b="9377"/>
          <a:stretch>
            <a:fillRect/>
          </a:stretch>
        </p:blipFill>
        <p:spPr bwMode="auto">
          <a:xfrm>
            <a:off x="1414463" y="1765300"/>
            <a:ext cx="6281737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4800600" y="59436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a-DK" sz="1400" b="0" i="0">
                <a:solidFill>
                  <a:srgbClr val="C2432C"/>
                </a:solidFill>
              </a:rPr>
              <a:t>Intel Technology Journal, 2001</a:t>
            </a:r>
            <a:endParaRPr lang="en-US" sz="1400" b="0" i="0">
              <a:solidFill>
                <a:srgbClr val="C2432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8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51703"/>
            <a:ext cx="6429420" cy="5377694"/>
          </a:xfrm>
          <a:prstGeom prst="rect">
            <a:avLst/>
          </a:prstGeom>
          <a:noFill/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139849" y="214290"/>
            <a:ext cx="68611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C00000"/>
                </a:solidFill>
              </a:rPr>
              <a:t>Inside a </a:t>
            </a:r>
            <a:r>
              <a:rPr lang="en-US" sz="4400" b="1" dirty="0" err="1">
                <a:solidFill>
                  <a:srgbClr val="C00000"/>
                </a:solidFill>
              </a:rPr>
              <a:t>Harddisk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Customizing a Dell 650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1828800"/>
            <a:ext cx="5867400" cy="4038600"/>
          </a:xfrm>
        </p:spPr>
        <p:txBody>
          <a:bodyPr>
            <a:normAutofit lnSpcReduction="10000"/>
          </a:bodyPr>
          <a:lstStyle/>
          <a:p>
            <a:pPr marL="2687638" indent="-2687638">
              <a:lnSpc>
                <a:spcPct val="80000"/>
              </a:lnSpc>
              <a:buFontTx/>
              <a:buNone/>
            </a:pPr>
            <a:r>
              <a:rPr lang="en-US" sz="2400"/>
              <a:t>Processor speed 	2.4 – 3.2 GHz</a:t>
            </a:r>
          </a:p>
          <a:p>
            <a:pPr marL="2687638" indent="-2687638">
              <a:lnSpc>
                <a:spcPct val="80000"/>
              </a:lnSpc>
              <a:buFontTx/>
              <a:buNone/>
            </a:pPr>
            <a:r>
              <a:rPr lang="en-US" sz="2400"/>
              <a:t>L3 cache size 	0.5 – 2 MB</a:t>
            </a:r>
          </a:p>
          <a:p>
            <a:pPr marL="2687638" indent="-2687638">
              <a:lnSpc>
                <a:spcPct val="80000"/>
              </a:lnSpc>
              <a:buFontTx/>
              <a:buNone/>
            </a:pPr>
            <a:r>
              <a:rPr lang="en-US" sz="2400"/>
              <a:t>Memory 	1/4 – 4 GB</a:t>
            </a:r>
          </a:p>
          <a:p>
            <a:pPr marL="2687638" indent="-2687638">
              <a:lnSpc>
                <a:spcPct val="80000"/>
              </a:lnSpc>
              <a:buFontTx/>
              <a:buNone/>
            </a:pPr>
            <a:r>
              <a:rPr lang="en-US" sz="2400"/>
              <a:t>Hard Disk 	36 GB– 146 GB</a:t>
            </a:r>
          </a:p>
          <a:p>
            <a:pPr marL="2687638" indent="-2687638">
              <a:lnSpc>
                <a:spcPct val="80000"/>
              </a:lnSpc>
              <a:buFontTx/>
              <a:buNone/>
            </a:pPr>
            <a:r>
              <a:rPr lang="en-US" sz="2400"/>
              <a:t>	7.200 – 15.000 RPM</a:t>
            </a:r>
          </a:p>
          <a:p>
            <a:pPr marL="2687638" indent="-2687638">
              <a:lnSpc>
                <a:spcPct val="80000"/>
              </a:lnSpc>
              <a:buFontTx/>
              <a:buNone/>
            </a:pPr>
            <a:r>
              <a:rPr lang="en-US" sz="2400"/>
              <a:t>CD/DVD 	8 – 48x</a:t>
            </a:r>
          </a:p>
          <a:p>
            <a:pPr marL="2687638" indent="-2687638">
              <a:lnSpc>
                <a:spcPct val="80000"/>
              </a:lnSpc>
              <a:buFontTx/>
              <a:buNone/>
            </a:pPr>
            <a:endParaRPr lang="en-US" sz="2400"/>
          </a:p>
          <a:p>
            <a:pPr marL="2687638" indent="-2687638">
              <a:lnSpc>
                <a:spcPct val="80000"/>
              </a:lnSpc>
              <a:buFontTx/>
              <a:buNone/>
            </a:pPr>
            <a:r>
              <a:rPr lang="en-US" sz="2400"/>
              <a:t>L2 cache size 	256 – 512 KB</a:t>
            </a:r>
          </a:p>
          <a:p>
            <a:pPr marL="2687638" indent="-2687638">
              <a:lnSpc>
                <a:spcPct val="80000"/>
              </a:lnSpc>
              <a:buFontTx/>
              <a:buNone/>
            </a:pPr>
            <a:r>
              <a:rPr lang="en-US" sz="2400"/>
              <a:t>L2 cache line size 	128 Bytes</a:t>
            </a:r>
          </a:p>
          <a:p>
            <a:pPr marL="2687638" indent="-2687638">
              <a:lnSpc>
                <a:spcPct val="80000"/>
              </a:lnSpc>
              <a:buFontTx/>
              <a:buNone/>
            </a:pPr>
            <a:r>
              <a:rPr lang="en-US" sz="2400"/>
              <a:t>L1 cache line size 	64 Bytes</a:t>
            </a:r>
          </a:p>
          <a:p>
            <a:pPr marL="2687638" indent="-2687638">
              <a:lnSpc>
                <a:spcPct val="80000"/>
              </a:lnSpc>
              <a:buFontTx/>
              <a:buNone/>
            </a:pPr>
            <a:r>
              <a:rPr lang="en-US" sz="2400"/>
              <a:t>L1 cache size 	16 KB</a:t>
            </a:r>
          </a:p>
        </p:txBody>
      </p:sp>
      <p:pic>
        <p:nvPicPr>
          <p:cNvPr id="238597" name="Picture 5" descr="dell650"/>
          <p:cNvPicPr>
            <a:picLocks noChangeAspect="1" noChangeArrowheads="1"/>
          </p:cNvPicPr>
          <p:nvPr/>
        </p:nvPicPr>
        <p:blipFill>
          <a:blip r:embed="rId3" cstate="print"/>
          <a:srcRect l="288" r="288"/>
          <a:stretch>
            <a:fillRect/>
          </a:stretch>
        </p:blipFill>
        <p:spPr bwMode="auto">
          <a:xfrm>
            <a:off x="304800" y="1600200"/>
            <a:ext cx="2660650" cy="1903413"/>
          </a:xfrm>
          <a:prstGeom prst="rect">
            <a:avLst/>
          </a:prstGeom>
          <a:noFill/>
        </p:spPr>
      </p:pic>
      <p:pic>
        <p:nvPicPr>
          <p:cNvPr id="238598" name="Picture 6" descr="intel-pentium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191000"/>
            <a:ext cx="1190625" cy="1447800"/>
          </a:xfrm>
          <a:prstGeom prst="rect">
            <a:avLst/>
          </a:prstGeom>
          <a:noFill/>
        </p:spPr>
      </p:pic>
      <p:sp>
        <p:nvSpPr>
          <p:cNvPr id="238599" name="Text Box 7"/>
          <p:cNvSpPr txBox="1">
            <a:spLocks noChangeArrowheads="1"/>
          </p:cNvSpPr>
          <p:nvPr/>
        </p:nvSpPr>
        <p:spPr bwMode="auto">
          <a:xfrm>
            <a:off x="685800" y="56388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0">
                <a:solidFill>
                  <a:schemeClr val="bg2"/>
                </a:solidFill>
              </a:rPr>
              <a:t>www.intel.com</a:t>
            </a:r>
          </a:p>
        </p:txBody>
      </p:sp>
      <p:sp>
        <p:nvSpPr>
          <p:cNvPr id="238600" name="Text Box 8"/>
          <p:cNvSpPr txBox="1">
            <a:spLocks noChangeArrowheads="1"/>
          </p:cNvSpPr>
          <p:nvPr/>
        </p:nvSpPr>
        <p:spPr bwMode="auto">
          <a:xfrm>
            <a:off x="609600" y="35052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i="0">
                <a:solidFill>
                  <a:schemeClr val="bg2"/>
                </a:solidFill>
              </a:rPr>
              <a:t>www.dell.com</a:t>
            </a:r>
            <a:endParaRPr lang="en-US" i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67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>
                <a:solidFill>
                  <a:srgbClr val="C00000"/>
                </a:solidFill>
              </a:rPr>
              <a:t>Memory</a:t>
            </a:r>
            <a:r>
              <a:rPr lang="da-DK" b="1" dirty="0">
                <a:solidFill>
                  <a:srgbClr val="C00000"/>
                </a:solidFill>
              </a:rPr>
              <a:t> Access Times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252982" name="Group 54"/>
          <p:cNvGraphicFramePr>
            <a:graphicFrameLocks noGrp="1"/>
          </p:cNvGraphicFramePr>
          <p:nvPr>
            <p:ph idx="1"/>
          </p:nvPr>
        </p:nvGraphicFramePr>
        <p:xfrm>
          <a:off x="2514600" y="1981200"/>
          <a:ext cx="4038600" cy="3562352"/>
        </p:xfrm>
        <a:graphic>
          <a:graphicData uri="http://schemas.openxmlformats.org/drawingml/2006/table">
            <a:tbl>
              <a:tblPr/>
              <a:tblGrid>
                <a:gridCol w="1346200"/>
                <a:gridCol w="1346200"/>
                <a:gridCol w="1346200"/>
              </a:tblGrid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432C"/>
                        </a:buClr>
                        <a:buSzTx/>
                        <a:buFontTx/>
                        <a:buNone/>
                        <a:tabLst/>
                      </a:pPr>
                      <a:endParaRPr kumimoji="0" lang="da-DK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432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Latency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432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Relative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432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 CPU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432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Register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432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0.5 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432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432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L1 cache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432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0.5 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432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1-2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432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L2 cache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432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 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432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2-7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432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DRAM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432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150 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432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80-200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432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TLB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432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500+ 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432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200-2000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432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432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 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432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da-DK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  <a:endParaRPr kumimoji="0" lang="en-US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52980" name="AutoShape 52"/>
          <p:cNvSpPr>
            <a:spLocks noChangeArrowheads="1"/>
          </p:cNvSpPr>
          <p:nvPr/>
        </p:nvSpPr>
        <p:spPr bwMode="auto">
          <a:xfrm flipH="1">
            <a:off x="6096000" y="4953000"/>
            <a:ext cx="1143000" cy="609600"/>
          </a:xfrm>
          <a:prstGeom prst="rightArrow">
            <a:avLst>
              <a:gd name="adj1" fmla="val 50000"/>
              <a:gd name="adj2" fmla="val 46875"/>
            </a:avLst>
          </a:prstGeom>
          <a:solidFill>
            <a:srgbClr val="C2432C"/>
          </a:solidFill>
          <a:ln w="9525">
            <a:solidFill>
              <a:srgbClr val="C2432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da-DK" b="0" i="0"/>
          </a:p>
        </p:txBody>
      </p:sp>
      <p:sp>
        <p:nvSpPr>
          <p:cNvPr id="252981" name="Text Box 53"/>
          <p:cNvSpPr txBox="1">
            <a:spLocks noChangeArrowheads="1"/>
          </p:cNvSpPr>
          <p:nvPr/>
        </p:nvSpPr>
        <p:spPr bwMode="auto">
          <a:xfrm>
            <a:off x="7391400" y="50292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 i="0">
                <a:solidFill>
                  <a:srgbClr val="C2432C"/>
                </a:solidFill>
              </a:rPr>
              <a:t>Increasing</a:t>
            </a:r>
            <a:endParaRPr lang="en-US" sz="2400" i="0">
              <a:solidFill>
                <a:srgbClr val="C2432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2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2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2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2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80" grpId="0" animBg="1"/>
      <p:bldP spid="2529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/>
          <a:lstStyle/>
          <a:p>
            <a:r>
              <a:rPr lang="da-DK" b="1" dirty="0" smtClean="0">
                <a:solidFill>
                  <a:srgbClr val="C00000"/>
                </a:solidFill>
              </a:rPr>
              <a:t>A Trivial Program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930614" y="3571876"/>
            <a:ext cx="1284328" cy="1588"/>
          </a:xfrm>
          <a:prstGeom prst="line">
            <a:avLst/>
          </a:prstGeom>
          <a:ln w="190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32170" y="3571876"/>
            <a:ext cx="855700" cy="0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91" name="Rectangle 127"/>
          <p:cNvSpPr>
            <a:spLocks noChangeArrowheads="1"/>
          </p:cNvSpPr>
          <p:nvPr/>
        </p:nvSpPr>
        <p:spPr bwMode="auto">
          <a:xfrm>
            <a:off x="1219200" y="1447800"/>
            <a:ext cx="7010400" cy="2362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da-DK"/>
          </a:p>
        </p:txBody>
      </p:sp>
      <p:sp>
        <p:nvSpPr>
          <p:cNvPr id="241668" name="Oval 4"/>
          <p:cNvSpPr>
            <a:spLocks noChangeArrowheads="1"/>
          </p:cNvSpPr>
          <p:nvPr/>
        </p:nvSpPr>
        <p:spPr bwMode="auto">
          <a:xfrm>
            <a:off x="6174734" y="2895600"/>
            <a:ext cx="1196795" cy="685800"/>
          </a:xfrm>
          <a:prstGeom prst="ellipse">
            <a:avLst/>
          </a:prstGeom>
          <a:noFill/>
          <a:ln w="63500">
            <a:solidFill>
              <a:srgbClr val="C2432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rgbClr val="C00000"/>
                </a:solidFill>
              </a:rPr>
              <a:t>A Trivial Program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705600" cy="1905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for (</a:t>
            </a:r>
            <a:r>
              <a:rPr lang="en-US" sz="2800" dirty="0" err="1"/>
              <a:t>i</a:t>
            </a:r>
            <a:r>
              <a:rPr lang="en-US" sz="2800" dirty="0"/>
              <a:t>=0; </a:t>
            </a:r>
            <a:r>
              <a:rPr lang="en-US" sz="2800" dirty="0" err="1"/>
              <a:t>i+d</a:t>
            </a:r>
            <a:r>
              <a:rPr lang="en-US" sz="2800" dirty="0"/>
              <a:t>&lt;n; </a:t>
            </a:r>
            <a:r>
              <a:rPr lang="en-US" sz="2800" dirty="0" err="1"/>
              <a:t>i</a:t>
            </a:r>
            <a:r>
              <a:rPr lang="en-US" sz="2800" dirty="0"/>
              <a:t>+=d) A[</a:t>
            </a:r>
            <a:r>
              <a:rPr lang="en-US" sz="2800" dirty="0" err="1"/>
              <a:t>i</a:t>
            </a:r>
            <a:r>
              <a:rPr lang="en-US" sz="2800" dirty="0"/>
              <a:t>]=</a:t>
            </a:r>
            <a:r>
              <a:rPr lang="en-US" sz="2800" dirty="0" err="1"/>
              <a:t>i+d</a:t>
            </a:r>
            <a:r>
              <a:rPr lang="en-US" sz="2800" dirty="0"/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A[</a:t>
            </a:r>
            <a:r>
              <a:rPr lang="en-US" sz="2800" dirty="0" err="1"/>
              <a:t>i</a:t>
            </a:r>
            <a:r>
              <a:rPr lang="en-US" sz="2800" dirty="0"/>
              <a:t>]=0;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for (</a:t>
            </a:r>
            <a:r>
              <a:rPr lang="en-US" sz="2800" dirty="0" err="1"/>
              <a:t>i</a:t>
            </a:r>
            <a:r>
              <a:rPr lang="en-US" sz="2800" dirty="0"/>
              <a:t>=0, j=0; j&lt;8*1024*1024; j++) </a:t>
            </a:r>
            <a:r>
              <a:rPr lang="en-US" sz="2800" dirty="0" err="1"/>
              <a:t>i</a:t>
            </a:r>
            <a:r>
              <a:rPr lang="en-US" sz="2800" dirty="0"/>
              <a:t> = A[</a:t>
            </a:r>
            <a:r>
              <a:rPr lang="en-US" sz="2800" dirty="0" err="1"/>
              <a:t>i</a:t>
            </a:r>
            <a:r>
              <a:rPr lang="en-US" sz="2800" dirty="0"/>
              <a:t>];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</p:txBody>
      </p:sp>
      <p:grpSp>
        <p:nvGrpSpPr>
          <p:cNvPr id="2" name="Group 128"/>
          <p:cNvGrpSpPr>
            <a:grpSpLocks/>
          </p:cNvGrpSpPr>
          <p:nvPr/>
        </p:nvGrpSpPr>
        <p:grpSpPr bwMode="auto">
          <a:xfrm>
            <a:off x="457200" y="3962400"/>
            <a:ext cx="8158163" cy="1782763"/>
            <a:chOff x="288" y="2496"/>
            <a:chExt cx="5139" cy="1123"/>
          </a:xfrm>
        </p:grpSpPr>
        <p:sp>
          <p:nvSpPr>
            <p:cNvPr id="241672" name="Rectangle 8"/>
            <p:cNvSpPr>
              <a:spLocks noChangeArrowheads="1"/>
            </p:cNvSpPr>
            <p:nvPr/>
          </p:nvSpPr>
          <p:spPr bwMode="auto">
            <a:xfrm>
              <a:off x="476" y="2848"/>
              <a:ext cx="4950" cy="103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673" name="Line 9"/>
            <p:cNvSpPr>
              <a:spLocks noChangeShapeType="1"/>
            </p:cNvSpPr>
            <p:nvPr/>
          </p:nvSpPr>
          <p:spPr bwMode="auto">
            <a:xfrm>
              <a:off x="579" y="2848"/>
              <a:ext cx="1" cy="10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674" name="Line 10"/>
            <p:cNvSpPr>
              <a:spLocks noChangeShapeType="1"/>
            </p:cNvSpPr>
            <p:nvPr/>
          </p:nvSpPr>
          <p:spPr bwMode="auto">
            <a:xfrm>
              <a:off x="683" y="2848"/>
              <a:ext cx="1" cy="10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675" name="Line 11"/>
            <p:cNvSpPr>
              <a:spLocks noChangeShapeType="1"/>
            </p:cNvSpPr>
            <p:nvPr/>
          </p:nvSpPr>
          <p:spPr bwMode="auto">
            <a:xfrm>
              <a:off x="786" y="2848"/>
              <a:ext cx="1" cy="10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676" name="Line 12"/>
            <p:cNvSpPr>
              <a:spLocks noChangeShapeType="1"/>
            </p:cNvSpPr>
            <p:nvPr/>
          </p:nvSpPr>
          <p:spPr bwMode="auto">
            <a:xfrm>
              <a:off x="889" y="2848"/>
              <a:ext cx="1" cy="10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677" name="Line 13"/>
            <p:cNvSpPr>
              <a:spLocks noChangeShapeType="1"/>
            </p:cNvSpPr>
            <p:nvPr/>
          </p:nvSpPr>
          <p:spPr bwMode="auto">
            <a:xfrm>
              <a:off x="992" y="2848"/>
              <a:ext cx="1" cy="10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678" name="Line 14"/>
            <p:cNvSpPr>
              <a:spLocks noChangeShapeType="1"/>
            </p:cNvSpPr>
            <p:nvPr/>
          </p:nvSpPr>
          <p:spPr bwMode="auto">
            <a:xfrm>
              <a:off x="1095" y="2848"/>
              <a:ext cx="1" cy="10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679" name="Line 15"/>
            <p:cNvSpPr>
              <a:spLocks noChangeShapeType="1"/>
            </p:cNvSpPr>
            <p:nvPr/>
          </p:nvSpPr>
          <p:spPr bwMode="auto">
            <a:xfrm>
              <a:off x="1198" y="2848"/>
              <a:ext cx="1" cy="10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680" name="Line 16"/>
            <p:cNvSpPr>
              <a:spLocks noChangeShapeType="1"/>
            </p:cNvSpPr>
            <p:nvPr/>
          </p:nvSpPr>
          <p:spPr bwMode="auto">
            <a:xfrm>
              <a:off x="1301" y="2848"/>
              <a:ext cx="1" cy="10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681" name="Line 17"/>
            <p:cNvSpPr>
              <a:spLocks noChangeShapeType="1"/>
            </p:cNvSpPr>
            <p:nvPr/>
          </p:nvSpPr>
          <p:spPr bwMode="auto">
            <a:xfrm>
              <a:off x="1404" y="2848"/>
              <a:ext cx="1" cy="10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682" name="Line 18"/>
            <p:cNvSpPr>
              <a:spLocks noChangeShapeType="1"/>
            </p:cNvSpPr>
            <p:nvPr/>
          </p:nvSpPr>
          <p:spPr bwMode="auto">
            <a:xfrm>
              <a:off x="1508" y="2848"/>
              <a:ext cx="1" cy="10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683" name="Line 19"/>
            <p:cNvSpPr>
              <a:spLocks noChangeShapeType="1"/>
            </p:cNvSpPr>
            <p:nvPr/>
          </p:nvSpPr>
          <p:spPr bwMode="auto">
            <a:xfrm>
              <a:off x="1611" y="2848"/>
              <a:ext cx="1" cy="10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684" name="Line 20"/>
            <p:cNvSpPr>
              <a:spLocks noChangeShapeType="1"/>
            </p:cNvSpPr>
            <p:nvPr/>
          </p:nvSpPr>
          <p:spPr bwMode="auto">
            <a:xfrm>
              <a:off x="1714" y="2848"/>
              <a:ext cx="1" cy="10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685" name="Line 21"/>
            <p:cNvSpPr>
              <a:spLocks noChangeShapeType="1"/>
            </p:cNvSpPr>
            <p:nvPr/>
          </p:nvSpPr>
          <p:spPr bwMode="auto">
            <a:xfrm>
              <a:off x="1817" y="2848"/>
              <a:ext cx="1" cy="10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686" name="Line 22"/>
            <p:cNvSpPr>
              <a:spLocks noChangeShapeType="1"/>
            </p:cNvSpPr>
            <p:nvPr/>
          </p:nvSpPr>
          <p:spPr bwMode="auto">
            <a:xfrm>
              <a:off x="1920" y="2848"/>
              <a:ext cx="1" cy="10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687" name="Line 23"/>
            <p:cNvSpPr>
              <a:spLocks noChangeShapeType="1"/>
            </p:cNvSpPr>
            <p:nvPr/>
          </p:nvSpPr>
          <p:spPr bwMode="auto">
            <a:xfrm>
              <a:off x="2023" y="2848"/>
              <a:ext cx="1" cy="10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688" name="Line 24"/>
            <p:cNvSpPr>
              <a:spLocks noChangeShapeType="1"/>
            </p:cNvSpPr>
            <p:nvPr/>
          </p:nvSpPr>
          <p:spPr bwMode="auto">
            <a:xfrm>
              <a:off x="2126" y="2848"/>
              <a:ext cx="1" cy="10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689" name="Line 25"/>
            <p:cNvSpPr>
              <a:spLocks noChangeShapeType="1"/>
            </p:cNvSpPr>
            <p:nvPr/>
          </p:nvSpPr>
          <p:spPr bwMode="auto">
            <a:xfrm>
              <a:off x="2229" y="2848"/>
              <a:ext cx="1" cy="10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690" name="Line 26"/>
            <p:cNvSpPr>
              <a:spLocks noChangeShapeType="1"/>
            </p:cNvSpPr>
            <p:nvPr/>
          </p:nvSpPr>
          <p:spPr bwMode="auto">
            <a:xfrm>
              <a:off x="2332" y="2848"/>
              <a:ext cx="1" cy="10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691" name="Line 27"/>
            <p:cNvSpPr>
              <a:spLocks noChangeShapeType="1"/>
            </p:cNvSpPr>
            <p:nvPr/>
          </p:nvSpPr>
          <p:spPr bwMode="auto">
            <a:xfrm>
              <a:off x="2436" y="2848"/>
              <a:ext cx="1" cy="10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692" name="Line 28"/>
            <p:cNvSpPr>
              <a:spLocks noChangeShapeType="1"/>
            </p:cNvSpPr>
            <p:nvPr/>
          </p:nvSpPr>
          <p:spPr bwMode="auto">
            <a:xfrm>
              <a:off x="2538" y="2848"/>
              <a:ext cx="1" cy="10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693" name="Line 29"/>
            <p:cNvSpPr>
              <a:spLocks noChangeShapeType="1"/>
            </p:cNvSpPr>
            <p:nvPr/>
          </p:nvSpPr>
          <p:spPr bwMode="auto">
            <a:xfrm>
              <a:off x="2642" y="2848"/>
              <a:ext cx="1" cy="10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694" name="Line 30"/>
            <p:cNvSpPr>
              <a:spLocks noChangeShapeType="1"/>
            </p:cNvSpPr>
            <p:nvPr/>
          </p:nvSpPr>
          <p:spPr bwMode="auto">
            <a:xfrm>
              <a:off x="2745" y="2848"/>
              <a:ext cx="1" cy="10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695" name="Line 31"/>
            <p:cNvSpPr>
              <a:spLocks noChangeShapeType="1"/>
            </p:cNvSpPr>
            <p:nvPr/>
          </p:nvSpPr>
          <p:spPr bwMode="auto">
            <a:xfrm>
              <a:off x="2848" y="2848"/>
              <a:ext cx="1" cy="10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696" name="Line 32"/>
            <p:cNvSpPr>
              <a:spLocks noChangeShapeType="1"/>
            </p:cNvSpPr>
            <p:nvPr/>
          </p:nvSpPr>
          <p:spPr bwMode="auto">
            <a:xfrm>
              <a:off x="2951" y="2848"/>
              <a:ext cx="1" cy="10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697" name="Line 33"/>
            <p:cNvSpPr>
              <a:spLocks noChangeShapeType="1"/>
            </p:cNvSpPr>
            <p:nvPr/>
          </p:nvSpPr>
          <p:spPr bwMode="auto">
            <a:xfrm>
              <a:off x="3054" y="2848"/>
              <a:ext cx="1" cy="10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698" name="Line 34"/>
            <p:cNvSpPr>
              <a:spLocks noChangeShapeType="1"/>
            </p:cNvSpPr>
            <p:nvPr/>
          </p:nvSpPr>
          <p:spPr bwMode="auto">
            <a:xfrm>
              <a:off x="3157" y="2848"/>
              <a:ext cx="1" cy="10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699" name="Line 35"/>
            <p:cNvSpPr>
              <a:spLocks noChangeShapeType="1"/>
            </p:cNvSpPr>
            <p:nvPr/>
          </p:nvSpPr>
          <p:spPr bwMode="auto">
            <a:xfrm>
              <a:off x="3260" y="2848"/>
              <a:ext cx="1" cy="10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00" name="Line 36"/>
            <p:cNvSpPr>
              <a:spLocks noChangeShapeType="1"/>
            </p:cNvSpPr>
            <p:nvPr/>
          </p:nvSpPr>
          <p:spPr bwMode="auto">
            <a:xfrm>
              <a:off x="3364" y="2848"/>
              <a:ext cx="1" cy="10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01" name="Line 37"/>
            <p:cNvSpPr>
              <a:spLocks noChangeShapeType="1"/>
            </p:cNvSpPr>
            <p:nvPr/>
          </p:nvSpPr>
          <p:spPr bwMode="auto">
            <a:xfrm>
              <a:off x="3466" y="2848"/>
              <a:ext cx="1" cy="10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02" name="Line 38"/>
            <p:cNvSpPr>
              <a:spLocks noChangeShapeType="1"/>
            </p:cNvSpPr>
            <p:nvPr/>
          </p:nvSpPr>
          <p:spPr bwMode="auto">
            <a:xfrm>
              <a:off x="3570" y="2848"/>
              <a:ext cx="1" cy="10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03" name="Line 39"/>
            <p:cNvSpPr>
              <a:spLocks noChangeShapeType="1"/>
            </p:cNvSpPr>
            <p:nvPr/>
          </p:nvSpPr>
          <p:spPr bwMode="auto">
            <a:xfrm>
              <a:off x="3673" y="2848"/>
              <a:ext cx="1" cy="10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04" name="Line 40"/>
            <p:cNvSpPr>
              <a:spLocks noChangeShapeType="1"/>
            </p:cNvSpPr>
            <p:nvPr/>
          </p:nvSpPr>
          <p:spPr bwMode="auto">
            <a:xfrm>
              <a:off x="3776" y="2848"/>
              <a:ext cx="1" cy="10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05" name="Line 41"/>
            <p:cNvSpPr>
              <a:spLocks noChangeShapeType="1"/>
            </p:cNvSpPr>
            <p:nvPr/>
          </p:nvSpPr>
          <p:spPr bwMode="auto">
            <a:xfrm>
              <a:off x="3879" y="2848"/>
              <a:ext cx="1" cy="10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06" name="Line 42"/>
            <p:cNvSpPr>
              <a:spLocks noChangeShapeType="1"/>
            </p:cNvSpPr>
            <p:nvPr/>
          </p:nvSpPr>
          <p:spPr bwMode="auto">
            <a:xfrm>
              <a:off x="3982" y="2848"/>
              <a:ext cx="1" cy="10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07" name="Line 43"/>
            <p:cNvSpPr>
              <a:spLocks noChangeShapeType="1"/>
            </p:cNvSpPr>
            <p:nvPr/>
          </p:nvSpPr>
          <p:spPr bwMode="auto">
            <a:xfrm>
              <a:off x="4085" y="2848"/>
              <a:ext cx="1" cy="10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08" name="Line 44"/>
            <p:cNvSpPr>
              <a:spLocks noChangeShapeType="1"/>
            </p:cNvSpPr>
            <p:nvPr/>
          </p:nvSpPr>
          <p:spPr bwMode="auto">
            <a:xfrm>
              <a:off x="4189" y="2848"/>
              <a:ext cx="1" cy="10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09" name="Line 45"/>
            <p:cNvSpPr>
              <a:spLocks noChangeShapeType="1"/>
            </p:cNvSpPr>
            <p:nvPr/>
          </p:nvSpPr>
          <p:spPr bwMode="auto">
            <a:xfrm>
              <a:off x="4291" y="2848"/>
              <a:ext cx="1" cy="10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10" name="Line 46"/>
            <p:cNvSpPr>
              <a:spLocks noChangeShapeType="1"/>
            </p:cNvSpPr>
            <p:nvPr/>
          </p:nvSpPr>
          <p:spPr bwMode="auto">
            <a:xfrm>
              <a:off x="4394" y="2848"/>
              <a:ext cx="1" cy="10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11" name="Line 47"/>
            <p:cNvSpPr>
              <a:spLocks noChangeShapeType="1"/>
            </p:cNvSpPr>
            <p:nvPr/>
          </p:nvSpPr>
          <p:spPr bwMode="auto">
            <a:xfrm>
              <a:off x="4498" y="2848"/>
              <a:ext cx="1" cy="10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12" name="Line 48"/>
            <p:cNvSpPr>
              <a:spLocks noChangeShapeType="1"/>
            </p:cNvSpPr>
            <p:nvPr/>
          </p:nvSpPr>
          <p:spPr bwMode="auto">
            <a:xfrm>
              <a:off x="4601" y="2848"/>
              <a:ext cx="1" cy="10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13" name="Line 49"/>
            <p:cNvSpPr>
              <a:spLocks noChangeShapeType="1"/>
            </p:cNvSpPr>
            <p:nvPr/>
          </p:nvSpPr>
          <p:spPr bwMode="auto">
            <a:xfrm>
              <a:off x="4704" y="2848"/>
              <a:ext cx="1" cy="10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14" name="Line 50"/>
            <p:cNvSpPr>
              <a:spLocks noChangeShapeType="1"/>
            </p:cNvSpPr>
            <p:nvPr/>
          </p:nvSpPr>
          <p:spPr bwMode="auto">
            <a:xfrm>
              <a:off x="4807" y="2848"/>
              <a:ext cx="1" cy="10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15" name="Line 51"/>
            <p:cNvSpPr>
              <a:spLocks noChangeShapeType="1"/>
            </p:cNvSpPr>
            <p:nvPr/>
          </p:nvSpPr>
          <p:spPr bwMode="auto">
            <a:xfrm>
              <a:off x="4910" y="2848"/>
              <a:ext cx="1" cy="10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16" name="Line 52"/>
            <p:cNvSpPr>
              <a:spLocks noChangeShapeType="1"/>
            </p:cNvSpPr>
            <p:nvPr/>
          </p:nvSpPr>
          <p:spPr bwMode="auto">
            <a:xfrm>
              <a:off x="5013" y="2848"/>
              <a:ext cx="1" cy="10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17" name="Line 53"/>
            <p:cNvSpPr>
              <a:spLocks noChangeShapeType="1"/>
            </p:cNvSpPr>
            <p:nvPr/>
          </p:nvSpPr>
          <p:spPr bwMode="auto">
            <a:xfrm>
              <a:off x="5117" y="2848"/>
              <a:ext cx="1" cy="10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18" name="Rectangle 54"/>
            <p:cNvSpPr>
              <a:spLocks noChangeArrowheads="1"/>
            </p:cNvSpPr>
            <p:nvPr/>
          </p:nvSpPr>
          <p:spPr bwMode="auto">
            <a:xfrm>
              <a:off x="476" y="2848"/>
              <a:ext cx="103" cy="103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19" name="Rectangle 55"/>
            <p:cNvSpPr>
              <a:spLocks noChangeArrowheads="1"/>
            </p:cNvSpPr>
            <p:nvPr/>
          </p:nvSpPr>
          <p:spPr bwMode="auto">
            <a:xfrm>
              <a:off x="889" y="2848"/>
              <a:ext cx="103" cy="103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20" name="Rectangle 56"/>
            <p:cNvSpPr>
              <a:spLocks noChangeArrowheads="1"/>
            </p:cNvSpPr>
            <p:nvPr/>
          </p:nvSpPr>
          <p:spPr bwMode="auto">
            <a:xfrm>
              <a:off x="1301" y="2848"/>
              <a:ext cx="103" cy="103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21" name="Rectangle 57"/>
            <p:cNvSpPr>
              <a:spLocks noChangeArrowheads="1"/>
            </p:cNvSpPr>
            <p:nvPr/>
          </p:nvSpPr>
          <p:spPr bwMode="auto">
            <a:xfrm>
              <a:off x="1714" y="2848"/>
              <a:ext cx="103" cy="103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22" name="Rectangle 58"/>
            <p:cNvSpPr>
              <a:spLocks noChangeArrowheads="1"/>
            </p:cNvSpPr>
            <p:nvPr/>
          </p:nvSpPr>
          <p:spPr bwMode="auto">
            <a:xfrm>
              <a:off x="2126" y="2848"/>
              <a:ext cx="103" cy="103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23" name="Rectangle 59"/>
            <p:cNvSpPr>
              <a:spLocks noChangeArrowheads="1"/>
            </p:cNvSpPr>
            <p:nvPr/>
          </p:nvSpPr>
          <p:spPr bwMode="auto">
            <a:xfrm>
              <a:off x="2538" y="2848"/>
              <a:ext cx="104" cy="103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24" name="Rectangle 60"/>
            <p:cNvSpPr>
              <a:spLocks noChangeArrowheads="1"/>
            </p:cNvSpPr>
            <p:nvPr/>
          </p:nvSpPr>
          <p:spPr bwMode="auto">
            <a:xfrm>
              <a:off x="2951" y="2848"/>
              <a:ext cx="103" cy="103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25" name="Rectangle 61"/>
            <p:cNvSpPr>
              <a:spLocks noChangeArrowheads="1"/>
            </p:cNvSpPr>
            <p:nvPr/>
          </p:nvSpPr>
          <p:spPr bwMode="auto">
            <a:xfrm>
              <a:off x="3364" y="2848"/>
              <a:ext cx="102" cy="103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26" name="Rectangle 62"/>
            <p:cNvSpPr>
              <a:spLocks noChangeArrowheads="1"/>
            </p:cNvSpPr>
            <p:nvPr/>
          </p:nvSpPr>
          <p:spPr bwMode="auto">
            <a:xfrm>
              <a:off x="3776" y="2848"/>
              <a:ext cx="103" cy="103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27" name="Rectangle 63"/>
            <p:cNvSpPr>
              <a:spLocks noChangeArrowheads="1"/>
            </p:cNvSpPr>
            <p:nvPr/>
          </p:nvSpPr>
          <p:spPr bwMode="auto">
            <a:xfrm>
              <a:off x="4189" y="2848"/>
              <a:ext cx="102" cy="103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28" name="Rectangle 64"/>
            <p:cNvSpPr>
              <a:spLocks noChangeArrowheads="1"/>
            </p:cNvSpPr>
            <p:nvPr/>
          </p:nvSpPr>
          <p:spPr bwMode="auto">
            <a:xfrm>
              <a:off x="4601" y="2848"/>
              <a:ext cx="103" cy="103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29" name="Rectangle 65"/>
            <p:cNvSpPr>
              <a:spLocks noChangeArrowheads="1"/>
            </p:cNvSpPr>
            <p:nvPr/>
          </p:nvSpPr>
          <p:spPr bwMode="auto">
            <a:xfrm>
              <a:off x="5013" y="2848"/>
              <a:ext cx="104" cy="103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30" name="Line 66"/>
            <p:cNvSpPr>
              <a:spLocks noChangeShapeType="1"/>
            </p:cNvSpPr>
            <p:nvPr/>
          </p:nvSpPr>
          <p:spPr bwMode="auto">
            <a:xfrm>
              <a:off x="5219" y="2848"/>
              <a:ext cx="1" cy="10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31" name="Line 67"/>
            <p:cNvSpPr>
              <a:spLocks noChangeShapeType="1"/>
            </p:cNvSpPr>
            <p:nvPr/>
          </p:nvSpPr>
          <p:spPr bwMode="auto">
            <a:xfrm>
              <a:off x="5323" y="2848"/>
              <a:ext cx="1" cy="10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32" name="Line 68"/>
            <p:cNvSpPr>
              <a:spLocks noChangeShapeType="1"/>
            </p:cNvSpPr>
            <p:nvPr/>
          </p:nvSpPr>
          <p:spPr bwMode="auto">
            <a:xfrm>
              <a:off x="1301" y="2540"/>
              <a:ext cx="1" cy="10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33" name="Line 69"/>
            <p:cNvSpPr>
              <a:spLocks noChangeShapeType="1"/>
            </p:cNvSpPr>
            <p:nvPr/>
          </p:nvSpPr>
          <p:spPr bwMode="auto">
            <a:xfrm>
              <a:off x="1714" y="2540"/>
              <a:ext cx="1" cy="10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34" name="Line 70"/>
            <p:cNvSpPr>
              <a:spLocks noChangeShapeType="1"/>
            </p:cNvSpPr>
            <p:nvPr/>
          </p:nvSpPr>
          <p:spPr bwMode="auto">
            <a:xfrm>
              <a:off x="1301" y="2591"/>
              <a:ext cx="103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35" name="Line 71"/>
            <p:cNvSpPr>
              <a:spLocks noChangeShapeType="1"/>
            </p:cNvSpPr>
            <p:nvPr/>
          </p:nvSpPr>
          <p:spPr bwMode="auto">
            <a:xfrm>
              <a:off x="1611" y="2591"/>
              <a:ext cx="103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36" name="Line 72"/>
            <p:cNvSpPr>
              <a:spLocks noChangeShapeType="1"/>
            </p:cNvSpPr>
            <p:nvPr/>
          </p:nvSpPr>
          <p:spPr bwMode="auto">
            <a:xfrm>
              <a:off x="476" y="3466"/>
              <a:ext cx="1" cy="10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37" name="Line 73"/>
            <p:cNvSpPr>
              <a:spLocks noChangeShapeType="1"/>
            </p:cNvSpPr>
            <p:nvPr/>
          </p:nvSpPr>
          <p:spPr bwMode="auto">
            <a:xfrm>
              <a:off x="5426" y="3466"/>
              <a:ext cx="1" cy="10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38" name="Line 74"/>
            <p:cNvSpPr>
              <a:spLocks noChangeShapeType="1"/>
            </p:cNvSpPr>
            <p:nvPr/>
          </p:nvSpPr>
          <p:spPr bwMode="auto">
            <a:xfrm>
              <a:off x="476" y="3518"/>
              <a:ext cx="237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39" name="Line 75"/>
            <p:cNvSpPr>
              <a:spLocks noChangeShapeType="1"/>
            </p:cNvSpPr>
            <p:nvPr/>
          </p:nvSpPr>
          <p:spPr bwMode="auto">
            <a:xfrm>
              <a:off x="3054" y="3518"/>
              <a:ext cx="237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40" name="Freeform 76"/>
            <p:cNvSpPr>
              <a:spLocks/>
            </p:cNvSpPr>
            <p:nvPr/>
          </p:nvSpPr>
          <p:spPr bwMode="auto">
            <a:xfrm>
              <a:off x="528" y="2744"/>
              <a:ext cx="412" cy="156"/>
            </a:xfrm>
            <a:custGeom>
              <a:avLst/>
              <a:gdLst/>
              <a:ahLst/>
              <a:cxnLst>
                <a:cxn ang="0">
                  <a:pos x="0" y="624"/>
                </a:cxn>
                <a:cxn ang="0">
                  <a:pos x="3" y="618"/>
                </a:cxn>
                <a:cxn ang="0">
                  <a:pos x="14" y="608"/>
                </a:cxn>
                <a:cxn ang="0">
                  <a:pos x="28" y="586"/>
                </a:cxn>
                <a:cxn ang="0">
                  <a:pos x="50" y="558"/>
                </a:cxn>
                <a:cxn ang="0">
                  <a:pos x="80" y="519"/>
                </a:cxn>
                <a:cxn ang="0">
                  <a:pos x="119" y="476"/>
                </a:cxn>
                <a:cxn ang="0">
                  <a:pos x="160" y="426"/>
                </a:cxn>
                <a:cxn ang="0">
                  <a:pos x="207" y="374"/>
                </a:cxn>
                <a:cxn ang="0">
                  <a:pos x="255" y="319"/>
                </a:cxn>
                <a:cxn ang="0">
                  <a:pos x="312" y="267"/>
                </a:cxn>
                <a:cxn ang="0">
                  <a:pos x="369" y="217"/>
                </a:cxn>
                <a:cxn ang="0">
                  <a:pos x="429" y="167"/>
                </a:cxn>
                <a:cxn ang="0">
                  <a:pos x="496" y="124"/>
                </a:cxn>
                <a:cxn ang="0">
                  <a:pos x="570" y="86"/>
                </a:cxn>
                <a:cxn ang="0">
                  <a:pos x="649" y="50"/>
                </a:cxn>
                <a:cxn ang="0">
                  <a:pos x="734" y="22"/>
                </a:cxn>
                <a:cxn ang="0">
                  <a:pos x="825" y="5"/>
                </a:cxn>
                <a:cxn ang="0">
                  <a:pos x="916" y="0"/>
                </a:cxn>
                <a:cxn ang="0">
                  <a:pos x="1001" y="5"/>
                </a:cxn>
                <a:cxn ang="0">
                  <a:pos x="1081" y="19"/>
                </a:cxn>
                <a:cxn ang="0">
                  <a:pos x="1155" y="41"/>
                </a:cxn>
                <a:cxn ang="0">
                  <a:pos x="1221" y="69"/>
                </a:cxn>
                <a:cxn ang="0">
                  <a:pos x="1281" y="102"/>
                </a:cxn>
                <a:cxn ang="0">
                  <a:pos x="1340" y="138"/>
                </a:cxn>
                <a:cxn ang="0">
                  <a:pos x="1395" y="179"/>
                </a:cxn>
                <a:cxn ang="0">
                  <a:pos x="1443" y="217"/>
                </a:cxn>
                <a:cxn ang="0">
                  <a:pos x="1491" y="259"/>
                </a:cxn>
                <a:cxn ang="0">
                  <a:pos x="1532" y="298"/>
                </a:cxn>
                <a:cxn ang="0">
                  <a:pos x="1570" y="333"/>
                </a:cxn>
                <a:cxn ang="0">
                  <a:pos x="1601" y="363"/>
                </a:cxn>
                <a:cxn ang="0">
                  <a:pos x="1650" y="417"/>
                </a:cxn>
              </a:cxnLst>
              <a:rect l="0" t="0" r="r" b="b"/>
              <a:pathLst>
                <a:path w="1650" h="624">
                  <a:moveTo>
                    <a:pt x="0" y="624"/>
                  </a:moveTo>
                  <a:lnTo>
                    <a:pt x="3" y="618"/>
                  </a:lnTo>
                  <a:lnTo>
                    <a:pt x="14" y="608"/>
                  </a:lnTo>
                  <a:lnTo>
                    <a:pt x="28" y="586"/>
                  </a:lnTo>
                  <a:lnTo>
                    <a:pt x="50" y="558"/>
                  </a:lnTo>
                  <a:lnTo>
                    <a:pt x="80" y="519"/>
                  </a:lnTo>
                  <a:lnTo>
                    <a:pt x="119" y="476"/>
                  </a:lnTo>
                  <a:lnTo>
                    <a:pt x="160" y="426"/>
                  </a:lnTo>
                  <a:lnTo>
                    <a:pt x="207" y="374"/>
                  </a:lnTo>
                  <a:lnTo>
                    <a:pt x="255" y="319"/>
                  </a:lnTo>
                  <a:lnTo>
                    <a:pt x="312" y="267"/>
                  </a:lnTo>
                  <a:lnTo>
                    <a:pt x="369" y="217"/>
                  </a:lnTo>
                  <a:lnTo>
                    <a:pt x="429" y="167"/>
                  </a:lnTo>
                  <a:lnTo>
                    <a:pt x="496" y="124"/>
                  </a:lnTo>
                  <a:lnTo>
                    <a:pt x="570" y="86"/>
                  </a:lnTo>
                  <a:lnTo>
                    <a:pt x="649" y="50"/>
                  </a:lnTo>
                  <a:lnTo>
                    <a:pt x="734" y="22"/>
                  </a:lnTo>
                  <a:lnTo>
                    <a:pt x="825" y="5"/>
                  </a:lnTo>
                  <a:lnTo>
                    <a:pt x="916" y="0"/>
                  </a:lnTo>
                  <a:lnTo>
                    <a:pt x="1001" y="5"/>
                  </a:lnTo>
                  <a:lnTo>
                    <a:pt x="1081" y="19"/>
                  </a:lnTo>
                  <a:lnTo>
                    <a:pt x="1155" y="41"/>
                  </a:lnTo>
                  <a:lnTo>
                    <a:pt x="1221" y="69"/>
                  </a:lnTo>
                  <a:lnTo>
                    <a:pt x="1281" y="102"/>
                  </a:lnTo>
                  <a:lnTo>
                    <a:pt x="1340" y="138"/>
                  </a:lnTo>
                  <a:lnTo>
                    <a:pt x="1395" y="179"/>
                  </a:lnTo>
                  <a:lnTo>
                    <a:pt x="1443" y="217"/>
                  </a:lnTo>
                  <a:lnTo>
                    <a:pt x="1491" y="259"/>
                  </a:lnTo>
                  <a:lnTo>
                    <a:pt x="1532" y="298"/>
                  </a:lnTo>
                  <a:lnTo>
                    <a:pt x="1570" y="333"/>
                  </a:lnTo>
                  <a:lnTo>
                    <a:pt x="1601" y="363"/>
                  </a:lnTo>
                  <a:lnTo>
                    <a:pt x="1650" y="417"/>
                  </a:lnTo>
                </a:path>
              </a:pathLst>
            </a:cu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41" name="Line 77"/>
            <p:cNvSpPr>
              <a:spLocks noChangeShapeType="1"/>
            </p:cNvSpPr>
            <p:nvPr/>
          </p:nvSpPr>
          <p:spPr bwMode="auto">
            <a:xfrm>
              <a:off x="885" y="2787"/>
              <a:ext cx="62" cy="69"/>
            </a:xfrm>
            <a:prstGeom prst="line">
              <a:avLst/>
            </a:prstGeom>
            <a:noFill/>
            <a:ln w="492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42" name="Freeform 78"/>
            <p:cNvSpPr>
              <a:spLocks/>
            </p:cNvSpPr>
            <p:nvPr/>
          </p:nvSpPr>
          <p:spPr bwMode="auto">
            <a:xfrm>
              <a:off x="856" y="2758"/>
              <a:ext cx="71" cy="75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283" y="299"/>
                </a:cxn>
                <a:cxn ang="0">
                  <a:pos x="0" y="109"/>
                </a:cxn>
                <a:cxn ang="0">
                  <a:pos x="124" y="0"/>
                </a:cxn>
              </a:cxnLst>
              <a:rect l="0" t="0" r="r" b="b"/>
              <a:pathLst>
                <a:path w="283" h="299">
                  <a:moveTo>
                    <a:pt x="124" y="0"/>
                  </a:moveTo>
                  <a:lnTo>
                    <a:pt x="283" y="299"/>
                  </a:lnTo>
                  <a:lnTo>
                    <a:pt x="0" y="109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43" name="Freeform 79"/>
            <p:cNvSpPr>
              <a:spLocks/>
            </p:cNvSpPr>
            <p:nvPr/>
          </p:nvSpPr>
          <p:spPr bwMode="auto">
            <a:xfrm>
              <a:off x="940" y="2744"/>
              <a:ext cx="413" cy="156"/>
            </a:xfrm>
            <a:custGeom>
              <a:avLst/>
              <a:gdLst/>
              <a:ahLst/>
              <a:cxnLst>
                <a:cxn ang="0">
                  <a:pos x="0" y="624"/>
                </a:cxn>
                <a:cxn ang="0">
                  <a:pos x="3" y="618"/>
                </a:cxn>
                <a:cxn ang="0">
                  <a:pos x="14" y="608"/>
                </a:cxn>
                <a:cxn ang="0">
                  <a:pos x="27" y="586"/>
                </a:cxn>
                <a:cxn ang="0">
                  <a:pos x="50" y="558"/>
                </a:cxn>
                <a:cxn ang="0">
                  <a:pos x="80" y="519"/>
                </a:cxn>
                <a:cxn ang="0">
                  <a:pos x="118" y="476"/>
                </a:cxn>
                <a:cxn ang="0">
                  <a:pos x="160" y="426"/>
                </a:cxn>
                <a:cxn ang="0">
                  <a:pos x="206" y="374"/>
                </a:cxn>
                <a:cxn ang="0">
                  <a:pos x="256" y="319"/>
                </a:cxn>
                <a:cxn ang="0">
                  <a:pos x="311" y="267"/>
                </a:cxn>
                <a:cxn ang="0">
                  <a:pos x="368" y="217"/>
                </a:cxn>
                <a:cxn ang="0">
                  <a:pos x="430" y="167"/>
                </a:cxn>
                <a:cxn ang="0">
                  <a:pos x="495" y="124"/>
                </a:cxn>
                <a:cxn ang="0">
                  <a:pos x="569" y="86"/>
                </a:cxn>
                <a:cxn ang="0">
                  <a:pos x="649" y="50"/>
                </a:cxn>
                <a:cxn ang="0">
                  <a:pos x="735" y="22"/>
                </a:cxn>
                <a:cxn ang="0">
                  <a:pos x="826" y="5"/>
                </a:cxn>
                <a:cxn ang="0">
                  <a:pos x="916" y="0"/>
                </a:cxn>
                <a:cxn ang="0">
                  <a:pos x="1001" y="5"/>
                </a:cxn>
                <a:cxn ang="0">
                  <a:pos x="1081" y="19"/>
                </a:cxn>
                <a:cxn ang="0">
                  <a:pos x="1155" y="41"/>
                </a:cxn>
                <a:cxn ang="0">
                  <a:pos x="1222" y="69"/>
                </a:cxn>
                <a:cxn ang="0">
                  <a:pos x="1282" y="102"/>
                </a:cxn>
                <a:cxn ang="0">
                  <a:pos x="1339" y="138"/>
                </a:cxn>
                <a:cxn ang="0">
                  <a:pos x="1394" y="179"/>
                </a:cxn>
                <a:cxn ang="0">
                  <a:pos x="1444" y="217"/>
                </a:cxn>
                <a:cxn ang="0">
                  <a:pos x="1491" y="259"/>
                </a:cxn>
                <a:cxn ang="0">
                  <a:pos x="1532" y="298"/>
                </a:cxn>
                <a:cxn ang="0">
                  <a:pos x="1570" y="333"/>
                </a:cxn>
                <a:cxn ang="0">
                  <a:pos x="1601" y="363"/>
                </a:cxn>
                <a:cxn ang="0">
                  <a:pos x="1650" y="417"/>
                </a:cxn>
              </a:cxnLst>
              <a:rect l="0" t="0" r="r" b="b"/>
              <a:pathLst>
                <a:path w="1650" h="624">
                  <a:moveTo>
                    <a:pt x="0" y="624"/>
                  </a:moveTo>
                  <a:lnTo>
                    <a:pt x="3" y="618"/>
                  </a:lnTo>
                  <a:lnTo>
                    <a:pt x="14" y="608"/>
                  </a:lnTo>
                  <a:lnTo>
                    <a:pt x="27" y="586"/>
                  </a:lnTo>
                  <a:lnTo>
                    <a:pt x="50" y="558"/>
                  </a:lnTo>
                  <a:lnTo>
                    <a:pt x="80" y="519"/>
                  </a:lnTo>
                  <a:lnTo>
                    <a:pt x="118" y="476"/>
                  </a:lnTo>
                  <a:lnTo>
                    <a:pt x="160" y="426"/>
                  </a:lnTo>
                  <a:lnTo>
                    <a:pt x="206" y="374"/>
                  </a:lnTo>
                  <a:lnTo>
                    <a:pt x="256" y="319"/>
                  </a:lnTo>
                  <a:lnTo>
                    <a:pt x="311" y="267"/>
                  </a:lnTo>
                  <a:lnTo>
                    <a:pt x="368" y="217"/>
                  </a:lnTo>
                  <a:lnTo>
                    <a:pt x="430" y="167"/>
                  </a:lnTo>
                  <a:lnTo>
                    <a:pt x="495" y="124"/>
                  </a:lnTo>
                  <a:lnTo>
                    <a:pt x="569" y="86"/>
                  </a:lnTo>
                  <a:lnTo>
                    <a:pt x="649" y="50"/>
                  </a:lnTo>
                  <a:lnTo>
                    <a:pt x="735" y="22"/>
                  </a:lnTo>
                  <a:lnTo>
                    <a:pt x="826" y="5"/>
                  </a:lnTo>
                  <a:lnTo>
                    <a:pt x="916" y="0"/>
                  </a:lnTo>
                  <a:lnTo>
                    <a:pt x="1001" y="5"/>
                  </a:lnTo>
                  <a:lnTo>
                    <a:pt x="1081" y="19"/>
                  </a:lnTo>
                  <a:lnTo>
                    <a:pt x="1155" y="41"/>
                  </a:lnTo>
                  <a:lnTo>
                    <a:pt x="1222" y="69"/>
                  </a:lnTo>
                  <a:lnTo>
                    <a:pt x="1282" y="102"/>
                  </a:lnTo>
                  <a:lnTo>
                    <a:pt x="1339" y="138"/>
                  </a:lnTo>
                  <a:lnTo>
                    <a:pt x="1394" y="179"/>
                  </a:lnTo>
                  <a:lnTo>
                    <a:pt x="1444" y="217"/>
                  </a:lnTo>
                  <a:lnTo>
                    <a:pt x="1491" y="259"/>
                  </a:lnTo>
                  <a:lnTo>
                    <a:pt x="1532" y="298"/>
                  </a:lnTo>
                  <a:lnTo>
                    <a:pt x="1570" y="333"/>
                  </a:lnTo>
                  <a:lnTo>
                    <a:pt x="1601" y="363"/>
                  </a:lnTo>
                  <a:lnTo>
                    <a:pt x="1650" y="417"/>
                  </a:lnTo>
                </a:path>
              </a:pathLst>
            </a:cu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44" name="Line 80"/>
            <p:cNvSpPr>
              <a:spLocks noChangeShapeType="1"/>
            </p:cNvSpPr>
            <p:nvPr/>
          </p:nvSpPr>
          <p:spPr bwMode="auto">
            <a:xfrm>
              <a:off x="1298" y="2787"/>
              <a:ext cx="62" cy="69"/>
            </a:xfrm>
            <a:prstGeom prst="line">
              <a:avLst/>
            </a:prstGeom>
            <a:noFill/>
            <a:ln w="492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45" name="Freeform 81"/>
            <p:cNvSpPr>
              <a:spLocks/>
            </p:cNvSpPr>
            <p:nvPr/>
          </p:nvSpPr>
          <p:spPr bwMode="auto">
            <a:xfrm>
              <a:off x="1268" y="2758"/>
              <a:ext cx="71" cy="75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283" y="299"/>
                </a:cxn>
                <a:cxn ang="0">
                  <a:pos x="0" y="109"/>
                </a:cxn>
                <a:cxn ang="0">
                  <a:pos x="123" y="0"/>
                </a:cxn>
              </a:cxnLst>
              <a:rect l="0" t="0" r="r" b="b"/>
              <a:pathLst>
                <a:path w="283" h="299">
                  <a:moveTo>
                    <a:pt x="123" y="0"/>
                  </a:moveTo>
                  <a:lnTo>
                    <a:pt x="283" y="299"/>
                  </a:lnTo>
                  <a:lnTo>
                    <a:pt x="0" y="109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46" name="Freeform 82"/>
            <p:cNvSpPr>
              <a:spLocks/>
            </p:cNvSpPr>
            <p:nvPr/>
          </p:nvSpPr>
          <p:spPr bwMode="auto">
            <a:xfrm>
              <a:off x="1353" y="2744"/>
              <a:ext cx="412" cy="156"/>
            </a:xfrm>
            <a:custGeom>
              <a:avLst/>
              <a:gdLst/>
              <a:ahLst/>
              <a:cxnLst>
                <a:cxn ang="0">
                  <a:pos x="0" y="624"/>
                </a:cxn>
                <a:cxn ang="0">
                  <a:pos x="3" y="618"/>
                </a:cxn>
                <a:cxn ang="0">
                  <a:pos x="14" y="608"/>
                </a:cxn>
                <a:cxn ang="0">
                  <a:pos x="28" y="586"/>
                </a:cxn>
                <a:cxn ang="0">
                  <a:pos x="49" y="558"/>
                </a:cxn>
                <a:cxn ang="0">
                  <a:pos x="80" y="519"/>
                </a:cxn>
                <a:cxn ang="0">
                  <a:pos x="118" y="476"/>
                </a:cxn>
                <a:cxn ang="0">
                  <a:pos x="159" y="426"/>
                </a:cxn>
                <a:cxn ang="0">
                  <a:pos x="206" y="374"/>
                </a:cxn>
                <a:cxn ang="0">
                  <a:pos x="256" y="319"/>
                </a:cxn>
                <a:cxn ang="0">
                  <a:pos x="311" y="267"/>
                </a:cxn>
                <a:cxn ang="0">
                  <a:pos x="369" y="217"/>
                </a:cxn>
                <a:cxn ang="0">
                  <a:pos x="429" y="167"/>
                </a:cxn>
                <a:cxn ang="0">
                  <a:pos x="495" y="124"/>
                </a:cxn>
                <a:cxn ang="0">
                  <a:pos x="569" y="86"/>
                </a:cxn>
                <a:cxn ang="0">
                  <a:pos x="648" y="50"/>
                </a:cxn>
                <a:cxn ang="0">
                  <a:pos x="734" y="22"/>
                </a:cxn>
                <a:cxn ang="0">
                  <a:pos x="825" y="5"/>
                </a:cxn>
                <a:cxn ang="0">
                  <a:pos x="915" y="0"/>
                </a:cxn>
                <a:cxn ang="0">
                  <a:pos x="1001" y="5"/>
                </a:cxn>
                <a:cxn ang="0">
                  <a:pos x="1080" y="19"/>
                </a:cxn>
                <a:cxn ang="0">
                  <a:pos x="1154" y="41"/>
                </a:cxn>
                <a:cxn ang="0">
                  <a:pos x="1221" y="69"/>
                </a:cxn>
                <a:cxn ang="0">
                  <a:pos x="1281" y="102"/>
                </a:cxn>
                <a:cxn ang="0">
                  <a:pos x="1340" y="138"/>
                </a:cxn>
                <a:cxn ang="0">
                  <a:pos x="1394" y="179"/>
                </a:cxn>
                <a:cxn ang="0">
                  <a:pos x="1443" y="217"/>
                </a:cxn>
                <a:cxn ang="0">
                  <a:pos x="1490" y="259"/>
                </a:cxn>
                <a:cxn ang="0">
                  <a:pos x="1531" y="298"/>
                </a:cxn>
                <a:cxn ang="0">
                  <a:pos x="1570" y="333"/>
                </a:cxn>
                <a:cxn ang="0">
                  <a:pos x="1600" y="363"/>
                </a:cxn>
                <a:cxn ang="0">
                  <a:pos x="1650" y="417"/>
                </a:cxn>
              </a:cxnLst>
              <a:rect l="0" t="0" r="r" b="b"/>
              <a:pathLst>
                <a:path w="1650" h="624">
                  <a:moveTo>
                    <a:pt x="0" y="624"/>
                  </a:moveTo>
                  <a:lnTo>
                    <a:pt x="3" y="618"/>
                  </a:lnTo>
                  <a:lnTo>
                    <a:pt x="14" y="608"/>
                  </a:lnTo>
                  <a:lnTo>
                    <a:pt x="28" y="586"/>
                  </a:lnTo>
                  <a:lnTo>
                    <a:pt x="49" y="558"/>
                  </a:lnTo>
                  <a:lnTo>
                    <a:pt x="80" y="519"/>
                  </a:lnTo>
                  <a:lnTo>
                    <a:pt x="118" y="476"/>
                  </a:lnTo>
                  <a:lnTo>
                    <a:pt x="159" y="426"/>
                  </a:lnTo>
                  <a:lnTo>
                    <a:pt x="206" y="374"/>
                  </a:lnTo>
                  <a:lnTo>
                    <a:pt x="256" y="319"/>
                  </a:lnTo>
                  <a:lnTo>
                    <a:pt x="311" y="267"/>
                  </a:lnTo>
                  <a:lnTo>
                    <a:pt x="369" y="217"/>
                  </a:lnTo>
                  <a:lnTo>
                    <a:pt x="429" y="167"/>
                  </a:lnTo>
                  <a:lnTo>
                    <a:pt x="495" y="124"/>
                  </a:lnTo>
                  <a:lnTo>
                    <a:pt x="569" y="86"/>
                  </a:lnTo>
                  <a:lnTo>
                    <a:pt x="648" y="50"/>
                  </a:lnTo>
                  <a:lnTo>
                    <a:pt x="734" y="22"/>
                  </a:lnTo>
                  <a:lnTo>
                    <a:pt x="825" y="5"/>
                  </a:lnTo>
                  <a:lnTo>
                    <a:pt x="915" y="0"/>
                  </a:lnTo>
                  <a:lnTo>
                    <a:pt x="1001" y="5"/>
                  </a:lnTo>
                  <a:lnTo>
                    <a:pt x="1080" y="19"/>
                  </a:lnTo>
                  <a:lnTo>
                    <a:pt x="1154" y="41"/>
                  </a:lnTo>
                  <a:lnTo>
                    <a:pt x="1221" y="69"/>
                  </a:lnTo>
                  <a:lnTo>
                    <a:pt x="1281" y="102"/>
                  </a:lnTo>
                  <a:lnTo>
                    <a:pt x="1340" y="138"/>
                  </a:lnTo>
                  <a:lnTo>
                    <a:pt x="1394" y="179"/>
                  </a:lnTo>
                  <a:lnTo>
                    <a:pt x="1443" y="217"/>
                  </a:lnTo>
                  <a:lnTo>
                    <a:pt x="1490" y="259"/>
                  </a:lnTo>
                  <a:lnTo>
                    <a:pt x="1531" y="298"/>
                  </a:lnTo>
                  <a:lnTo>
                    <a:pt x="1570" y="333"/>
                  </a:lnTo>
                  <a:lnTo>
                    <a:pt x="1600" y="363"/>
                  </a:lnTo>
                  <a:lnTo>
                    <a:pt x="1650" y="417"/>
                  </a:lnTo>
                </a:path>
              </a:pathLst>
            </a:cu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47" name="Line 83"/>
            <p:cNvSpPr>
              <a:spLocks noChangeShapeType="1"/>
            </p:cNvSpPr>
            <p:nvPr/>
          </p:nvSpPr>
          <p:spPr bwMode="auto">
            <a:xfrm>
              <a:off x="1710" y="2787"/>
              <a:ext cx="62" cy="69"/>
            </a:xfrm>
            <a:prstGeom prst="line">
              <a:avLst/>
            </a:prstGeom>
            <a:noFill/>
            <a:ln w="492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48" name="Freeform 84"/>
            <p:cNvSpPr>
              <a:spLocks/>
            </p:cNvSpPr>
            <p:nvPr/>
          </p:nvSpPr>
          <p:spPr bwMode="auto">
            <a:xfrm>
              <a:off x="1681" y="2758"/>
              <a:ext cx="71" cy="75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284" y="299"/>
                </a:cxn>
                <a:cxn ang="0">
                  <a:pos x="0" y="109"/>
                </a:cxn>
                <a:cxn ang="0">
                  <a:pos x="124" y="0"/>
                </a:cxn>
              </a:cxnLst>
              <a:rect l="0" t="0" r="r" b="b"/>
              <a:pathLst>
                <a:path w="284" h="299">
                  <a:moveTo>
                    <a:pt x="124" y="0"/>
                  </a:moveTo>
                  <a:lnTo>
                    <a:pt x="284" y="299"/>
                  </a:lnTo>
                  <a:lnTo>
                    <a:pt x="0" y="109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49" name="Freeform 85"/>
            <p:cNvSpPr>
              <a:spLocks/>
            </p:cNvSpPr>
            <p:nvPr/>
          </p:nvSpPr>
          <p:spPr bwMode="auto">
            <a:xfrm>
              <a:off x="1765" y="2744"/>
              <a:ext cx="413" cy="156"/>
            </a:xfrm>
            <a:custGeom>
              <a:avLst/>
              <a:gdLst/>
              <a:ahLst/>
              <a:cxnLst>
                <a:cxn ang="0">
                  <a:pos x="0" y="624"/>
                </a:cxn>
                <a:cxn ang="0">
                  <a:pos x="3" y="618"/>
                </a:cxn>
                <a:cxn ang="0">
                  <a:pos x="14" y="608"/>
                </a:cxn>
                <a:cxn ang="0">
                  <a:pos x="27" y="586"/>
                </a:cxn>
                <a:cxn ang="0">
                  <a:pos x="50" y="558"/>
                </a:cxn>
                <a:cxn ang="0">
                  <a:pos x="79" y="519"/>
                </a:cxn>
                <a:cxn ang="0">
                  <a:pos x="118" y="476"/>
                </a:cxn>
                <a:cxn ang="0">
                  <a:pos x="160" y="426"/>
                </a:cxn>
                <a:cxn ang="0">
                  <a:pos x="206" y="374"/>
                </a:cxn>
                <a:cxn ang="0">
                  <a:pos x="255" y="319"/>
                </a:cxn>
                <a:cxn ang="0">
                  <a:pos x="310" y="267"/>
                </a:cxn>
                <a:cxn ang="0">
                  <a:pos x="368" y="217"/>
                </a:cxn>
                <a:cxn ang="0">
                  <a:pos x="429" y="167"/>
                </a:cxn>
                <a:cxn ang="0">
                  <a:pos x="494" y="124"/>
                </a:cxn>
                <a:cxn ang="0">
                  <a:pos x="568" y="86"/>
                </a:cxn>
                <a:cxn ang="0">
                  <a:pos x="649" y="50"/>
                </a:cxn>
                <a:cxn ang="0">
                  <a:pos x="734" y="22"/>
                </a:cxn>
                <a:cxn ang="0">
                  <a:pos x="825" y="5"/>
                </a:cxn>
                <a:cxn ang="0">
                  <a:pos x="916" y="0"/>
                </a:cxn>
                <a:cxn ang="0">
                  <a:pos x="1000" y="5"/>
                </a:cxn>
                <a:cxn ang="0">
                  <a:pos x="1081" y="19"/>
                </a:cxn>
                <a:cxn ang="0">
                  <a:pos x="1155" y="41"/>
                </a:cxn>
                <a:cxn ang="0">
                  <a:pos x="1221" y="69"/>
                </a:cxn>
                <a:cxn ang="0">
                  <a:pos x="1281" y="102"/>
                </a:cxn>
                <a:cxn ang="0">
                  <a:pos x="1339" y="138"/>
                </a:cxn>
                <a:cxn ang="0">
                  <a:pos x="1394" y="179"/>
                </a:cxn>
                <a:cxn ang="0">
                  <a:pos x="1443" y="217"/>
                </a:cxn>
                <a:cxn ang="0">
                  <a:pos x="1491" y="259"/>
                </a:cxn>
                <a:cxn ang="0">
                  <a:pos x="1532" y="298"/>
                </a:cxn>
                <a:cxn ang="0">
                  <a:pos x="1570" y="333"/>
                </a:cxn>
                <a:cxn ang="0">
                  <a:pos x="1601" y="363"/>
                </a:cxn>
                <a:cxn ang="0">
                  <a:pos x="1649" y="417"/>
                </a:cxn>
              </a:cxnLst>
              <a:rect l="0" t="0" r="r" b="b"/>
              <a:pathLst>
                <a:path w="1649" h="624">
                  <a:moveTo>
                    <a:pt x="0" y="624"/>
                  </a:moveTo>
                  <a:lnTo>
                    <a:pt x="3" y="618"/>
                  </a:lnTo>
                  <a:lnTo>
                    <a:pt x="14" y="608"/>
                  </a:lnTo>
                  <a:lnTo>
                    <a:pt x="27" y="586"/>
                  </a:lnTo>
                  <a:lnTo>
                    <a:pt x="50" y="558"/>
                  </a:lnTo>
                  <a:lnTo>
                    <a:pt x="79" y="519"/>
                  </a:lnTo>
                  <a:lnTo>
                    <a:pt x="118" y="476"/>
                  </a:lnTo>
                  <a:lnTo>
                    <a:pt x="160" y="426"/>
                  </a:lnTo>
                  <a:lnTo>
                    <a:pt x="206" y="374"/>
                  </a:lnTo>
                  <a:lnTo>
                    <a:pt x="255" y="319"/>
                  </a:lnTo>
                  <a:lnTo>
                    <a:pt x="310" y="267"/>
                  </a:lnTo>
                  <a:lnTo>
                    <a:pt x="368" y="217"/>
                  </a:lnTo>
                  <a:lnTo>
                    <a:pt x="429" y="167"/>
                  </a:lnTo>
                  <a:lnTo>
                    <a:pt x="494" y="124"/>
                  </a:lnTo>
                  <a:lnTo>
                    <a:pt x="568" y="86"/>
                  </a:lnTo>
                  <a:lnTo>
                    <a:pt x="649" y="50"/>
                  </a:lnTo>
                  <a:lnTo>
                    <a:pt x="734" y="22"/>
                  </a:lnTo>
                  <a:lnTo>
                    <a:pt x="825" y="5"/>
                  </a:lnTo>
                  <a:lnTo>
                    <a:pt x="916" y="0"/>
                  </a:lnTo>
                  <a:lnTo>
                    <a:pt x="1000" y="5"/>
                  </a:lnTo>
                  <a:lnTo>
                    <a:pt x="1081" y="19"/>
                  </a:lnTo>
                  <a:lnTo>
                    <a:pt x="1155" y="41"/>
                  </a:lnTo>
                  <a:lnTo>
                    <a:pt x="1221" y="69"/>
                  </a:lnTo>
                  <a:lnTo>
                    <a:pt x="1281" y="102"/>
                  </a:lnTo>
                  <a:lnTo>
                    <a:pt x="1339" y="138"/>
                  </a:lnTo>
                  <a:lnTo>
                    <a:pt x="1394" y="179"/>
                  </a:lnTo>
                  <a:lnTo>
                    <a:pt x="1443" y="217"/>
                  </a:lnTo>
                  <a:lnTo>
                    <a:pt x="1491" y="259"/>
                  </a:lnTo>
                  <a:lnTo>
                    <a:pt x="1532" y="298"/>
                  </a:lnTo>
                  <a:lnTo>
                    <a:pt x="1570" y="333"/>
                  </a:lnTo>
                  <a:lnTo>
                    <a:pt x="1601" y="363"/>
                  </a:lnTo>
                  <a:lnTo>
                    <a:pt x="1649" y="417"/>
                  </a:lnTo>
                </a:path>
              </a:pathLst>
            </a:cu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50" name="Line 86"/>
            <p:cNvSpPr>
              <a:spLocks noChangeShapeType="1"/>
            </p:cNvSpPr>
            <p:nvPr/>
          </p:nvSpPr>
          <p:spPr bwMode="auto">
            <a:xfrm>
              <a:off x="2123" y="2787"/>
              <a:ext cx="62" cy="69"/>
            </a:xfrm>
            <a:prstGeom prst="line">
              <a:avLst/>
            </a:prstGeom>
            <a:noFill/>
            <a:ln w="492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51" name="Freeform 87"/>
            <p:cNvSpPr>
              <a:spLocks/>
            </p:cNvSpPr>
            <p:nvPr/>
          </p:nvSpPr>
          <p:spPr bwMode="auto">
            <a:xfrm>
              <a:off x="2093" y="2758"/>
              <a:ext cx="71" cy="75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282" y="299"/>
                </a:cxn>
                <a:cxn ang="0">
                  <a:pos x="0" y="109"/>
                </a:cxn>
                <a:cxn ang="0">
                  <a:pos x="124" y="0"/>
                </a:cxn>
              </a:cxnLst>
              <a:rect l="0" t="0" r="r" b="b"/>
              <a:pathLst>
                <a:path w="282" h="299">
                  <a:moveTo>
                    <a:pt x="124" y="0"/>
                  </a:moveTo>
                  <a:lnTo>
                    <a:pt x="282" y="299"/>
                  </a:lnTo>
                  <a:lnTo>
                    <a:pt x="0" y="109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52" name="Freeform 88"/>
            <p:cNvSpPr>
              <a:spLocks/>
            </p:cNvSpPr>
            <p:nvPr/>
          </p:nvSpPr>
          <p:spPr bwMode="auto">
            <a:xfrm>
              <a:off x="2178" y="2744"/>
              <a:ext cx="412" cy="156"/>
            </a:xfrm>
            <a:custGeom>
              <a:avLst/>
              <a:gdLst/>
              <a:ahLst/>
              <a:cxnLst>
                <a:cxn ang="0">
                  <a:pos x="0" y="624"/>
                </a:cxn>
                <a:cxn ang="0">
                  <a:pos x="4" y="618"/>
                </a:cxn>
                <a:cxn ang="0">
                  <a:pos x="14" y="608"/>
                </a:cxn>
                <a:cxn ang="0">
                  <a:pos x="28" y="586"/>
                </a:cxn>
                <a:cxn ang="0">
                  <a:pos x="50" y="558"/>
                </a:cxn>
                <a:cxn ang="0">
                  <a:pos x="81" y="519"/>
                </a:cxn>
                <a:cxn ang="0">
                  <a:pos x="119" y="476"/>
                </a:cxn>
                <a:cxn ang="0">
                  <a:pos x="160" y="426"/>
                </a:cxn>
                <a:cxn ang="0">
                  <a:pos x="207" y="374"/>
                </a:cxn>
                <a:cxn ang="0">
                  <a:pos x="257" y="319"/>
                </a:cxn>
                <a:cxn ang="0">
                  <a:pos x="312" y="267"/>
                </a:cxn>
                <a:cxn ang="0">
                  <a:pos x="369" y="217"/>
                </a:cxn>
                <a:cxn ang="0">
                  <a:pos x="429" y="167"/>
                </a:cxn>
                <a:cxn ang="0">
                  <a:pos x="496" y="124"/>
                </a:cxn>
                <a:cxn ang="0">
                  <a:pos x="570" y="86"/>
                </a:cxn>
                <a:cxn ang="0">
                  <a:pos x="649" y="50"/>
                </a:cxn>
                <a:cxn ang="0">
                  <a:pos x="735" y="22"/>
                </a:cxn>
                <a:cxn ang="0">
                  <a:pos x="825" y="5"/>
                </a:cxn>
                <a:cxn ang="0">
                  <a:pos x="916" y="0"/>
                </a:cxn>
                <a:cxn ang="0">
                  <a:pos x="1002" y="5"/>
                </a:cxn>
                <a:cxn ang="0">
                  <a:pos x="1081" y="19"/>
                </a:cxn>
                <a:cxn ang="0">
                  <a:pos x="1155" y="41"/>
                </a:cxn>
                <a:cxn ang="0">
                  <a:pos x="1221" y="69"/>
                </a:cxn>
                <a:cxn ang="0">
                  <a:pos x="1281" y="102"/>
                </a:cxn>
                <a:cxn ang="0">
                  <a:pos x="1340" y="138"/>
                </a:cxn>
                <a:cxn ang="0">
                  <a:pos x="1395" y="179"/>
                </a:cxn>
                <a:cxn ang="0">
                  <a:pos x="1444" y="217"/>
                </a:cxn>
                <a:cxn ang="0">
                  <a:pos x="1491" y="259"/>
                </a:cxn>
                <a:cxn ang="0">
                  <a:pos x="1532" y="298"/>
                </a:cxn>
                <a:cxn ang="0">
                  <a:pos x="1571" y="333"/>
                </a:cxn>
                <a:cxn ang="0">
                  <a:pos x="1601" y="363"/>
                </a:cxn>
                <a:cxn ang="0">
                  <a:pos x="1651" y="417"/>
                </a:cxn>
              </a:cxnLst>
              <a:rect l="0" t="0" r="r" b="b"/>
              <a:pathLst>
                <a:path w="1651" h="624">
                  <a:moveTo>
                    <a:pt x="0" y="624"/>
                  </a:moveTo>
                  <a:lnTo>
                    <a:pt x="4" y="618"/>
                  </a:lnTo>
                  <a:lnTo>
                    <a:pt x="14" y="608"/>
                  </a:lnTo>
                  <a:lnTo>
                    <a:pt x="28" y="586"/>
                  </a:lnTo>
                  <a:lnTo>
                    <a:pt x="50" y="558"/>
                  </a:lnTo>
                  <a:lnTo>
                    <a:pt x="81" y="519"/>
                  </a:lnTo>
                  <a:lnTo>
                    <a:pt x="119" y="476"/>
                  </a:lnTo>
                  <a:lnTo>
                    <a:pt x="160" y="426"/>
                  </a:lnTo>
                  <a:lnTo>
                    <a:pt x="207" y="374"/>
                  </a:lnTo>
                  <a:lnTo>
                    <a:pt x="257" y="319"/>
                  </a:lnTo>
                  <a:lnTo>
                    <a:pt x="312" y="267"/>
                  </a:lnTo>
                  <a:lnTo>
                    <a:pt x="369" y="217"/>
                  </a:lnTo>
                  <a:lnTo>
                    <a:pt x="429" y="167"/>
                  </a:lnTo>
                  <a:lnTo>
                    <a:pt x="496" y="124"/>
                  </a:lnTo>
                  <a:lnTo>
                    <a:pt x="570" y="86"/>
                  </a:lnTo>
                  <a:lnTo>
                    <a:pt x="649" y="50"/>
                  </a:lnTo>
                  <a:lnTo>
                    <a:pt x="735" y="22"/>
                  </a:lnTo>
                  <a:lnTo>
                    <a:pt x="825" y="5"/>
                  </a:lnTo>
                  <a:lnTo>
                    <a:pt x="916" y="0"/>
                  </a:lnTo>
                  <a:lnTo>
                    <a:pt x="1002" y="5"/>
                  </a:lnTo>
                  <a:lnTo>
                    <a:pt x="1081" y="19"/>
                  </a:lnTo>
                  <a:lnTo>
                    <a:pt x="1155" y="41"/>
                  </a:lnTo>
                  <a:lnTo>
                    <a:pt x="1221" y="69"/>
                  </a:lnTo>
                  <a:lnTo>
                    <a:pt x="1281" y="102"/>
                  </a:lnTo>
                  <a:lnTo>
                    <a:pt x="1340" y="138"/>
                  </a:lnTo>
                  <a:lnTo>
                    <a:pt x="1395" y="179"/>
                  </a:lnTo>
                  <a:lnTo>
                    <a:pt x="1444" y="217"/>
                  </a:lnTo>
                  <a:lnTo>
                    <a:pt x="1491" y="259"/>
                  </a:lnTo>
                  <a:lnTo>
                    <a:pt x="1532" y="298"/>
                  </a:lnTo>
                  <a:lnTo>
                    <a:pt x="1571" y="333"/>
                  </a:lnTo>
                  <a:lnTo>
                    <a:pt x="1601" y="363"/>
                  </a:lnTo>
                  <a:lnTo>
                    <a:pt x="1651" y="417"/>
                  </a:lnTo>
                </a:path>
              </a:pathLst>
            </a:cu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53" name="Line 89"/>
            <p:cNvSpPr>
              <a:spLocks noChangeShapeType="1"/>
            </p:cNvSpPr>
            <p:nvPr/>
          </p:nvSpPr>
          <p:spPr bwMode="auto">
            <a:xfrm>
              <a:off x="2535" y="2787"/>
              <a:ext cx="62" cy="69"/>
            </a:xfrm>
            <a:prstGeom prst="line">
              <a:avLst/>
            </a:prstGeom>
            <a:noFill/>
            <a:ln w="492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54" name="Freeform 90"/>
            <p:cNvSpPr>
              <a:spLocks/>
            </p:cNvSpPr>
            <p:nvPr/>
          </p:nvSpPr>
          <p:spPr bwMode="auto">
            <a:xfrm>
              <a:off x="2506" y="2758"/>
              <a:ext cx="70" cy="75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284" y="299"/>
                </a:cxn>
                <a:cxn ang="0">
                  <a:pos x="0" y="109"/>
                </a:cxn>
                <a:cxn ang="0">
                  <a:pos x="124" y="0"/>
                </a:cxn>
              </a:cxnLst>
              <a:rect l="0" t="0" r="r" b="b"/>
              <a:pathLst>
                <a:path w="284" h="299">
                  <a:moveTo>
                    <a:pt x="124" y="0"/>
                  </a:moveTo>
                  <a:lnTo>
                    <a:pt x="284" y="299"/>
                  </a:lnTo>
                  <a:lnTo>
                    <a:pt x="0" y="109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55" name="Freeform 91"/>
            <p:cNvSpPr>
              <a:spLocks/>
            </p:cNvSpPr>
            <p:nvPr/>
          </p:nvSpPr>
          <p:spPr bwMode="auto">
            <a:xfrm>
              <a:off x="2590" y="2744"/>
              <a:ext cx="412" cy="156"/>
            </a:xfrm>
            <a:custGeom>
              <a:avLst/>
              <a:gdLst/>
              <a:ahLst/>
              <a:cxnLst>
                <a:cxn ang="0">
                  <a:pos x="0" y="624"/>
                </a:cxn>
                <a:cxn ang="0">
                  <a:pos x="2" y="618"/>
                </a:cxn>
                <a:cxn ang="0">
                  <a:pos x="14" y="608"/>
                </a:cxn>
                <a:cxn ang="0">
                  <a:pos x="26" y="586"/>
                </a:cxn>
                <a:cxn ang="0">
                  <a:pos x="49" y="558"/>
                </a:cxn>
                <a:cxn ang="0">
                  <a:pos x="79" y="519"/>
                </a:cxn>
                <a:cxn ang="0">
                  <a:pos x="117" y="476"/>
                </a:cxn>
                <a:cxn ang="0">
                  <a:pos x="159" y="426"/>
                </a:cxn>
                <a:cxn ang="0">
                  <a:pos x="205" y="374"/>
                </a:cxn>
                <a:cxn ang="0">
                  <a:pos x="255" y="319"/>
                </a:cxn>
                <a:cxn ang="0">
                  <a:pos x="310" y="267"/>
                </a:cxn>
                <a:cxn ang="0">
                  <a:pos x="367" y="217"/>
                </a:cxn>
                <a:cxn ang="0">
                  <a:pos x="429" y="167"/>
                </a:cxn>
                <a:cxn ang="0">
                  <a:pos x="494" y="124"/>
                </a:cxn>
                <a:cxn ang="0">
                  <a:pos x="569" y="86"/>
                </a:cxn>
                <a:cxn ang="0">
                  <a:pos x="648" y="50"/>
                </a:cxn>
                <a:cxn ang="0">
                  <a:pos x="734" y="22"/>
                </a:cxn>
                <a:cxn ang="0">
                  <a:pos x="825" y="5"/>
                </a:cxn>
                <a:cxn ang="0">
                  <a:pos x="915" y="0"/>
                </a:cxn>
                <a:cxn ang="0">
                  <a:pos x="1000" y="5"/>
                </a:cxn>
                <a:cxn ang="0">
                  <a:pos x="1080" y="19"/>
                </a:cxn>
                <a:cxn ang="0">
                  <a:pos x="1154" y="41"/>
                </a:cxn>
                <a:cxn ang="0">
                  <a:pos x="1221" y="69"/>
                </a:cxn>
                <a:cxn ang="0">
                  <a:pos x="1281" y="102"/>
                </a:cxn>
                <a:cxn ang="0">
                  <a:pos x="1338" y="138"/>
                </a:cxn>
                <a:cxn ang="0">
                  <a:pos x="1393" y="179"/>
                </a:cxn>
                <a:cxn ang="0">
                  <a:pos x="1443" y="217"/>
                </a:cxn>
                <a:cxn ang="0">
                  <a:pos x="1490" y="259"/>
                </a:cxn>
                <a:cxn ang="0">
                  <a:pos x="1531" y="298"/>
                </a:cxn>
                <a:cxn ang="0">
                  <a:pos x="1570" y="333"/>
                </a:cxn>
                <a:cxn ang="0">
                  <a:pos x="1600" y="363"/>
                </a:cxn>
                <a:cxn ang="0">
                  <a:pos x="1649" y="417"/>
                </a:cxn>
              </a:cxnLst>
              <a:rect l="0" t="0" r="r" b="b"/>
              <a:pathLst>
                <a:path w="1649" h="624">
                  <a:moveTo>
                    <a:pt x="0" y="624"/>
                  </a:moveTo>
                  <a:lnTo>
                    <a:pt x="2" y="618"/>
                  </a:lnTo>
                  <a:lnTo>
                    <a:pt x="14" y="608"/>
                  </a:lnTo>
                  <a:lnTo>
                    <a:pt x="26" y="586"/>
                  </a:lnTo>
                  <a:lnTo>
                    <a:pt x="49" y="558"/>
                  </a:lnTo>
                  <a:lnTo>
                    <a:pt x="79" y="519"/>
                  </a:lnTo>
                  <a:lnTo>
                    <a:pt x="117" y="476"/>
                  </a:lnTo>
                  <a:lnTo>
                    <a:pt x="159" y="426"/>
                  </a:lnTo>
                  <a:lnTo>
                    <a:pt x="205" y="374"/>
                  </a:lnTo>
                  <a:lnTo>
                    <a:pt x="255" y="319"/>
                  </a:lnTo>
                  <a:lnTo>
                    <a:pt x="310" y="267"/>
                  </a:lnTo>
                  <a:lnTo>
                    <a:pt x="367" y="217"/>
                  </a:lnTo>
                  <a:lnTo>
                    <a:pt x="429" y="167"/>
                  </a:lnTo>
                  <a:lnTo>
                    <a:pt x="494" y="124"/>
                  </a:lnTo>
                  <a:lnTo>
                    <a:pt x="569" y="86"/>
                  </a:lnTo>
                  <a:lnTo>
                    <a:pt x="648" y="50"/>
                  </a:lnTo>
                  <a:lnTo>
                    <a:pt x="734" y="22"/>
                  </a:lnTo>
                  <a:lnTo>
                    <a:pt x="825" y="5"/>
                  </a:lnTo>
                  <a:lnTo>
                    <a:pt x="915" y="0"/>
                  </a:lnTo>
                  <a:lnTo>
                    <a:pt x="1000" y="5"/>
                  </a:lnTo>
                  <a:lnTo>
                    <a:pt x="1080" y="19"/>
                  </a:lnTo>
                  <a:lnTo>
                    <a:pt x="1154" y="41"/>
                  </a:lnTo>
                  <a:lnTo>
                    <a:pt x="1221" y="69"/>
                  </a:lnTo>
                  <a:lnTo>
                    <a:pt x="1281" y="102"/>
                  </a:lnTo>
                  <a:lnTo>
                    <a:pt x="1338" y="138"/>
                  </a:lnTo>
                  <a:lnTo>
                    <a:pt x="1393" y="179"/>
                  </a:lnTo>
                  <a:lnTo>
                    <a:pt x="1443" y="217"/>
                  </a:lnTo>
                  <a:lnTo>
                    <a:pt x="1490" y="259"/>
                  </a:lnTo>
                  <a:lnTo>
                    <a:pt x="1531" y="298"/>
                  </a:lnTo>
                  <a:lnTo>
                    <a:pt x="1570" y="333"/>
                  </a:lnTo>
                  <a:lnTo>
                    <a:pt x="1600" y="363"/>
                  </a:lnTo>
                  <a:lnTo>
                    <a:pt x="1649" y="417"/>
                  </a:lnTo>
                </a:path>
              </a:pathLst>
            </a:cu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56" name="Line 92"/>
            <p:cNvSpPr>
              <a:spLocks noChangeShapeType="1"/>
            </p:cNvSpPr>
            <p:nvPr/>
          </p:nvSpPr>
          <p:spPr bwMode="auto">
            <a:xfrm>
              <a:off x="2947" y="2787"/>
              <a:ext cx="62" cy="69"/>
            </a:xfrm>
            <a:prstGeom prst="line">
              <a:avLst/>
            </a:prstGeom>
            <a:noFill/>
            <a:ln w="492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57" name="Freeform 93"/>
            <p:cNvSpPr>
              <a:spLocks/>
            </p:cNvSpPr>
            <p:nvPr/>
          </p:nvSpPr>
          <p:spPr bwMode="auto">
            <a:xfrm>
              <a:off x="2918" y="2758"/>
              <a:ext cx="71" cy="75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283" y="299"/>
                </a:cxn>
                <a:cxn ang="0">
                  <a:pos x="0" y="109"/>
                </a:cxn>
                <a:cxn ang="0">
                  <a:pos x="124" y="0"/>
                </a:cxn>
              </a:cxnLst>
              <a:rect l="0" t="0" r="r" b="b"/>
              <a:pathLst>
                <a:path w="283" h="299">
                  <a:moveTo>
                    <a:pt x="124" y="0"/>
                  </a:moveTo>
                  <a:lnTo>
                    <a:pt x="283" y="299"/>
                  </a:lnTo>
                  <a:lnTo>
                    <a:pt x="0" y="109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58" name="Freeform 94"/>
            <p:cNvSpPr>
              <a:spLocks/>
            </p:cNvSpPr>
            <p:nvPr/>
          </p:nvSpPr>
          <p:spPr bwMode="auto">
            <a:xfrm>
              <a:off x="3002" y="2744"/>
              <a:ext cx="413" cy="156"/>
            </a:xfrm>
            <a:custGeom>
              <a:avLst/>
              <a:gdLst/>
              <a:ahLst/>
              <a:cxnLst>
                <a:cxn ang="0">
                  <a:pos x="0" y="624"/>
                </a:cxn>
                <a:cxn ang="0">
                  <a:pos x="4" y="618"/>
                </a:cxn>
                <a:cxn ang="0">
                  <a:pos x="14" y="608"/>
                </a:cxn>
                <a:cxn ang="0">
                  <a:pos x="28" y="586"/>
                </a:cxn>
                <a:cxn ang="0">
                  <a:pos x="50" y="558"/>
                </a:cxn>
                <a:cxn ang="0">
                  <a:pos x="80" y="519"/>
                </a:cxn>
                <a:cxn ang="0">
                  <a:pos x="119" y="476"/>
                </a:cxn>
                <a:cxn ang="0">
                  <a:pos x="159" y="426"/>
                </a:cxn>
                <a:cxn ang="0">
                  <a:pos x="207" y="374"/>
                </a:cxn>
                <a:cxn ang="0">
                  <a:pos x="256" y="319"/>
                </a:cxn>
                <a:cxn ang="0">
                  <a:pos x="311" y="267"/>
                </a:cxn>
                <a:cxn ang="0">
                  <a:pos x="369" y="217"/>
                </a:cxn>
                <a:cxn ang="0">
                  <a:pos x="429" y="167"/>
                </a:cxn>
                <a:cxn ang="0">
                  <a:pos x="495" y="124"/>
                </a:cxn>
                <a:cxn ang="0">
                  <a:pos x="569" y="86"/>
                </a:cxn>
                <a:cxn ang="0">
                  <a:pos x="649" y="50"/>
                </a:cxn>
                <a:cxn ang="0">
                  <a:pos x="734" y="22"/>
                </a:cxn>
                <a:cxn ang="0">
                  <a:pos x="825" y="5"/>
                </a:cxn>
                <a:cxn ang="0">
                  <a:pos x="916" y="0"/>
                </a:cxn>
                <a:cxn ang="0">
                  <a:pos x="1001" y="5"/>
                </a:cxn>
                <a:cxn ang="0">
                  <a:pos x="1080" y="19"/>
                </a:cxn>
                <a:cxn ang="0">
                  <a:pos x="1156" y="41"/>
                </a:cxn>
                <a:cxn ang="0">
                  <a:pos x="1221" y="69"/>
                </a:cxn>
                <a:cxn ang="0">
                  <a:pos x="1282" y="102"/>
                </a:cxn>
                <a:cxn ang="0">
                  <a:pos x="1340" y="138"/>
                </a:cxn>
                <a:cxn ang="0">
                  <a:pos x="1395" y="179"/>
                </a:cxn>
                <a:cxn ang="0">
                  <a:pos x="1444" y="217"/>
                </a:cxn>
                <a:cxn ang="0">
                  <a:pos x="1490" y="259"/>
                </a:cxn>
                <a:cxn ang="0">
                  <a:pos x="1531" y="298"/>
                </a:cxn>
                <a:cxn ang="0">
                  <a:pos x="1571" y="333"/>
                </a:cxn>
                <a:cxn ang="0">
                  <a:pos x="1600" y="363"/>
                </a:cxn>
                <a:cxn ang="0">
                  <a:pos x="1650" y="417"/>
                </a:cxn>
              </a:cxnLst>
              <a:rect l="0" t="0" r="r" b="b"/>
              <a:pathLst>
                <a:path w="1650" h="624">
                  <a:moveTo>
                    <a:pt x="0" y="624"/>
                  </a:moveTo>
                  <a:lnTo>
                    <a:pt x="4" y="618"/>
                  </a:lnTo>
                  <a:lnTo>
                    <a:pt x="14" y="608"/>
                  </a:lnTo>
                  <a:lnTo>
                    <a:pt x="28" y="586"/>
                  </a:lnTo>
                  <a:lnTo>
                    <a:pt x="50" y="558"/>
                  </a:lnTo>
                  <a:lnTo>
                    <a:pt x="80" y="519"/>
                  </a:lnTo>
                  <a:lnTo>
                    <a:pt x="119" y="476"/>
                  </a:lnTo>
                  <a:lnTo>
                    <a:pt x="159" y="426"/>
                  </a:lnTo>
                  <a:lnTo>
                    <a:pt x="207" y="374"/>
                  </a:lnTo>
                  <a:lnTo>
                    <a:pt x="256" y="319"/>
                  </a:lnTo>
                  <a:lnTo>
                    <a:pt x="311" y="267"/>
                  </a:lnTo>
                  <a:lnTo>
                    <a:pt x="369" y="217"/>
                  </a:lnTo>
                  <a:lnTo>
                    <a:pt x="429" y="167"/>
                  </a:lnTo>
                  <a:lnTo>
                    <a:pt x="495" y="124"/>
                  </a:lnTo>
                  <a:lnTo>
                    <a:pt x="569" y="86"/>
                  </a:lnTo>
                  <a:lnTo>
                    <a:pt x="649" y="50"/>
                  </a:lnTo>
                  <a:lnTo>
                    <a:pt x="734" y="22"/>
                  </a:lnTo>
                  <a:lnTo>
                    <a:pt x="825" y="5"/>
                  </a:lnTo>
                  <a:lnTo>
                    <a:pt x="916" y="0"/>
                  </a:lnTo>
                  <a:lnTo>
                    <a:pt x="1001" y="5"/>
                  </a:lnTo>
                  <a:lnTo>
                    <a:pt x="1080" y="19"/>
                  </a:lnTo>
                  <a:lnTo>
                    <a:pt x="1156" y="41"/>
                  </a:lnTo>
                  <a:lnTo>
                    <a:pt x="1221" y="69"/>
                  </a:lnTo>
                  <a:lnTo>
                    <a:pt x="1282" y="102"/>
                  </a:lnTo>
                  <a:lnTo>
                    <a:pt x="1340" y="138"/>
                  </a:lnTo>
                  <a:lnTo>
                    <a:pt x="1395" y="179"/>
                  </a:lnTo>
                  <a:lnTo>
                    <a:pt x="1444" y="217"/>
                  </a:lnTo>
                  <a:lnTo>
                    <a:pt x="1490" y="259"/>
                  </a:lnTo>
                  <a:lnTo>
                    <a:pt x="1531" y="298"/>
                  </a:lnTo>
                  <a:lnTo>
                    <a:pt x="1571" y="333"/>
                  </a:lnTo>
                  <a:lnTo>
                    <a:pt x="1600" y="363"/>
                  </a:lnTo>
                  <a:lnTo>
                    <a:pt x="1650" y="417"/>
                  </a:lnTo>
                </a:path>
              </a:pathLst>
            </a:cu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59" name="Line 95"/>
            <p:cNvSpPr>
              <a:spLocks noChangeShapeType="1"/>
            </p:cNvSpPr>
            <p:nvPr/>
          </p:nvSpPr>
          <p:spPr bwMode="auto">
            <a:xfrm>
              <a:off x="3360" y="2787"/>
              <a:ext cx="62" cy="69"/>
            </a:xfrm>
            <a:prstGeom prst="line">
              <a:avLst/>
            </a:prstGeom>
            <a:noFill/>
            <a:ln w="492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60" name="Freeform 96"/>
            <p:cNvSpPr>
              <a:spLocks/>
            </p:cNvSpPr>
            <p:nvPr/>
          </p:nvSpPr>
          <p:spPr bwMode="auto">
            <a:xfrm>
              <a:off x="3330" y="2758"/>
              <a:ext cx="71" cy="75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283" y="299"/>
                </a:cxn>
                <a:cxn ang="0">
                  <a:pos x="0" y="109"/>
                </a:cxn>
                <a:cxn ang="0">
                  <a:pos x="124" y="0"/>
                </a:cxn>
              </a:cxnLst>
              <a:rect l="0" t="0" r="r" b="b"/>
              <a:pathLst>
                <a:path w="283" h="299">
                  <a:moveTo>
                    <a:pt x="124" y="0"/>
                  </a:moveTo>
                  <a:lnTo>
                    <a:pt x="283" y="299"/>
                  </a:lnTo>
                  <a:lnTo>
                    <a:pt x="0" y="109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61" name="Freeform 97"/>
            <p:cNvSpPr>
              <a:spLocks/>
            </p:cNvSpPr>
            <p:nvPr/>
          </p:nvSpPr>
          <p:spPr bwMode="auto">
            <a:xfrm>
              <a:off x="3415" y="2744"/>
              <a:ext cx="413" cy="156"/>
            </a:xfrm>
            <a:custGeom>
              <a:avLst/>
              <a:gdLst/>
              <a:ahLst/>
              <a:cxnLst>
                <a:cxn ang="0">
                  <a:pos x="0" y="624"/>
                </a:cxn>
                <a:cxn ang="0">
                  <a:pos x="3" y="618"/>
                </a:cxn>
                <a:cxn ang="0">
                  <a:pos x="14" y="608"/>
                </a:cxn>
                <a:cxn ang="0">
                  <a:pos x="28" y="586"/>
                </a:cxn>
                <a:cxn ang="0">
                  <a:pos x="50" y="558"/>
                </a:cxn>
                <a:cxn ang="0">
                  <a:pos x="79" y="519"/>
                </a:cxn>
                <a:cxn ang="0">
                  <a:pos x="119" y="476"/>
                </a:cxn>
                <a:cxn ang="0">
                  <a:pos x="160" y="426"/>
                </a:cxn>
                <a:cxn ang="0">
                  <a:pos x="206" y="374"/>
                </a:cxn>
                <a:cxn ang="0">
                  <a:pos x="256" y="319"/>
                </a:cxn>
                <a:cxn ang="0">
                  <a:pos x="311" y="267"/>
                </a:cxn>
                <a:cxn ang="0">
                  <a:pos x="368" y="217"/>
                </a:cxn>
                <a:cxn ang="0">
                  <a:pos x="429" y="167"/>
                </a:cxn>
                <a:cxn ang="0">
                  <a:pos x="495" y="124"/>
                </a:cxn>
                <a:cxn ang="0">
                  <a:pos x="570" y="86"/>
                </a:cxn>
                <a:cxn ang="0">
                  <a:pos x="649" y="50"/>
                </a:cxn>
                <a:cxn ang="0">
                  <a:pos x="735" y="22"/>
                </a:cxn>
                <a:cxn ang="0">
                  <a:pos x="825" y="5"/>
                </a:cxn>
                <a:cxn ang="0">
                  <a:pos x="916" y="0"/>
                </a:cxn>
                <a:cxn ang="0">
                  <a:pos x="1002" y="5"/>
                </a:cxn>
                <a:cxn ang="0">
                  <a:pos x="1081" y="19"/>
                </a:cxn>
                <a:cxn ang="0">
                  <a:pos x="1155" y="41"/>
                </a:cxn>
                <a:cxn ang="0">
                  <a:pos x="1221" y="69"/>
                </a:cxn>
                <a:cxn ang="0">
                  <a:pos x="1281" y="102"/>
                </a:cxn>
                <a:cxn ang="0">
                  <a:pos x="1339" y="138"/>
                </a:cxn>
                <a:cxn ang="0">
                  <a:pos x="1394" y="179"/>
                </a:cxn>
                <a:cxn ang="0">
                  <a:pos x="1444" y="217"/>
                </a:cxn>
                <a:cxn ang="0">
                  <a:pos x="1491" y="259"/>
                </a:cxn>
                <a:cxn ang="0">
                  <a:pos x="1532" y="298"/>
                </a:cxn>
                <a:cxn ang="0">
                  <a:pos x="1570" y="333"/>
                </a:cxn>
                <a:cxn ang="0">
                  <a:pos x="1601" y="363"/>
                </a:cxn>
                <a:cxn ang="0">
                  <a:pos x="1651" y="417"/>
                </a:cxn>
              </a:cxnLst>
              <a:rect l="0" t="0" r="r" b="b"/>
              <a:pathLst>
                <a:path w="1651" h="624">
                  <a:moveTo>
                    <a:pt x="0" y="624"/>
                  </a:moveTo>
                  <a:lnTo>
                    <a:pt x="3" y="618"/>
                  </a:lnTo>
                  <a:lnTo>
                    <a:pt x="14" y="608"/>
                  </a:lnTo>
                  <a:lnTo>
                    <a:pt x="28" y="586"/>
                  </a:lnTo>
                  <a:lnTo>
                    <a:pt x="50" y="558"/>
                  </a:lnTo>
                  <a:lnTo>
                    <a:pt x="79" y="519"/>
                  </a:lnTo>
                  <a:lnTo>
                    <a:pt x="119" y="476"/>
                  </a:lnTo>
                  <a:lnTo>
                    <a:pt x="160" y="426"/>
                  </a:lnTo>
                  <a:lnTo>
                    <a:pt x="206" y="374"/>
                  </a:lnTo>
                  <a:lnTo>
                    <a:pt x="256" y="319"/>
                  </a:lnTo>
                  <a:lnTo>
                    <a:pt x="311" y="267"/>
                  </a:lnTo>
                  <a:lnTo>
                    <a:pt x="368" y="217"/>
                  </a:lnTo>
                  <a:lnTo>
                    <a:pt x="429" y="167"/>
                  </a:lnTo>
                  <a:lnTo>
                    <a:pt x="495" y="124"/>
                  </a:lnTo>
                  <a:lnTo>
                    <a:pt x="570" y="86"/>
                  </a:lnTo>
                  <a:lnTo>
                    <a:pt x="649" y="50"/>
                  </a:lnTo>
                  <a:lnTo>
                    <a:pt x="735" y="22"/>
                  </a:lnTo>
                  <a:lnTo>
                    <a:pt x="825" y="5"/>
                  </a:lnTo>
                  <a:lnTo>
                    <a:pt x="916" y="0"/>
                  </a:lnTo>
                  <a:lnTo>
                    <a:pt x="1002" y="5"/>
                  </a:lnTo>
                  <a:lnTo>
                    <a:pt x="1081" y="19"/>
                  </a:lnTo>
                  <a:lnTo>
                    <a:pt x="1155" y="41"/>
                  </a:lnTo>
                  <a:lnTo>
                    <a:pt x="1221" y="69"/>
                  </a:lnTo>
                  <a:lnTo>
                    <a:pt x="1281" y="102"/>
                  </a:lnTo>
                  <a:lnTo>
                    <a:pt x="1339" y="138"/>
                  </a:lnTo>
                  <a:lnTo>
                    <a:pt x="1394" y="179"/>
                  </a:lnTo>
                  <a:lnTo>
                    <a:pt x="1444" y="217"/>
                  </a:lnTo>
                  <a:lnTo>
                    <a:pt x="1491" y="259"/>
                  </a:lnTo>
                  <a:lnTo>
                    <a:pt x="1532" y="298"/>
                  </a:lnTo>
                  <a:lnTo>
                    <a:pt x="1570" y="333"/>
                  </a:lnTo>
                  <a:lnTo>
                    <a:pt x="1601" y="363"/>
                  </a:lnTo>
                  <a:lnTo>
                    <a:pt x="1651" y="417"/>
                  </a:lnTo>
                </a:path>
              </a:pathLst>
            </a:cu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62" name="Line 98"/>
            <p:cNvSpPr>
              <a:spLocks noChangeShapeType="1"/>
            </p:cNvSpPr>
            <p:nvPr/>
          </p:nvSpPr>
          <p:spPr bwMode="auto">
            <a:xfrm>
              <a:off x="3772" y="2787"/>
              <a:ext cx="62" cy="69"/>
            </a:xfrm>
            <a:prstGeom prst="line">
              <a:avLst/>
            </a:prstGeom>
            <a:noFill/>
            <a:ln w="492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63" name="Freeform 99"/>
            <p:cNvSpPr>
              <a:spLocks/>
            </p:cNvSpPr>
            <p:nvPr/>
          </p:nvSpPr>
          <p:spPr bwMode="auto">
            <a:xfrm>
              <a:off x="3743" y="2758"/>
              <a:ext cx="71" cy="75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282" y="299"/>
                </a:cxn>
                <a:cxn ang="0">
                  <a:pos x="0" y="109"/>
                </a:cxn>
                <a:cxn ang="0">
                  <a:pos x="124" y="0"/>
                </a:cxn>
              </a:cxnLst>
              <a:rect l="0" t="0" r="r" b="b"/>
              <a:pathLst>
                <a:path w="282" h="299">
                  <a:moveTo>
                    <a:pt x="124" y="0"/>
                  </a:moveTo>
                  <a:lnTo>
                    <a:pt x="282" y="299"/>
                  </a:lnTo>
                  <a:lnTo>
                    <a:pt x="0" y="109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64" name="Freeform 100"/>
            <p:cNvSpPr>
              <a:spLocks/>
            </p:cNvSpPr>
            <p:nvPr/>
          </p:nvSpPr>
          <p:spPr bwMode="auto">
            <a:xfrm>
              <a:off x="3828" y="2744"/>
              <a:ext cx="412" cy="156"/>
            </a:xfrm>
            <a:custGeom>
              <a:avLst/>
              <a:gdLst/>
              <a:ahLst/>
              <a:cxnLst>
                <a:cxn ang="0">
                  <a:pos x="0" y="624"/>
                </a:cxn>
                <a:cxn ang="0">
                  <a:pos x="2" y="618"/>
                </a:cxn>
                <a:cxn ang="0">
                  <a:pos x="12" y="608"/>
                </a:cxn>
                <a:cxn ang="0">
                  <a:pos x="26" y="586"/>
                </a:cxn>
                <a:cxn ang="0">
                  <a:pos x="48" y="558"/>
                </a:cxn>
                <a:cxn ang="0">
                  <a:pos x="79" y="519"/>
                </a:cxn>
                <a:cxn ang="0">
                  <a:pos x="117" y="476"/>
                </a:cxn>
                <a:cxn ang="0">
                  <a:pos x="158" y="426"/>
                </a:cxn>
                <a:cxn ang="0">
                  <a:pos x="205" y="374"/>
                </a:cxn>
                <a:cxn ang="0">
                  <a:pos x="255" y="319"/>
                </a:cxn>
                <a:cxn ang="0">
                  <a:pos x="310" y="267"/>
                </a:cxn>
                <a:cxn ang="0">
                  <a:pos x="367" y="217"/>
                </a:cxn>
                <a:cxn ang="0">
                  <a:pos x="428" y="167"/>
                </a:cxn>
                <a:cxn ang="0">
                  <a:pos x="494" y="124"/>
                </a:cxn>
                <a:cxn ang="0">
                  <a:pos x="568" y="86"/>
                </a:cxn>
                <a:cxn ang="0">
                  <a:pos x="648" y="50"/>
                </a:cxn>
                <a:cxn ang="0">
                  <a:pos x="733" y="22"/>
                </a:cxn>
                <a:cxn ang="0">
                  <a:pos x="824" y="5"/>
                </a:cxn>
                <a:cxn ang="0">
                  <a:pos x="914" y="0"/>
                </a:cxn>
                <a:cxn ang="0">
                  <a:pos x="1000" y="5"/>
                </a:cxn>
                <a:cxn ang="0">
                  <a:pos x="1079" y="19"/>
                </a:cxn>
                <a:cxn ang="0">
                  <a:pos x="1154" y="41"/>
                </a:cxn>
                <a:cxn ang="0">
                  <a:pos x="1220" y="69"/>
                </a:cxn>
                <a:cxn ang="0">
                  <a:pos x="1281" y="102"/>
                </a:cxn>
                <a:cxn ang="0">
                  <a:pos x="1338" y="138"/>
                </a:cxn>
                <a:cxn ang="0">
                  <a:pos x="1393" y="179"/>
                </a:cxn>
                <a:cxn ang="0">
                  <a:pos x="1443" y="217"/>
                </a:cxn>
                <a:cxn ang="0">
                  <a:pos x="1489" y="259"/>
                </a:cxn>
                <a:cxn ang="0">
                  <a:pos x="1530" y="298"/>
                </a:cxn>
                <a:cxn ang="0">
                  <a:pos x="1570" y="333"/>
                </a:cxn>
                <a:cxn ang="0">
                  <a:pos x="1599" y="363"/>
                </a:cxn>
                <a:cxn ang="0">
                  <a:pos x="1649" y="417"/>
                </a:cxn>
              </a:cxnLst>
              <a:rect l="0" t="0" r="r" b="b"/>
              <a:pathLst>
                <a:path w="1649" h="624">
                  <a:moveTo>
                    <a:pt x="0" y="624"/>
                  </a:moveTo>
                  <a:lnTo>
                    <a:pt x="2" y="618"/>
                  </a:lnTo>
                  <a:lnTo>
                    <a:pt x="12" y="608"/>
                  </a:lnTo>
                  <a:lnTo>
                    <a:pt x="26" y="586"/>
                  </a:lnTo>
                  <a:lnTo>
                    <a:pt x="48" y="558"/>
                  </a:lnTo>
                  <a:lnTo>
                    <a:pt x="79" y="519"/>
                  </a:lnTo>
                  <a:lnTo>
                    <a:pt x="117" y="476"/>
                  </a:lnTo>
                  <a:lnTo>
                    <a:pt x="158" y="426"/>
                  </a:lnTo>
                  <a:lnTo>
                    <a:pt x="205" y="374"/>
                  </a:lnTo>
                  <a:lnTo>
                    <a:pt x="255" y="319"/>
                  </a:lnTo>
                  <a:lnTo>
                    <a:pt x="310" y="267"/>
                  </a:lnTo>
                  <a:lnTo>
                    <a:pt x="367" y="217"/>
                  </a:lnTo>
                  <a:lnTo>
                    <a:pt x="428" y="167"/>
                  </a:lnTo>
                  <a:lnTo>
                    <a:pt x="494" y="124"/>
                  </a:lnTo>
                  <a:lnTo>
                    <a:pt x="568" y="86"/>
                  </a:lnTo>
                  <a:lnTo>
                    <a:pt x="648" y="50"/>
                  </a:lnTo>
                  <a:lnTo>
                    <a:pt x="733" y="22"/>
                  </a:lnTo>
                  <a:lnTo>
                    <a:pt x="824" y="5"/>
                  </a:lnTo>
                  <a:lnTo>
                    <a:pt x="914" y="0"/>
                  </a:lnTo>
                  <a:lnTo>
                    <a:pt x="1000" y="5"/>
                  </a:lnTo>
                  <a:lnTo>
                    <a:pt x="1079" y="19"/>
                  </a:lnTo>
                  <a:lnTo>
                    <a:pt x="1154" y="41"/>
                  </a:lnTo>
                  <a:lnTo>
                    <a:pt x="1220" y="69"/>
                  </a:lnTo>
                  <a:lnTo>
                    <a:pt x="1281" y="102"/>
                  </a:lnTo>
                  <a:lnTo>
                    <a:pt x="1338" y="138"/>
                  </a:lnTo>
                  <a:lnTo>
                    <a:pt x="1393" y="179"/>
                  </a:lnTo>
                  <a:lnTo>
                    <a:pt x="1443" y="217"/>
                  </a:lnTo>
                  <a:lnTo>
                    <a:pt x="1489" y="259"/>
                  </a:lnTo>
                  <a:lnTo>
                    <a:pt x="1530" y="298"/>
                  </a:lnTo>
                  <a:lnTo>
                    <a:pt x="1570" y="333"/>
                  </a:lnTo>
                  <a:lnTo>
                    <a:pt x="1599" y="363"/>
                  </a:lnTo>
                  <a:lnTo>
                    <a:pt x="1649" y="417"/>
                  </a:lnTo>
                </a:path>
              </a:pathLst>
            </a:cu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65" name="Line 101"/>
            <p:cNvSpPr>
              <a:spLocks noChangeShapeType="1"/>
            </p:cNvSpPr>
            <p:nvPr/>
          </p:nvSpPr>
          <p:spPr bwMode="auto">
            <a:xfrm>
              <a:off x="4185" y="2787"/>
              <a:ext cx="62" cy="69"/>
            </a:xfrm>
            <a:prstGeom prst="line">
              <a:avLst/>
            </a:prstGeom>
            <a:noFill/>
            <a:ln w="492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66" name="Freeform 102"/>
            <p:cNvSpPr>
              <a:spLocks/>
            </p:cNvSpPr>
            <p:nvPr/>
          </p:nvSpPr>
          <p:spPr bwMode="auto">
            <a:xfrm>
              <a:off x="4155" y="2758"/>
              <a:ext cx="71" cy="75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284" y="299"/>
                </a:cxn>
                <a:cxn ang="0">
                  <a:pos x="0" y="109"/>
                </a:cxn>
                <a:cxn ang="0">
                  <a:pos x="124" y="0"/>
                </a:cxn>
              </a:cxnLst>
              <a:rect l="0" t="0" r="r" b="b"/>
              <a:pathLst>
                <a:path w="284" h="299">
                  <a:moveTo>
                    <a:pt x="124" y="0"/>
                  </a:moveTo>
                  <a:lnTo>
                    <a:pt x="284" y="299"/>
                  </a:lnTo>
                  <a:lnTo>
                    <a:pt x="0" y="109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67" name="Freeform 103"/>
            <p:cNvSpPr>
              <a:spLocks/>
            </p:cNvSpPr>
            <p:nvPr/>
          </p:nvSpPr>
          <p:spPr bwMode="auto">
            <a:xfrm>
              <a:off x="4240" y="2744"/>
              <a:ext cx="413" cy="156"/>
            </a:xfrm>
            <a:custGeom>
              <a:avLst/>
              <a:gdLst/>
              <a:ahLst/>
              <a:cxnLst>
                <a:cxn ang="0">
                  <a:pos x="0" y="624"/>
                </a:cxn>
                <a:cxn ang="0">
                  <a:pos x="2" y="618"/>
                </a:cxn>
                <a:cxn ang="0">
                  <a:pos x="14" y="608"/>
                </a:cxn>
                <a:cxn ang="0">
                  <a:pos x="28" y="586"/>
                </a:cxn>
                <a:cxn ang="0">
                  <a:pos x="50" y="558"/>
                </a:cxn>
                <a:cxn ang="0">
                  <a:pos x="79" y="519"/>
                </a:cxn>
                <a:cxn ang="0">
                  <a:pos x="119" y="476"/>
                </a:cxn>
                <a:cxn ang="0">
                  <a:pos x="159" y="426"/>
                </a:cxn>
                <a:cxn ang="0">
                  <a:pos x="205" y="374"/>
                </a:cxn>
                <a:cxn ang="0">
                  <a:pos x="255" y="319"/>
                </a:cxn>
                <a:cxn ang="0">
                  <a:pos x="310" y="267"/>
                </a:cxn>
                <a:cxn ang="0">
                  <a:pos x="368" y="217"/>
                </a:cxn>
                <a:cxn ang="0">
                  <a:pos x="429" y="167"/>
                </a:cxn>
                <a:cxn ang="0">
                  <a:pos x="494" y="124"/>
                </a:cxn>
                <a:cxn ang="0">
                  <a:pos x="569" y="86"/>
                </a:cxn>
                <a:cxn ang="0">
                  <a:pos x="649" y="50"/>
                </a:cxn>
                <a:cxn ang="0">
                  <a:pos x="734" y="22"/>
                </a:cxn>
                <a:cxn ang="0">
                  <a:pos x="825" y="5"/>
                </a:cxn>
                <a:cxn ang="0">
                  <a:pos x="916" y="0"/>
                </a:cxn>
                <a:cxn ang="0">
                  <a:pos x="1001" y="5"/>
                </a:cxn>
                <a:cxn ang="0">
                  <a:pos x="1080" y="19"/>
                </a:cxn>
                <a:cxn ang="0">
                  <a:pos x="1155" y="41"/>
                </a:cxn>
                <a:cxn ang="0">
                  <a:pos x="1221" y="69"/>
                </a:cxn>
                <a:cxn ang="0">
                  <a:pos x="1281" y="102"/>
                </a:cxn>
                <a:cxn ang="0">
                  <a:pos x="1338" y="138"/>
                </a:cxn>
                <a:cxn ang="0">
                  <a:pos x="1393" y="179"/>
                </a:cxn>
                <a:cxn ang="0">
                  <a:pos x="1443" y="217"/>
                </a:cxn>
                <a:cxn ang="0">
                  <a:pos x="1490" y="259"/>
                </a:cxn>
                <a:cxn ang="0">
                  <a:pos x="1531" y="298"/>
                </a:cxn>
                <a:cxn ang="0">
                  <a:pos x="1570" y="333"/>
                </a:cxn>
                <a:cxn ang="0">
                  <a:pos x="1600" y="363"/>
                </a:cxn>
                <a:cxn ang="0">
                  <a:pos x="1650" y="417"/>
                </a:cxn>
              </a:cxnLst>
              <a:rect l="0" t="0" r="r" b="b"/>
              <a:pathLst>
                <a:path w="1650" h="624">
                  <a:moveTo>
                    <a:pt x="0" y="624"/>
                  </a:moveTo>
                  <a:lnTo>
                    <a:pt x="2" y="618"/>
                  </a:lnTo>
                  <a:lnTo>
                    <a:pt x="14" y="608"/>
                  </a:lnTo>
                  <a:lnTo>
                    <a:pt x="28" y="586"/>
                  </a:lnTo>
                  <a:lnTo>
                    <a:pt x="50" y="558"/>
                  </a:lnTo>
                  <a:lnTo>
                    <a:pt x="79" y="519"/>
                  </a:lnTo>
                  <a:lnTo>
                    <a:pt x="119" y="476"/>
                  </a:lnTo>
                  <a:lnTo>
                    <a:pt x="159" y="426"/>
                  </a:lnTo>
                  <a:lnTo>
                    <a:pt x="205" y="374"/>
                  </a:lnTo>
                  <a:lnTo>
                    <a:pt x="255" y="319"/>
                  </a:lnTo>
                  <a:lnTo>
                    <a:pt x="310" y="267"/>
                  </a:lnTo>
                  <a:lnTo>
                    <a:pt x="368" y="217"/>
                  </a:lnTo>
                  <a:lnTo>
                    <a:pt x="429" y="167"/>
                  </a:lnTo>
                  <a:lnTo>
                    <a:pt x="494" y="124"/>
                  </a:lnTo>
                  <a:lnTo>
                    <a:pt x="569" y="86"/>
                  </a:lnTo>
                  <a:lnTo>
                    <a:pt x="649" y="50"/>
                  </a:lnTo>
                  <a:lnTo>
                    <a:pt x="734" y="22"/>
                  </a:lnTo>
                  <a:lnTo>
                    <a:pt x="825" y="5"/>
                  </a:lnTo>
                  <a:lnTo>
                    <a:pt x="916" y="0"/>
                  </a:lnTo>
                  <a:lnTo>
                    <a:pt x="1001" y="5"/>
                  </a:lnTo>
                  <a:lnTo>
                    <a:pt x="1080" y="19"/>
                  </a:lnTo>
                  <a:lnTo>
                    <a:pt x="1155" y="41"/>
                  </a:lnTo>
                  <a:lnTo>
                    <a:pt x="1221" y="69"/>
                  </a:lnTo>
                  <a:lnTo>
                    <a:pt x="1281" y="102"/>
                  </a:lnTo>
                  <a:lnTo>
                    <a:pt x="1338" y="138"/>
                  </a:lnTo>
                  <a:lnTo>
                    <a:pt x="1393" y="179"/>
                  </a:lnTo>
                  <a:lnTo>
                    <a:pt x="1443" y="217"/>
                  </a:lnTo>
                  <a:lnTo>
                    <a:pt x="1490" y="259"/>
                  </a:lnTo>
                  <a:lnTo>
                    <a:pt x="1531" y="298"/>
                  </a:lnTo>
                  <a:lnTo>
                    <a:pt x="1570" y="333"/>
                  </a:lnTo>
                  <a:lnTo>
                    <a:pt x="1600" y="363"/>
                  </a:lnTo>
                  <a:lnTo>
                    <a:pt x="1650" y="417"/>
                  </a:lnTo>
                </a:path>
              </a:pathLst>
            </a:cu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68" name="Line 104"/>
            <p:cNvSpPr>
              <a:spLocks noChangeShapeType="1"/>
            </p:cNvSpPr>
            <p:nvPr/>
          </p:nvSpPr>
          <p:spPr bwMode="auto">
            <a:xfrm>
              <a:off x="4597" y="2787"/>
              <a:ext cx="62" cy="69"/>
            </a:xfrm>
            <a:prstGeom prst="line">
              <a:avLst/>
            </a:prstGeom>
            <a:noFill/>
            <a:ln w="492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69" name="Freeform 105"/>
            <p:cNvSpPr>
              <a:spLocks/>
            </p:cNvSpPr>
            <p:nvPr/>
          </p:nvSpPr>
          <p:spPr bwMode="auto">
            <a:xfrm>
              <a:off x="4568" y="2758"/>
              <a:ext cx="71" cy="75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283" y="299"/>
                </a:cxn>
                <a:cxn ang="0">
                  <a:pos x="0" y="109"/>
                </a:cxn>
                <a:cxn ang="0">
                  <a:pos x="124" y="0"/>
                </a:cxn>
              </a:cxnLst>
              <a:rect l="0" t="0" r="r" b="b"/>
              <a:pathLst>
                <a:path w="283" h="299">
                  <a:moveTo>
                    <a:pt x="124" y="0"/>
                  </a:moveTo>
                  <a:lnTo>
                    <a:pt x="283" y="299"/>
                  </a:lnTo>
                  <a:lnTo>
                    <a:pt x="0" y="109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70" name="Freeform 106"/>
            <p:cNvSpPr>
              <a:spLocks/>
            </p:cNvSpPr>
            <p:nvPr/>
          </p:nvSpPr>
          <p:spPr bwMode="auto">
            <a:xfrm>
              <a:off x="4653" y="2744"/>
              <a:ext cx="412" cy="156"/>
            </a:xfrm>
            <a:custGeom>
              <a:avLst/>
              <a:gdLst/>
              <a:ahLst/>
              <a:cxnLst>
                <a:cxn ang="0">
                  <a:pos x="0" y="624"/>
                </a:cxn>
                <a:cxn ang="0">
                  <a:pos x="3" y="618"/>
                </a:cxn>
                <a:cxn ang="0">
                  <a:pos x="13" y="608"/>
                </a:cxn>
                <a:cxn ang="0">
                  <a:pos x="27" y="586"/>
                </a:cxn>
                <a:cxn ang="0">
                  <a:pos x="49" y="558"/>
                </a:cxn>
                <a:cxn ang="0">
                  <a:pos x="79" y="519"/>
                </a:cxn>
                <a:cxn ang="0">
                  <a:pos x="118" y="476"/>
                </a:cxn>
                <a:cxn ang="0">
                  <a:pos x="159" y="426"/>
                </a:cxn>
                <a:cxn ang="0">
                  <a:pos x="206" y="374"/>
                </a:cxn>
                <a:cxn ang="0">
                  <a:pos x="256" y="319"/>
                </a:cxn>
                <a:cxn ang="0">
                  <a:pos x="311" y="267"/>
                </a:cxn>
                <a:cxn ang="0">
                  <a:pos x="368" y="217"/>
                </a:cxn>
                <a:cxn ang="0">
                  <a:pos x="428" y="167"/>
                </a:cxn>
                <a:cxn ang="0">
                  <a:pos x="495" y="124"/>
                </a:cxn>
                <a:cxn ang="0">
                  <a:pos x="569" y="86"/>
                </a:cxn>
                <a:cxn ang="0">
                  <a:pos x="649" y="50"/>
                </a:cxn>
                <a:cxn ang="0">
                  <a:pos x="733" y="22"/>
                </a:cxn>
                <a:cxn ang="0">
                  <a:pos x="824" y="5"/>
                </a:cxn>
                <a:cxn ang="0">
                  <a:pos x="915" y="0"/>
                </a:cxn>
                <a:cxn ang="0">
                  <a:pos x="1000" y="5"/>
                </a:cxn>
                <a:cxn ang="0">
                  <a:pos x="1081" y="19"/>
                </a:cxn>
                <a:cxn ang="0">
                  <a:pos x="1155" y="41"/>
                </a:cxn>
                <a:cxn ang="0">
                  <a:pos x="1220" y="69"/>
                </a:cxn>
                <a:cxn ang="0">
                  <a:pos x="1281" y="102"/>
                </a:cxn>
                <a:cxn ang="0">
                  <a:pos x="1339" y="138"/>
                </a:cxn>
                <a:cxn ang="0">
                  <a:pos x="1394" y="179"/>
                </a:cxn>
                <a:cxn ang="0">
                  <a:pos x="1444" y="217"/>
                </a:cxn>
                <a:cxn ang="0">
                  <a:pos x="1490" y="259"/>
                </a:cxn>
                <a:cxn ang="0">
                  <a:pos x="1532" y="298"/>
                </a:cxn>
                <a:cxn ang="0">
                  <a:pos x="1570" y="333"/>
                </a:cxn>
                <a:cxn ang="0">
                  <a:pos x="1599" y="363"/>
                </a:cxn>
                <a:cxn ang="0">
                  <a:pos x="1649" y="417"/>
                </a:cxn>
              </a:cxnLst>
              <a:rect l="0" t="0" r="r" b="b"/>
              <a:pathLst>
                <a:path w="1649" h="624">
                  <a:moveTo>
                    <a:pt x="0" y="624"/>
                  </a:moveTo>
                  <a:lnTo>
                    <a:pt x="3" y="618"/>
                  </a:lnTo>
                  <a:lnTo>
                    <a:pt x="13" y="608"/>
                  </a:lnTo>
                  <a:lnTo>
                    <a:pt x="27" y="586"/>
                  </a:lnTo>
                  <a:lnTo>
                    <a:pt x="49" y="558"/>
                  </a:lnTo>
                  <a:lnTo>
                    <a:pt x="79" y="519"/>
                  </a:lnTo>
                  <a:lnTo>
                    <a:pt x="118" y="476"/>
                  </a:lnTo>
                  <a:lnTo>
                    <a:pt x="159" y="426"/>
                  </a:lnTo>
                  <a:lnTo>
                    <a:pt x="206" y="374"/>
                  </a:lnTo>
                  <a:lnTo>
                    <a:pt x="256" y="319"/>
                  </a:lnTo>
                  <a:lnTo>
                    <a:pt x="311" y="267"/>
                  </a:lnTo>
                  <a:lnTo>
                    <a:pt x="368" y="217"/>
                  </a:lnTo>
                  <a:lnTo>
                    <a:pt x="428" y="167"/>
                  </a:lnTo>
                  <a:lnTo>
                    <a:pt x="495" y="124"/>
                  </a:lnTo>
                  <a:lnTo>
                    <a:pt x="569" y="86"/>
                  </a:lnTo>
                  <a:lnTo>
                    <a:pt x="649" y="50"/>
                  </a:lnTo>
                  <a:lnTo>
                    <a:pt x="733" y="22"/>
                  </a:lnTo>
                  <a:lnTo>
                    <a:pt x="824" y="5"/>
                  </a:lnTo>
                  <a:lnTo>
                    <a:pt x="915" y="0"/>
                  </a:lnTo>
                  <a:lnTo>
                    <a:pt x="1000" y="5"/>
                  </a:lnTo>
                  <a:lnTo>
                    <a:pt x="1081" y="19"/>
                  </a:lnTo>
                  <a:lnTo>
                    <a:pt x="1155" y="41"/>
                  </a:lnTo>
                  <a:lnTo>
                    <a:pt x="1220" y="69"/>
                  </a:lnTo>
                  <a:lnTo>
                    <a:pt x="1281" y="102"/>
                  </a:lnTo>
                  <a:lnTo>
                    <a:pt x="1339" y="138"/>
                  </a:lnTo>
                  <a:lnTo>
                    <a:pt x="1394" y="179"/>
                  </a:lnTo>
                  <a:lnTo>
                    <a:pt x="1444" y="217"/>
                  </a:lnTo>
                  <a:lnTo>
                    <a:pt x="1490" y="259"/>
                  </a:lnTo>
                  <a:lnTo>
                    <a:pt x="1532" y="298"/>
                  </a:lnTo>
                  <a:lnTo>
                    <a:pt x="1570" y="333"/>
                  </a:lnTo>
                  <a:lnTo>
                    <a:pt x="1599" y="363"/>
                  </a:lnTo>
                  <a:lnTo>
                    <a:pt x="1649" y="417"/>
                  </a:lnTo>
                </a:path>
              </a:pathLst>
            </a:cu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71" name="Line 107"/>
            <p:cNvSpPr>
              <a:spLocks noChangeShapeType="1"/>
            </p:cNvSpPr>
            <p:nvPr/>
          </p:nvSpPr>
          <p:spPr bwMode="auto">
            <a:xfrm>
              <a:off x="5010" y="2787"/>
              <a:ext cx="62" cy="69"/>
            </a:xfrm>
            <a:prstGeom prst="line">
              <a:avLst/>
            </a:prstGeom>
            <a:noFill/>
            <a:ln w="492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72" name="Freeform 108"/>
            <p:cNvSpPr>
              <a:spLocks/>
            </p:cNvSpPr>
            <p:nvPr/>
          </p:nvSpPr>
          <p:spPr bwMode="auto">
            <a:xfrm>
              <a:off x="4980" y="2758"/>
              <a:ext cx="71" cy="75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283" y="299"/>
                </a:cxn>
                <a:cxn ang="0">
                  <a:pos x="0" y="109"/>
                </a:cxn>
                <a:cxn ang="0">
                  <a:pos x="124" y="0"/>
                </a:cxn>
              </a:cxnLst>
              <a:rect l="0" t="0" r="r" b="b"/>
              <a:pathLst>
                <a:path w="283" h="299">
                  <a:moveTo>
                    <a:pt x="124" y="0"/>
                  </a:moveTo>
                  <a:lnTo>
                    <a:pt x="283" y="299"/>
                  </a:lnTo>
                  <a:lnTo>
                    <a:pt x="0" y="109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73" name="Freeform 109"/>
            <p:cNvSpPr>
              <a:spLocks/>
            </p:cNvSpPr>
            <p:nvPr/>
          </p:nvSpPr>
          <p:spPr bwMode="auto">
            <a:xfrm>
              <a:off x="432" y="2880"/>
              <a:ext cx="4676" cy="477"/>
            </a:xfrm>
            <a:custGeom>
              <a:avLst/>
              <a:gdLst/>
              <a:ahLst/>
              <a:cxnLst>
                <a:cxn ang="0">
                  <a:pos x="18430" y="8"/>
                </a:cxn>
                <a:cxn ang="0">
                  <a:pos x="18450" y="27"/>
                </a:cxn>
                <a:cxn ang="0">
                  <a:pos x="18480" y="65"/>
                </a:cxn>
                <a:cxn ang="0">
                  <a:pos x="18525" y="124"/>
                </a:cxn>
                <a:cxn ang="0">
                  <a:pos x="18573" y="200"/>
                </a:cxn>
                <a:cxn ang="0">
                  <a:pos x="18628" y="296"/>
                </a:cxn>
                <a:cxn ang="0">
                  <a:pos x="18673" y="406"/>
                </a:cxn>
                <a:cxn ang="0">
                  <a:pos x="18700" y="524"/>
                </a:cxn>
                <a:cxn ang="0">
                  <a:pos x="18697" y="651"/>
                </a:cxn>
                <a:cxn ang="0">
                  <a:pos x="18657" y="777"/>
                </a:cxn>
                <a:cxn ang="0">
                  <a:pos x="18563" y="903"/>
                </a:cxn>
                <a:cxn ang="0">
                  <a:pos x="18404" y="1030"/>
                </a:cxn>
                <a:cxn ang="0">
                  <a:pos x="18165" y="1153"/>
                </a:cxn>
                <a:cxn ang="0">
                  <a:pos x="17824" y="1277"/>
                </a:cxn>
                <a:cxn ang="0">
                  <a:pos x="17364" y="1397"/>
                </a:cxn>
                <a:cxn ang="0">
                  <a:pos x="16767" y="1511"/>
                </a:cxn>
                <a:cxn ang="0">
                  <a:pos x="16025" y="1614"/>
                </a:cxn>
                <a:cxn ang="0">
                  <a:pos x="15274" y="1694"/>
                </a:cxn>
                <a:cxn ang="0">
                  <a:pos x="14541" y="1752"/>
                </a:cxn>
                <a:cxn ang="0">
                  <a:pos x="13804" y="1796"/>
                </a:cxn>
                <a:cxn ang="0">
                  <a:pos x="13100" y="1832"/>
                </a:cxn>
                <a:cxn ang="0">
                  <a:pos x="12444" y="1859"/>
                </a:cxn>
                <a:cxn ang="0">
                  <a:pos x="11848" y="1878"/>
                </a:cxn>
                <a:cxn ang="0">
                  <a:pos x="11311" y="1892"/>
                </a:cxn>
                <a:cxn ang="0">
                  <a:pos x="10828" y="1900"/>
                </a:cxn>
                <a:cxn ang="0">
                  <a:pos x="10388" y="1906"/>
                </a:cxn>
                <a:cxn ang="0">
                  <a:pos x="9984" y="1906"/>
                </a:cxn>
                <a:cxn ang="0">
                  <a:pos x="9602" y="1906"/>
                </a:cxn>
                <a:cxn ang="0">
                  <a:pos x="9228" y="1904"/>
                </a:cxn>
                <a:cxn ang="0">
                  <a:pos x="8848" y="1900"/>
                </a:cxn>
                <a:cxn ang="0">
                  <a:pos x="8452" y="1895"/>
                </a:cxn>
                <a:cxn ang="0">
                  <a:pos x="8026" y="1887"/>
                </a:cxn>
                <a:cxn ang="0">
                  <a:pos x="7558" y="1876"/>
                </a:cxn>
                <a:cxn ang="0">
                  <a:pos x="7038" y="1862"/>
                </a:cxn>
                <a:cxn ang="0">
                  <a:pos x="6461" y="1845"/>
                </a:cxn>
                <a:cxn ang="0">
                  <a:pos x="5826" y="1821"/>
                </a:cxn>
                <a:cxn ang="0">
                  <a:pos x="5139" y="1790"/>
                </a:cxn>
                <a:cxn ang="0">
                  <a:pos x="4411" y="1752"/>
                </a:cxn>
                <a:cxn ang="0">
                  <a:pos x="3671" y="1706"/>
                </a:cxn>
                <a:cxn ang="0">
                  <a:pos x="2958" y="1647"/>
                </a:cxn>
                <a:cxn ang="0">
                  <a:pos x="2166" y="1559"/>
                </a:cxn>
                <a:cxn ang="0">
                  <a:pos x="1520" y="1461"/>
                </a:cxn>
                <a:cxn ang="0">
                  <a:pos x="1017" y="1359"/>
                </a:cxn>
                <a:cxn ang="0">
                  <a:pos x="640" y="1252"/>
                </a:cxn>
                <a:cxn ang="0">
                  <a:pos x="368" y="1142"/>
                </a:cxn>
                <a:cxn ang="0">
                  <a:pos x="186" y="1032"/>
                </a:cxn>
                <a:cxn ang="0">
                  <a:pos x="71" y="923"/>
                </a:cxn>
                <a:cxn ang="0">
                  <a:pos x="14" y="810"/>
                </a:cxn>
                <a:cxn ang="0">
                  <a:pos x="0" y="701"/>
                </a:cxn>
                <a:cxn ang="0">
                  <a:pos x="19" y="596"/>
                </a:cxn>
                <a:cxn ang="0">
                  <a:pos x="57" y="496"/>
                </a:cxn>
                <a:cxn ang="0">
                  <a:pos x="110" y="410"/>
                </a:cxn>
                <a:cxn ang="0">
                  <a:pos x="162" y="334"/>
                </a:cxn>
                <a:cxn ang="0">
                  <a:pos x="208" y="277"/>
                </a:cxn>
                <a:cxn ang="0">
                  <a:pos x="244" y="239"/>
                </a:cxn>
                <a:cxn ang="0">
                  <a:pos x="277" y="206"/>
                </a:cxn>
              </a:cxnLst>
              <a:rect l="0" t="0" r="r" b="b"/>
              <a:pathLst>
                <a:path w="18703" h="1906">
                  <a:moveTo>
                    <a:pt x="18425" y="0"/>
                  </a:moveTo>
                  <a:lnTo>
                    <a:pt x="18428" y="3"/>
                  </a:lnTo>
                  <a:lnTo>
                    <a:pt x="18430" y="8"/>
                  </a:lnTo>
                  <a:lnTo>
                    <a:pt x="18437" y="10"/>
                  </a:lnTo>
                  <a:lnTo>
                    <a:pt x="18442" y="19"/>
                  </a:lnTo>
                  <a:lnTo>
                    <a:pt x="18450" y="27"/>
                  </a:lnTo>
                  <a:lnTo>
                    <a:pt x="18459" y="38"/>
                  </a:lnTo>
                  <a:lnTo>
                    <a:pt x="18466" y="50"/>
                  </a:lnTo>
                  <a:lnTo>
                    <a:pt x="18480" y="65"/>
                  </a:lnTo>
                  <a:lnTo>
                    <a:pt x="18494" y="82"/>
                  </a:lnTo>
                  <a:lnTo>
                    <a:pt x="18508" y="101"/>
                  </a:lnTo>
                  <a:lnTo>
                    <a:pt x="18525" y="124"/>
                  </a:lnTo>
                  <a:lnTo>
                    <a:pt x="18540" y="146"/>
                  </a:lnTo>
                  <a:lnTo>
                    <a:pt x="18557" y="172"/>
                  </a:lnTo>
                  <a:lnTo>
                    <a:pt x="18573" y="200"/>
                  </a:lnTo>
                  <a:lnTo>
                    <a:pt x="18593" y="231"/>
                  </a:lnTo>
                  <a:lnTo>
                    <a:pt x="18609" y="263"/>
                  </a:lnTo>
                  <a:lnTo>
                    <a:pt x="18628" y="296"/>
                  </a:lnTo>
                  <a:lnTo>
                    <a:pt x="18645" y="332"/>
                  </a:lnTo>
                  <a:lnTo>
                    <a:pt x="18659" y="368"/>
                  </a:lnTo>
                  <a:lnTo>
                    <a:pt x="18673" y="406"/>
                  </a:lnTo>
                  <a:lnTo>
                    <a:pt x="18683" y="445"/>
                  </a:lnTo>
                  <a:lnTo>
                    <a:pt x="18692" y="486"/>
                  </a:lnTo>
                  <a:lnTo>
                    <a:pt x="18700" y="524"/>
                  </a:lnTo>
                  <a:lnTo>
                    <a:pt x="18703" y="565"/>
                  </a:lnTo>
                  <a:lnTo>
                    <a:pt x="18703" y="607"/>
                  </a:lnTo>
                  <a:lnTo>
                    <a:pt x="18697" y="651"/>
                  </a:lnTo>
                  <a:lnTo>
                    <a:pt x="18690" y="692"/>
                  </a:lnTo>
                  <a:lnTo>
                    <a:pt x="18676" y="734"/>
                  </a:lnTo>
                  <a:lnTo>
                    <a:pt x="18657" y="777"/>
                  </a:lnTo>
                  <a:lnTo>
                    <a:pt x="18632" y="818"/>
                  </a:lnTo>
                  <a:lnTo>
                    <a:pt x="18602" y="860"/>
                  </a:lnTo>
                  <a:lnTo>
                    <a:pt x="18563" y="903"/>
                  </a:lnTo>
                  <a:lnTo>
                    <a:pt x="18516" y="944"/>
                  </a:lnTo>
                  <a:lnTo>
                    <a:pt x="18464" y="989"/>
                  </a:lnTo>
                  <a:lnTo>
                    <a:pt x="18404" y="1030"/>
                  </a:lnTo>
                  <a:lnTo>
                    <a:pt x="18335" y="1071"/>
                  </a:lnTo>
                  <a:lnTo>
                    <a:pt x="18255" y="1113"/>
                  </a:lnTo>
                  <a:lnTo>
                    <a:pt x="18165" y="1153"/>
                  </a:lnTo>
                  <a:lnTo>
                    <a:pt x="18063" y="1194"/>
                  </a:lnTo>
                  <a:lnTo>
                    <a:pt x="17950" y="1235"/>
                  </a:lnTo>
                  <a:lnTo>
                    <a:pt x="17824" y="1277"/>
                  </a:lnTo>
                  <a:lnTo>
                    <a:pt x="17686" y="1318"/>
                  </a:lnTo>
                  <a:lnTo>
                    <a:pt x="17532" y="1356"/>
                  </a:lnTo>
                  <a:lnTo>
                    <a:pt x="17364" y="1397"/>
                  </a:lnTo>
                  <a:lnTo>
                    <a:pt x="17182" y="1437"/>
                  </a:lnTo>
                  <a:lnTo>
                    <a:pt x="16982" y="1475"/>
                  </a:lnTo>
                  <a:lnTo>
                    <a:pt x="16767" y="1511"/>
                  </a:lnTo>
                  <a:lnTo>
                    <a:pt x="16536" y="1549"/>
                  </a:lnTo>
                  <a:lnTo>
                    <a:pt x="16289" y="1582"/>
                  </a:lnTo>
                  <a:lnTo>
                    <a:pt x="16025" y="1614"/>
                  </a:lnTo>
                  <a:lnTo>
                    <a:pt x="15744" y="1647"/>
                  </a:lnTo>
                  <a:lnTo>
                    <a:pt x="15514" y="1673"/>
                  </a:lnTo>
                  <a:lnTo>
                    <a:pt x="15274" y="1694"/>
                  </a:lnTo>
                  <a:lnTo>
                    <a:pt x="15032" y="1714"/>
                  </a:lnTo>
                  <a:lnTo>
                    <a:pt x="14787" y="1733"/>
                  </a:lnTo>
                  <a:lnTo>
                    <a:pt x="14541" y="1752"/>
                  </a:lnTo>
                  <a:lnTo>
                    <a:pt x="14293" y="1768"/>
                  </a:lnTo>
                  <a:lnTo>
                    <a:pt x="14048" y="1782"/>
                  </a:lnTo>
                  <a:lnTo>
                    <a:pt x="13804" y="1796"/>
                  </a:lnTo>
                  <a:lnTo>
                    <a:pt x="13563" y="1809"/>
                  </a:lnTo>
                  <a:lnTo>
                    <a:pt x="13330" y="1821"/>
                  </a:lnTo>
                  <a:lnTo>
                    <a:pt x="13100" y="1832"/>
                  </a:lnTo>
                  <a:lnTo>
                    <a:pt x="12876" y="1842"/>
                  </a:lnTo>
                  <a:lnTo>
                    <a:pt x="12656" y="1851"/>
                  </a:lnTo>
                  <a:lnTo>
                    <a:pt x="12444" y="1859"/>
                  </a:lnTo>
                  <a:lnTo>
                    <a:pt x="12241" y="1868"/>
                  </a:lnTo>
                  <a:lnTo>
                    <a:pt x="12041" y="1873"/>
                  </a:lnTo>
                  <a:lnTo>
                    <a:pt x="11848" y="1878"/>
                  </a:lnTo>
                  <a:lnTo>
                    <a:pt x="11664" y="1883"/>
                  </a:lnTo>
                  <a:lnTo>
                    <a:pt x="11485" y="1887"/>
                  </a:lnTo>
                  <a:lnTo>
                    <a:pt x="11311" y="1892"/>
                  </a:lnTo>
                  <a:lnTo>
                    <a:pt x="11144" y="1895"/>
                  </a:lnTo>
                  <a:lnTo>
                    <a:pt x="10982" y="1897"/>
                  </a:lnTo>
                  <a:lnTo>
                    <a:pt x="10828" y="1900"/>
                  </a:lnTo>
                  <a:lnTo>
                    <a:pt x="10676" y="1904"/>
                  </a:lnTo>
                  <a:lnTo>
                    <a:pt x="10531" y="1904"/>
                  </a:lnTo>
                  <a:lnTo>
                    <a:pt x="10388" y="1906"/>
                  </a:lnTo>
                  <a:lnTo>
                    <a:pt x="10251" y="1906"/>
                  </a:lnTo>
                  <a:lnTo>
                    <a:pt x="10116" y="1906"/>
                  </a:lnTo>
                  <a:lnTo>
                    <a:pt x="9984" y="1906"/>
                  </a:lnTo>
                  <a:lnTo>
                    <a:pt x="9855" y="1906"/>
                  </a:lnTo>
                  <a:lnTo>
                    <a:pt x="9725" y="1906"/>
                  </a:lnTo>
                  <a:lnTo>
                    <a:pt x="9602" y="1906"/>
                  </a:lnTo>
                  <a:lnTo>
                    <a:pt x="9476" y="1906"/>
                  </a:lnTo>
                  <a:lnTo>
                    <a:pt x="9352" y="1906"/>
                  </a:lnTo>
                  <a:lnTo>
                    <a:pt x="9228" y="1904"/>
                  </a:lnTo>
                  <a:lnTo>
                    <a:pt x="9101" y="1904"/>
                  </a:lnTo>
                  <a:lnTo>
                    <a:pt x="8977" y="1904"/>
                  </a:lnTo>
                  <a:lnTo>
                    <a:pt x="8848" y="1900"/>
                  </a:lnTo>
                  <a:lnTo>
                    <a:pt x="8719" y="1897"/>
                  </a:lnTo>
                  <a:lnTo>
                    <a:pt x="8587" y="1897"/>
                  </a:lnTo>
                  <a:lnTo>
                    <a:pt x="8452" y="1895"/>
                  </a:lnTo>
                  <a:lnTo>
                    <a:pt x="8315" y="1892"/>
                  </a:lnTo>
                  <a:lnTo>
                    <a:pt x="8171" y="1890"/>
                  </a:lnTo>
                  <a:lnTo>
                    <a:pt x="8026" y="1887"/>
                  </a:lnTo>
                  <a:lnTo>
                    <a:pt x="7875" y="1883"/>
                  </a:lnTo>
                  <a:lnTo>
                    <a:pt x="7721" y="1881"/>
                  </a:lnTo>
                  <a:lnTo>
                    <a:pt x="7558" y="1876"/>
                  </a:lnTo>
                  <a:lnTo>
                    <a:pt x="7391" y="1873"/>
                  </a:lnTo>
                  <a:lnTo>
                    <a:pt x="7217" y="1868"/>
                  </a:lnTo>
                  <a:lnTo>
                    <a:pt x="7038" y="1862"/>
                  </a:lnTo>
                  <a:lnTo>
                    <a:pt x="6854" y="1856"/>
                  </a:lnTo>
                  <a:lnTo>
                    <a:pt x="6663" y="1851"/>
                  </a:lnTo>
                  <a:lnTo>
                    <a:pt x="6461" y="1845"/>
                  </a:lnTo>
                  <a:lnTo>
                    <a:pt x="6258" y="1837"/>
                  </a:lnTo>
                  <a:lnTo>
                    <a:pt x="6046" y="1828"/>
                  </a:lnTo>
                  <a:lnTo>
                    <a:pt x="5826" y="1821"/>
                  </a:lnTo>
                  <a:lnTo>
                    <a:pt x="5604" y="1812"/>
                  </a:lnTo>
                  <a:lnTo>
                    <a:pt x="5373" y="1802"/>
                  </a:lnTo>
                  <a:lnTo>
                    <a:pt x="5139" y="1790"/>
                  </a:lnTo>
                  <a:lnTo>
                    <a:pt x="4900" y="1780"/>
                  </a:lnTo>
                  <a:lnTo>
                    <a:pt x="4655" y="1766"/>
                  </a:lnTo>
                  <a:lnTo>
                    <a:pt x="4411" y="1752"/>
                  </a:lnTo>
                  <a:lnTo>
                    <a:pt x="4163" y="1738"/>
                  </a:lnTo>
                  <a:lnTo>
                    <a:pt x="3915" y="1721"/>
                  </a:lnTo>
                  <a:lnTo>
                    <a:pt x="3671" y="1706"/>
                  </a:lnTo>
                  <a:lnTo>
                    <a:pt x="3428" y="1689"/>
                  </a:lnTo>
                  <a:lnTo>
                    <a:pt x="3189" y="1666"/>
                  </a:lnTo>
                  <a:lnTo>
                    <a:pt x="2958" y="1647"/>
                  </a:lnTo>
                  <a:lnTo>
                    <a:pt x="2677" y="1620"/>
                  </a:lnTo>
                  <a:lnTo>
                    <a:pt x="2414" y="1590"/>
                  </a:lnTo>
                  <a:lnTo>
                    <a:pt x="2166" y="1559"/>
                  </a:lnTo>
                  <a:lnTo>
                    <a:pt x="1935" y="1530"/>
                  </a:lnTo>
                  <a:lnTo>
                    <a:pt x="1720" y="1497"/>
                  </a:lnTo>
                  <a:lnTo>
                    <a:pt x="1520" y="1461"/>
                  </a:lnTo>
                  <a:lnTo>
                    <a:pt x="1339" y="1428"/>
                  </a:lnTo>
                  <a:lnTo>
                    <a:pt x="1171" y="1392"/>
                  </a:lnTo>
                  <a:lnTo>
                    <a:pt x="1017" y="1359"/>
                  </a:lnTo>
                  <a:lnTo>
                    <a:pt x="880" y="1323"/>
                  </a:lnTo>
                  <a:lnTo>
                    <a:pt x="753" y="1287"/>
                  </a:lnTo>
                  <a:lnTo>
                    <a:pt x="640" y="1252"/>
                  </a:lnTo>
                  <a:lnTo>
                    <a:pt x="539" y="1216"/>
                  </a:lnTo>
                  <a:lnTo>
                    <a:pt x="448" y="1178"/>
                  </a:lnTo>
                  <a:lnTo>
                    <a:pt x="368" y="1142"/>
                  </a:lnTo>
                  <a:lnTo>
                    <a:pt x="300" y="1106"/>
                  </a:lnTo>
                  <a:lnTo>
                    <a:pt x="239" y="1071"/>
                  </a:lnTo>
                  <a:lnTo>
                    <a:pt x="186" y="1032"/>
                  </a:lnTo>
                  <a:lnTo>
                    <a:pt x="140" y="997"/>
                  </a:lnTo>
                  <a:lnTo>
                    <a:pt x="102" y="958"/>
                  </a:lnTo>
                  <a:lnTo>
                    <a:pt x="71" y="923"/>
                  </a:lnTo>
                  <a:lnTo>
                    <a:pt x="46" y="884"/>
                  </a:lnTo>
                  <a:lnTo>
                    <a:pt x="27" y="849"/>
                  </a:lnTo>
                  <a:lnTo>
                    <a:pt x="14" y="810"/>
                  </a:lnTo>
                  <a:lnTo>
                    <a:pt x="5" y="775"/>
                  </a:lnTo>
                  <a:lnTo>
                    <a:pt x="0" y="739"/>
                  </a:lnTo>
                  <a:lnTo>
                    <a:pt x="0" y="701"/>
                  </a:lnTo>
                  <a:lnTo>
                    <a:pt x="2" y="665"/>
                  </a:lnTo>
                  <a:lnTo>
                    <a:pt x="11" y="632"/>
                  </a:lnTo>
                  <a:lnTo>
                    <a:pt x="19" y="596"/>
                  </a:lnTo>
                  <a:lnTo>
                    <a:pt x="30" y="563"/>
                  </a:lnTo>
                  <a:lnTo>
                    <a:pt x="43" y="530"/>
                  </a:lnTo>
                  <a:lnTo>
                    <a:pt x="57" y="496"/>
                  </a:lnTo>
                  <a:lnTo>
                    <a:pt x="74" y="467"/>
                  </a:lnTo>
                  <a:lnTo>
                    <a:pt x="93" y="436"/>
                  </a:lnTo>
                  <a:lnTo>
                    <a:pt x="110" y="410"/>
                  </a:lnTo>
                  <a:lnTo>
                    <a:pt x="129" y="382"/>
                  </a:lnTo>
                  <a:lnTo>
                    <a:pt x="145" y="357"/>
                  </a:lnTo>
                  <a:lnTo>
                    <a:pt x="162" y="334"/>
                  </a:lnTo>
                  <a:lnTo>
                    <a:pt x="179" y="313"/>
                  </a:lnTo>
                  <a:lnTo>
                    <a:pt x="195" y="294"/>
                  </a:lnTo>
                  <a:lnTo>
                    <a:pt x="208" y="277"/>
                  </a:lnTo>
                  <a:lnTo>
                    <a:pt x="222" y="263"/>
                  </a:lnTo>
                  <a:lnTo>
                    <a:pt x="236" y="250"/>
                  </a:lnTo>
                  <a:lnTo>
                    <a:pt x="244" y="239"/>
                  </a:lnTo>
                  <a:lnTo>
                    <a:pt x="253" y="231"/>
                  </a:lnTo>
                  <a:lnTo>
                    <a:pt x="260" y="222"/>
                  </a:lnTo>
                  <a:lnTo>
                    <a:pt x="277" y="206"/>
                  </a:lnTo>
                </a:path>
              </a:pathLst>
            </a:cu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74" name="Line 110"/>
            <p:cNvSpPr>
              <a:spLocks noChangeShapeType="1"/>
            </p:cNvSpPr>
            <p:nvPr/>
          </p:nvSpPr>
          <p:spPr bwMode="auto">
            <a:xfrm flipV="1">
              <a:off x="469" y="2944"/>
              <a:ext cx="66" cy="66"/>
            </a:xfrm>
            <a:prstGeom prst="line">
              <a:avLst/>
            </a:prstGeom>
            <a:noFill/>
            <a:ln w="492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75" name="Freeform 111"/>
            <p:cNvSpPr>
              <a:spLocks/>
            </p:cNvSpPr>
            <p:nvPr/>
          </p:nvSpPr>
          <p:spPr bwMode="auto">
            <a:xfrm>
              <a:off x="441" y="2966"/>
              <a:ext cx="72" cy="73"/>
            </a:xfrm>
            <a:custGeom>
              <a:avLst/>
              <a:gdLst/>
              <a:ahLst/>
              <a:cxnLst>
                <a:cxn ang="0">
                  <a:pos x="0" y="176"/>
                </a:cxn>
                <a:cxn ang="0">
                  <a:pos x="291" y="0"/>
                </a:cxn>
                <a:cxn ang="0">
                  <a:pos x="115" y="292"/>
                </a:cxn>
                <a:cxn ang="0">
                  <a:pos x="0" y="176"/>
                </a:cxn>
              </a:cxnLst>
              <a:rect l="0" t="0" r="r" b="b"/>
              <a:pathLst>
                <a:path w="291" h="292">
                  <a:moveTo>
                    <a:pt x="0" y="176"/>
                  </a:moveTo>
                  <a:lnTo>
                    <a:pt x="291" y="0"/>
                  </a:lnTo>
                  <a:lnTo>
                    <a:pt x="115" y="292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76" name="Rectangle 112"/>
            <p:cNvSpPr>
              <a:spLocks noChangeArrowheads="1"/>
            </p:cNvSpPr>
            <p:nvPr/>
          </p:nvSpPr>
          <p:spPr bwMode="auto">
            <a:xfrm>
              <a:off x="1433" y="2496"/>
              <a:ext cx="8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700" i="0">
                  <a:solidFill>
                    <a:srgbClr val="0000FF"/>
                  </a:solidFill>
                </a:rPr>
                <a:t>d</a:t>
              </a:r>
              <a:endParaRPr lang="en-US" i="0"/>
            </a:p>
          </p:txBody>
        </p:sp>
        <p:sp>
          <p:nvSpPr>
            <p:cNvPr id="241777" name="Rectangle 113"/>
            <p:cNvSpPr>
              <a:spLocks noChangeArrowheads="1"/>
            </p:cNvSpPr>
            <p:nvPr/>
          </p:nvSpPr>
          <p:spPr bwMode="auto">
            <a:xfrm>
              <a:off x="288" y="2832"/>
              <a:ext cx="9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chemeClr val="hlink"/>
                  </a:solidFill>
                </a:rPr>
                <a:t>A</a:t>
              </a:r>
              <a:endParaRPr lang="en-US" i="0">
                <a:solidFill>
                  <a:schemeClr val="hlink"/>
                </a:solidFill>
              </a:endParaRPr>
            </a:p>
          </p:txBody>
        </p:sp>
        <p:sp>
          <p:nvSpPr>
            <p:cNvPr id="241778" name="Rectangle 114"/>
            <p:cNvSpPr>
              <a:spLocks noChangeArrowheads="1"/>
            </p:cNvSpPr>
            <p:nvPr/>
          </p:nvSpPr>
          <p:spPr bwMode="auto">
            <a:xfrm>
              <a:off x="2928" y="3456"/>
              <a:ext cx="8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FF"/>
                  </a:solidFill>
                </a:rPr>
                <a:t>n</a:t>
              </a:r>
              <a:endParaRPr lang="en-US" i="0"/>
            </a:p>
          </p:txBody>
        </p:sp>
        <p:sp>
          <p:nvSpPr>
            <p:cNvPr id="241779" name="Oval 115"/>
            <p:cNvSpPr>
              <a:spLocks noChangeArrowheads="1"/>
            </p:cNvSpPr>
            <p:nvPr/>
          </p:nvSpPr>
          <p:spPr bwMode="auto">
            <a:xfrm>
              <a:off x="507" y="2879"/>
              <a:ext cx="41" cy="41"/>
            </a:xfrm>
            <a:prstGeom prst="ellipse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80" name="Oval 116"/>
            <p:cNvSpPr>
              <a:spLocks noChangeArrowheads="1"/>
            </p:cNvSpPr>
            <p:nvPr/>
          </p:nvSpPr>
          <p:spPr bwMode="auto">
            <a:xfrm>
              <a:off x="920" y="2879"/>
              <a:ext cx="41" cy="41"/>
            </a:xfrm>
            <a:prstGeom prst="ellipse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81" name="Oval 117"/>
            <p:cNvSpPr>
              <a:spLocks noChangeArrowheads="1"/>
            </p:cNvSpPr>
            <p:nvPr/>
          </p:nvSpPr>
          <p:spPr bwMode="auto">
            <a:xfrm>
              <a:off x="1332" y="2879"/>
              <a:ext cx="41" cy="41"/>
            </a:xfrm>
            <a:prstGeom prst="ellipse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82" name="Oval 118"/>
            <p:cNvSpPr>
              <a:spLocks noChangeArrowheads="1"/>
            </p:cNvSpPr>
            <p:nvPr/>
          </p:nvSpPr>
          <p:spPr bwMode="auto">
            <a:xfrm>
              <a:off x="1744" y="2879"/>
              <a:ext cx="42" cy="41"/>
            </a:xfrm>
            <a:prstGeom prst="ellipse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83" name="Oval 119"/>
            <p:cNvSpPr>
              <a:spLocks noChangeArrowheads="1"/>
            </p:cNvSpPr>
            <p:nvPr/>
          </p:nvSpPr>
          <p:spPr bwMode="auto">
            <a:xfrm>
              <a:off x="2157" y="2879"/>
              <a:ext cx="41" cy="41"/>
            </a:xfrm>
            <a:prstGeom prst="ellipse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84" name="Oval 120"/>
            <p:cNvSpPr>
              <a:spLocks noChangeArrowheads="1"/>
            </p:cNvSpPr>
            <p:nvPr/>
          </p:nvSpPr>
          <p:spPr bwMode="auto">
            <a:xfrm>
              <a:off x="2569" y="2879"/>
              <a:ext cx="42" cy="41"/>
            </a:xfrm>
            <a:prstGeom prst="ellipse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85" name="Oval 121"/>
            <p:cNvSpPr>
              <a:spLocks noChangeArrowheads="1"/>
            </p:cNvSpPr>
            <p:nvPr/>
          </p:nvSpPr>
          <p:spPr bwMode="auto">
            <a:xfrm>
              <a:off x="2982" y="2879"/>
              <a:ext cx="41" cy="41"/>
            </a:xfrm>
            <a:prstGeom prst="ellipse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86" name="Oval 122"/>
            <p:cNvSpPr>
              <a:spLocks noChangeArrowheads="1"/>
            </p:cNvSpPr>
            <p:nvPr/>
          </p:nvSpPr>
          <p:spPr bwMode="auto">
            <a:xfrm>
              <a:off x="3394" y="2879"/>
              <a:ext cx="41" cy="41"/>
            </a:xfrm>
            <a:prstGeom prst="ellipse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87" name="Oval 123"/>
            <p:cNvSpPr>
              <a:spLocks noChangeArrowheads="1"/>
            </p:cNvSpPr>
            <p:nvPr/>
          </p:nvSpPr>
          <p:spPr bwMode="auto">
            <a:xfrm>
              <a:off x="3807" y="2879"/>
              <a:ext cx="41" cy="41"/>
            </a:xfrm>
            <a:prstGeom prst="ellipse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88" name="Oval 124"/>
            <p:cNvSpPr>
              <a:spLocks noChangeArrowheads="1"/>
            </p:cNvSpPr>
            <p:nvPr/>
          </p:nvSpPr>
          <p:spPr bwMode="auto">
            <a:xfrm>
              <a:off x="4219" y="2879"/>
              <a:ext cx="41" cy="41"/>
            </a:xfrm>
            <a:prstGeom prst="ellipse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89" name="Oval 125"/>
            <p:cNvSpPr>
              <a:spLocks noChangeArrowheads="1"/>
            </p:cNvSpPr>
            <p:nvPr/>
          </p:nvSpPr>
          <p:spPr bwMode="auto">
            <a:xfrm>
              <a:off x="4631" y="2879"/>
              <a:ext cx="42" cy="41"/>
            </a:xfrm>
            <a:prstGeom prst="ellipse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790" name="Oval 126"/>
            <p:cNvSpPr>
              <a:spLocks noChangeArrowheads="1"/>
            </p:cNvSpPr>
            <p:nvPr/>
          </p:nvSpPr>
          <p:spPr bwMode="auto">
            <a:xfrm>
              <a:off x="5044" y="2879"/>
              <a:ext cx="41" cy="41"/>
            </a:xfrm>
            <a:prstGeom prst="ellipse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614" y="285728"/>
            <a:ext cx="8229600" cy="868363"/>
          </a:xfrm>
        </p:spPr>
        <p:txBody>
          <a:bodyPr/>
          <a:lstStyle/>
          <a:p>
            <a:pPr algn="l"/>
            <a:r>
              <a:rPr lang="da-DK" sz="4000" b="1" dirty="0">
                <a:solidFill>
                  <a:srgbClr val="C00000"/>
                </a:solidFill>
              </a:rPr>
              <a:t>A Trivial Program — d=1</a:t>
            </a:r>
            <a:endParaRPr lang="en-US" sz="4000" b="1" dirty="0">
              <a:solidFill>
                <a:srgbClr val="C00000"/>
              </a:solidFill>
              <a:latin typeface="Times" pitchFamily="18" charset="0"/>
            </a:endParaRPr>
          </a:p>
        </p:txBody>
      </p:sp>
      <p:pic>
        <p:nvPicPr>
          <p:cNvPr id="242692" name="Picture 4" descr="trivial-cachesiz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90658"/>
            <a:ext cx="7239000" cy="5067300"/>
          </a:xfrm>
          <a:prstGeom prst="rect">
            <a:avLst/>
          </a:prstGeom>
          <a:noFill/>
        </p:spPr>
      </p:pic>
      <p:sp>
        <p:nvSpPr>
          <p:cNvPr id="242693" name="Text Box 5"/>
          <p:cNvSpPr txBox="1">
            <a:spLocks noChangeArrowheads="1"/>
          </p:cNvSpPr>
          <p:nvPr/>
        </p:nvSpPr>
        <p:spPr bwMode="auto">
          <a:xfrm>
            <a:off x="2438400" y="18288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i="0"/>
              <a:t>RAM : n ≈  2</a:t>
            </a:r>
            <a:r>
              <a:rPr lang="en-US" sz="2400" b="0" i="0" baseline="30000"/>
              <a:t>25</a:t>
            </a:r>
            <a:r>
              <a:rPr lang="en-US" sz="2400" b="0" i="0"/>
              <a:t> = 128 MB</a:t>
            </a:r>
          </a:p>
        </p:txBody>
      </p:sp>
      <p:pic>
        <p:nvPicPr>
          <p:cNvPr id="246" name="Picture 245" descr="Picture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579" y="214290"/>
            <a:ext cx="3368263" cy="753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40" name="Picture 4" descr="trivial-cachesize-zo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79545"/>
            <a:ext cx="7254875" cy="5078413"/>
          </a:xfrm>
          <a:prstGeom prst="rect">
            <a:avLst/>
          </a:prstGeom>
          <a:noFill/>
        </p:spPr>
      </p:pic>
      <p:sp>
        <p:nvSpPr>
          <p:cNvPr id="244741" name="Rectangle 5"/>
          <p:cNvSpPr>
            <a:spLocks noGrp="1" noChangeArrowheads="1"/>
          </p:cNvSpPr>
          <p:nvPr>
            <p:ph type="title"/>
          </p:nvPr>
        </p:nvSpPr>
        <p:spPr>
          <a:xfrm>
            <a:off x="128614" y="285728"/>
            <a:ext cx="8229600" cy="868363"/>
          </a:xfrm>
          <a:noFill/>
          <a:ln/>
        </p:spPr>
        <p:txBody>
          <a:bodyPr/>
          <a:lstStyle/>
          <a:p>
            <a:pPr algn="l"/>
            <a:r>
              <a:rPr lang="da-DK" sz="4000" b="1" dirty="0">
                <a:solidFill>
                  <a:srgbClr val="C00000"/>
                </a:solidFill>
              </a:rPr>
              <a:t>A Trivial Program — d=1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2438400" y="1828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i="0"/>
              <a:t>L1 : n ≈  2</a:t>
            </a:r>
            <a:r>
              <a:rPr lang="en-US" sz="2400" b="0" i="0" baseline="30000"/>
              <a:t>12</a:t>
            </a:r>
            <a:r>
              <a:rPr lang="en-US" sz="2400" b="0" i="0"/>
              <a:t> = 16 KB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2438400" y="23622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i="0"/>
              <a:t>L2 : n ≈  2</a:t>
            </a:r>
            <a:r>
              <a:rPr lang="en-US" sz="2400" b="0" i="0" baseline="30000"/>
              <a:t>16</a:t>
            </a:r>
            <a:r>
              <a:rPr lang="en-US" sz="2400" b="0" i="0"/>
              <a:t> = 256 KB</a:t>
            </a:r>
          </a:p>
        </p:txBody>
      </p:sp>
      <p:pic>
        <p:nvPicPr>
          <p:cNvPr id="7" name="Picture 6" descr="Picture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579" y="214290"/>
            <a:ext cx="3368263" cy="753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7" name="Picture 5" descr="trivial-cache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92245"/>
            <a:ext cx="7239000" cy="5065713"/>
          </a:xfrm>
          <a:prstGeom prst="rect">
            <a:avLst/>
          </a:prstGeom>
          <a:noFill/>
        </p:spPr>
      </p:pic>
      <p:sp>
        <p:nvSpPr>
          <p:cNvPr id="243718" name="Rectangle 6"/>
          <p:cNvSpPr>
            <a:spLocks noGrp="1" noChangeArrowheads="1"/>
          </p:cNvSpPr>
          <p:nvPr>
            <p:ph type="title"/>
          </p:nvPr>
        </p:nvSpPr>
        <p:spPr>
          <a:xfrm>
            <a:off x="-32" y="285728"/>
            <a:ext cx="8229600" cy="868363"/>
          </a:xfrm>
          <a:noFill/>
          <a:ln/>
        </p:spPr>
        <p:txBody>
          <a:bodyPr/>
          <a:lstStyle/>
          <a:p>
            <a:pPr algn="l"/>
            <a:r>
              <a:rPr lang="da-DK" sz="4000" b="1" dirty="0">
                <a:solidFill>
                  <a:srgbClr val="C00000"/>
                </a:solidFill>
              </a:rPr>
              <a:t>A Trivial Program — n=2</a:t>
            </a:r>
            <a:r>
              <a:rPr lang="da-DK" sz="4000" b="1" baseline="30000" dirty="0">
                <a:solidFill>
                  <a:srgbClr val="C00000"/>
                </a:solidFill>
              </a:rPr>
              <a:t>24</a:t>
            </a:r>
            <a:endParaRPr lang="en-US" sz="4000" b="1" baseline="30000" dirty="0">
              <a:solidFill>
                <a:srgbClr val="C00000"/>
              </a:solidFill>
            </a:endParaRPr>
          </a:p>
        </p:txBody>
      </p:sp>
      <p:pic>
        <p:nvPicPr>
          <p:cNvPr id="5" name="Picture 4" descr="Picture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579" y="214290"/>
            <a:ext cx="3368263" cy="753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 smtClean="0">
                <a:solidFill>
                  <a:srgbClr val="C00000"/>
                </a:solidFill>
              </a:rPr>
              <a:t>Overview</a:t>
            </a:r>
            <a:endParaRPr lang="da-DK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52" y="1831995"/>
            <a:ext cx="7788266" cy="4168773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800" dirty="0" smtClean="0"/>
              <a:t>Computer ≠ Unit </a:t>
            </a:r>
            <a:r>
              <a:rPr lang="da-DK" sz="2800" dirty="0" err="1" smtClean="0"/>
              <a:t>Cost</a:t>
            </a:r>
            <a:r>
              <a:rPr lang="da-DK" sz="2800" dirty="0" smtClean="0"/>
              <a:t> RAM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800" dirty="0" err="1" smtClean="0"/>
              <a:t>Overview</a:t>
            </a:r>
            <a:r>
              <a:rPr lang="da-DK" sz="2800" dirty="0" smtClean="0"/>
              <a:t> of Computer Hardware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800" dirty="0" smtClean="0"/>
              <a:t>A Trivial Program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800" dirty="0" err="1" smtClean="0"/>
              <a:t>Hierarchical</a:t>
            </a:r>
            <a:r>
              <a:rPr lang="da-DK" sz="2800" dirty="0" smtClean="0"/>
              <a:t> </a:t>
            </a:r>
            <a:r>
              <a:rPr lang="da-DK" sz="2800" dirty="0" err="1" smtClean="0"/>
              <a:t>Memory</a:t>
            </a:r>
            <a:r>
              <a:rPr lang="da-DK" sz="2800" dirty="0" smtClean="0"/>
              <a:t> Models</a:t>
            </a:r>
            <a:endParaRPr lang="da-DK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800" dirty="0" err="1" smtClean="0"/>
              <a:t>Basic</a:t>
            </a:r>
            <a:r>
              <a:rPr lang="da-DK" sz="2800" dirty="0" smtClean="0"/>
              <a:t> </a:t>
            </a:r>
            <a:r>
              <a:rPr lang="da-DK" sz="2800" dirty="0" err="1" smtClean="0"/>
              <a:t>Algorithmic</a:t>
            </a:r>
            <a:r>
              <a:rPr lang="da-DK" sz="2800" dirty="0" smtClean="0"/>
              <a:t> </a:t>
            </a:r>
            <a:r>
              <a:rPr lang="da-DK" sz="2800" dirty="0" err="1" smtClean="0"/>
              <a:t>Results</a:t>
            </a:r>
            <a:r>
              <a:rPr lang="da-DK" sz="2800" dirty="0" smtClean="0"/>
              <a:t> for </a:t>
            </a:r>
            <a:r>
              <a:rPr lang="da-DK" sz="2800" dirty="0" err="1" smtClean="0"/>
              <a:t>Hierarchical</a:t>
            </a:r>
            <a:r>
              <a:rPr lang="da-DK" sz="2800" dirty="0" smtClean="0"/>
              <a:t> </a:t>
            </a:r>
            <a:r>
              <a:rPr lang="da-DK" sz="2800" dirty="0" err="1" smtClean="0"/>
              <a:t>Memory</a:t>
            </a:r>
            <a:endParaRPr lang="da-DK" sz="2800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800" dirty="0" smtClean="0"/>
              <a:t>The </a:t>
            </a:r>
            <a:r>
              <a:rPr lang="da-DK" sz="2800" dirty="0" err="1" smtClean="0"/>
              <a:t>influence</a:t>
            </a:r>
            <a:r>
              <a:rPr lang="da-DK" sz="2800" dirty="0" smtClean="0"/>
              <a:t> of </a:t>
            </a:r>
            <a:r>
              <a:rPr lang="da-DK" sz="2800" dirty="0" err="1" smtClean="0"/>
              <a:t>other</a:t>
            </a:r>
            <a:r>
              <a:rPr lang="da-DK" sz="2800" dirty="0" smtClean="0"/>
              <a:t> Chip Technologies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da-DK" sz="2800" dirty="0" smtClean="0"/>
          </a:p>
          <a:p>
            <a:pPr>
              <a:buClr>
                <a:srgbClr val="C00000"/>
              </a:buClr>
              <a:buNone/>
            </a:pPr>
            <a:r>
              <a:rPr lang="da-DK" sz="2800" dirty="0" smtClean="0"/>
              <a:t>                </a:t>
            </a:r>
            <a:r>
              <a:rPr lang="da-DK" sz="2800" dirty="0" err="1" smtClean="0"/>
              <a:t>Theory</a:t>
            </a:r>
            <a:r>
              <a:rPr lang="da-DK" sz="2800" dirty="0" smtClean="0"/>
              <a:t>                                          </a:t>
            </a:r>
            <a:r>
              <a:rPr lang="da-DK" sz="2800" dirty="0" err="1" smtClean="0"/>
              <a:t>Practice</a:t>
            </a:r>
            <a:endParaRPr lang="da-DK" sz="2800" dirty="0" smtClean="0"/>
          </a:p>
        </p:txBody>
      </p:sp>
      <p:grpSp>
        <p:nvGrpSpPr>
          <p:cNvPr id="54" name="Group 53"/>
          <p:cNvGrpSpPr/>
          <p:nvPr/>
        </p:nvGrpSpPr>
        <p:grpSpPr>
          <a:xfrm>
            <a:off x="142844" y="2071678"/>
            <a:ext cx="1284328" cy="2571768"/>
            <a:chOff x="142844" y="2071678"/>
            <a:chExt cx="1284328" cy="257176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42844" y="2071678"/>
              <a:ext cx="1284328" cy="1588"/>
            </a:xfrm>
            <a:prstGeom prst="line">
              <a:avLst/>
            </a:prstGeom>
            <a:ln w="190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42844" y="2585714"/>
              <a:ext cx="1284328" cy="1588"/>
            </a:xfrm>
            <a:prstGeom prst="line">
              <a:avLst/>
            </a:prstGeom>
            <a:ln w="190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42844" y="3099750"/>
              <a:ext cx="1284328" cy="1588"/>
            </a:xfrm>
            <a:prstGeom prst="line">
              <a:avLst/>
            </a:prstGeom>
            <a:ln w="190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42844" y="3613786"/>
              <a:ext cx="1284328" cy="1588"/>
            </a:xfrm>
            <a:prstGeom prst="line">
              <a:avLst/>
            </a:prstGeom>
            <a:ln w="190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42844" y="4127822"/>
              <a:ext cx="1284328" cy="1588"/>
            </a:xfrm>
            <a:prstGeom prst="line">
              <a:avLst/>
            </a:prstGeom>
            <a:ln w="190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42844" y="4641858"/>
              <a:ext cx="1284328" cy="1588"/>
            </a:xfrm>
            <a:prstGeom prst="line">
              <a:avLst/>
            </a:prstGeom>
            <a:ln w="190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144400" y="2071678"/>
            <a:ext cx="1212890" cy="2571768"/>
            <a:chOff x="144400" y="2071678"/>
            <a:chExt cx="1212890" cy="2571768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44400" y="2071678"/>
              <a:ext cx="784262" cy="1588"/>
            </a:xfrm>
            <a:prstGeom prst="line">
              <a:avLst/>
            </a:prstGeom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44400" y="2585714"/>
              <a:ext cx="1212890" cy="0"/>
            </a:xfrm>
            <a:prstGeom prst="line">
              <a:avLst/>
            </a:prstGeom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44400" y="3099750"/>
              <a:ext cx="855700" cy="0"/>
            </a:xfrm>
            <a:prstGeom prst="line">
              <a:avLst/>
            </a:prstGeom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44400" y="3613786"/>
              <a:ext cx="141320" cy="0"/>
            </a:xfrm>
            <a:prstGeom prst="line">
              <a:avLst/>
            </a:prstGeom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44400" y="4127822"/>
              <a:ext cx="427072" cy="0"/>
            </a:xfrm>
            <a:prstGeom prst="line">
              <a:avLst/>
            </a:prstGeom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44400" y="4641858"/>
              <a:ext cx="712824" cy="1588"/>
            </a:xfrm>
            <a:prstGeom prst="line">
              <a:avLst/>
            </a:prstGeom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/>
          <p:cNvCxnSpPr/>
          <p:nvPr/>
        </p:nvCxnSpPr>
        <p:spPr>
          <a:xfrm>
            <a:off x="1128228" y="5686901"/>
            <a:ext cx="1284328" cy="1588"/>
          </a:xfrm>
          <a:prstGeom prst="line">
            <a:avLst/>
          </a:prstGeom>
          <a:ln w="190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558940" y="5686901"/>
            <a:ext cx="1284328" cy="1588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7945"/>
            <a:ext cx="8229600" cy="792163"/>
          </a:xfrm>
        </p:spPr>
        <p:txBody>
          <a:bodyPr/>
          <a:lstStyle/>
          <a:p>
            <a:r>
              <a:rPr lang="da-DK" b="1" dirty="0">
                <a:solidFill>
                  <a:srgbClr val="C00000"/>
                </a:solidFill>
              </a:rPr>
              <a:t>A Trivial Program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686800" cy="4525963"/>
          </a:xfrm>
        </p:spPr>
        <p:txBody>
          <a:bodyPr/>
          <a:lstStyle/>
          <a:p>
            <a:pPr marL="228600" indent="-228600">
              <a:lnSpc>
                <a:spcPct val="90000"/>
              </a:lnSpc>
              <a:buFontTx/>
              <a:buNone/>
            </a:pPr>
            <a:r>
              <a:rPr lang="en-US" sz="2400" dirty="0"/>
              <a:t>Experiments were performed on a DELL 8000, </a:t>
            </a:r>
            <a:r>
              <a:rPr lang="en-US" sz="2400" dirty="0" err="1"/>
              <a:t>PentiumIII</a:t>
            </a:r>
            <a:r>
              <a:rPr lang="en-US" sz="2400" dirty="0"/>
              <a:t>,</a:t>
            </a:r>
          </a:p>
          <a:p>
            <a:pPr marL="228600" indent="-228600">
              <a:lnSpc>
                <a:spcPct val="90000"/>
              </a:lnSpc>
              <a:buFontTx/>
              <a:buNone/>
            </a:pPr>
            <a:r>
              <a:rPr lang="en-US" sz="2400" dirty="0"/>
              <a:t>850MHz, 128MB RAM, running Linux 2.4.2, and using </a:t>
            </a:r>
          </a:p>
          <a:p>
            <a:pPr marL="228600" indent="-228600">
              <a:lnSpc>
                <a:spcPct val="90000"/>
              </a:lnSpc>
              <a:buFontTx/>
              <a:buNone/>
            </a:pPr>
            <a:r>
              <a:rPr lang="en-US" sz="2400" dirty="0" err="1"/>
              <a:t>gcc</a:t>
            </a:r>
            <a:r>
              <a:rPr lang="en-US" sz="2400" dirty="0"/>
              <a:t> version 2.96 with optimization -O3</a:t>
            </a:r>
          </a:p>
          <a:p>
            <a:pPr marL="228600" indent="-228600">
              <a:lnSpc>
                <a:spcPct val="90000"/>
              </a:lnSpc>
              <a:buFontTx/>
              <a:buNone/>
            </a:pPr>
            <a:endParaRPr lang="en-US" sz="2400" dirty="0"/>
          </a:p>
          <a:p>
            <a:pPr marL="228600" indent="-228600">
              <a:lnSpc>
                <a:spcPct val="90000"/>
              </a:lnSpc>
              <a:buFontTx/>
              <a:buNone/>
            </a:pPr>
            <a:r>
              <a:rPr lang="en-US" sz="2400" dirty="0"/>
              <a:t>L1 instruction and data caches</a:t>
            </a:r>
          </a:p>
          <a:p>
            <a:pPr marL="228600" indent="-228600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/>
              <a:t>4-way set associative, 32-byte line size</a:t>
            </a:r>
          </a:p>
          <a:p>
            <a:pPr marL="228600" indent="-228600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/>
              <a:t>16KB instruction cache and 16KB write-back data cache</a:t>
            </a:r>
          </a:p>
          <a:p>
            <a:pPr marL="228600" indent="-228600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en-US" sz="2400" dirty="0"/>
          </a:p>
          <a:p>
            <a:pPr marL="228600" indent="-228600">
              <a:lnSpc>
                <a:spcPct val="90000"/>
              </a:lnSpc>
              <a:buClr>
                <a:srgbClr val="C00000"/>
              </a:buClr>
              <a:buNone/>
            </a:pPr>
            <a:r>
              <a:rPr lang="en-US" sz="2400" dirty="0"/>
              <a:t>L2 level cache</a:t>
            </a:r>
          </a:p>
          <a:p>
            <a:pPr marL="228600" indent="-228600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/>
              <a:t>8-way set associative, 32-byte line size</a:t>
            </a:r>
          </a:p>
          <a:p>
            <a:pPr marL="228600" indent="-228600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/>
              <a:t>256KB</a:t>
            </a:r>
          </a:p>
        </p:txBody>
      </p:sp>
      <p:sp>
        <p:nvSpPr>
          <p:cNvPr id="248836" name="Rectangle 4"/>
          <p:cNvSpPr>
            <a:spLocks noChangeArrowheads="1"/>
          </p:cNvSpPr>
          <p:nvPr/>
        </p:nvSpPr>
        <p:spPr bwMode="auto">
          <a:xfrm>
            <a:off x="457200" y="685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tabLst>
                <a:tab pos="4803775" algn="l"/>
              </a:tabLst>
            </a:pPr>
            <a:r>
              <a:rPr lang="da-DK" sz="2400" b="0" i="0" dirty="0">
                <a:solidFill>
                  <a:srgbClr val="C2432C"/>
                </a:solidFill>
              </a:rPr>
              <a:t>— </a:t>
            </a:r>
            <a:r>
              <a:rPr lang="da-DK" sz="2400" b="0" i="0" dirty="0" err="1">
                <a:solidFill>
                  <a:srgbClr val="C2432C"/>
                </a:solidFill>
              </a:rPr>
              <a:t>hardward</a:t>
            </a:r>
            <a:r>
              <a:rPr lang="da-DK" sz="2400" b="0" i="0" dirty="0">
                <a:solidFill>
                  <a:srgbClr val="C2432C"/>
                </a:solidFill>
              </a:rPr>
              <a:t> </a:t>
            </a:r>
            <a:r>
              <a:rPr lang="da-DK" sz="2400" b="0" i="0" dirty="0" err="1">
                <a:solidFill>
                  <a:srgbClr val="C2432C"/>
                </a:solidFill>
              </a:rPr>
              <a:t>specification</a:t>
            </a:r>
            <a:endParaRPr lang="en-US" sz="2400" b="0" i="0" dirty="0">
              <a:solidFill>
                <a:srgbClr val="C2432C"/>
              </a:solidFill>
            </a:endParaRPr>
          </a:p>
        </p:txBody>
      </p:sp>
      <p:sp>
        <p:nvSpPr>
          <p:cNvPr id="248837" name="Text Box 5"/>
          <p:cNvSpPr txBox="1">
            <a:spLocks noChangeArrowheads="1"/>
          </p:cNvSpPr>
          <p:nvPr/>
        </p:nvSpPr>
        <p:spPr bwMode="auto">
          <a:xfrm>
            <a:off x="6934200" y="5562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b="0" i="0">
                <a:solidFill>
                  <a:srgbClr val="C2432C"/>
                </a:solidFill>
              </a:rPr>
              <a:t>www.</a:t>
            </a:r>
            <a:r>
              <a:rPr lang="da-DK" sz="2400" b="0" i="0">
                <a:solidFill>
                  <a:srgbClr val="C2432C"/>
                </a:solidFill>
              </a:rPr>
              <a:t>Intel</a:t>
            </a:r>
            <a:r>
              <a:rPr lang="da-DK" b="0" i="0">
                <a:solidFill>
                  <a:srgbClr val="C2432C"/>
                </a:solidFill>
              </a:rPr>
              <a:t>.com</a:t>
            </a:r>
            <a:endParaRPr lang="en-US" b="0" i="0">
              <a:solidFill>
                <a:srgbClr val="C2432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/>
          <a:lstStyle/>
          <a:p>
            <a:r>
              <a:rPr lang="da-DK" b="1" dirty="0" err="1" smtClean="0">
                <a:solidFill>
                  <a:srgbClr val="C00000"/>
                </a:solidFill>
              </a:rPr>
              <a:t>Hierarchical</a:t>
            </a:r>
            <a:r>
              <a:rPr lang="da-DK" b="1" dirty="0" smtClean="0">
                <a:solidFill>
                  <a:srgbClr val="C00000"/>
                </a:solidFill>
              </a:rPr>
              <a:t> </a:t>
            </a:r>
            <a:r>
              <a:rPr lang="da-DK" b="1" dirty="0" err="1" smtClean="0">
                <a:solidFill>
                  <a:srgbClr val="C00000"/>
                </a:solidFill>
              </a:rPr>
              <a:t>Memory</a:t>
            </a:r>
            <a:r>
              <a:rPr lang="da-DK" b="1" dirty="0" smtClean="0">
                <a:solidFill>
                  <a:srgbClr val="C00000"/>
                </a:solidFill>
              </a:rPr>
              <a:t> </a:t>
            </a:r>
            <a:r>
              <a:rPr lang="da-DK" b="1" dirty="0">
                <a:solidFill>
                  <a:srgbClr val="C00000"/>
                </a:solidFill>
              </a:rPr>
              <a:t>Models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929058" y="3570288"/>
            <a:ext cx="1284328" cy="1588"/>
          </a:xfrm>
          <a:prstGeom prst="line">
            <a:avLst/>
          </a:prstGeom>
          <a:ln w="190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930614" y="3570288"/>
            <a:ext cx="141320" cy="0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298"/>
            <a:ext cx="9144000" cy="1143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Algorithmic Problem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991600" cy="5181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  <a:spcAft>
                <a:spcPct val="150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C2432C"/>
                </a:solidFill>
              </a:rPr>
              <a:t>Modern hardware is not uniform — </a:t>
            </a:r>
            <a:r>
              <a:rPr lang="en-US" sz="2400" i="1" dirty="0">
                <a:solidFill>
                  <a:srgbClr val="C2432C"/>
                </a:solidFill>
              </a:rPr>
              <a:t>many </a:t>
            </a:r>
            <a:r>
              <a:rPr lang="en-US" sz="2400" dirty="0">
                <a:solidFill>
                  <a:srgbClr val="C2432C"/>
                </a:solidFill>
              </a:rPr>
              <a:t>different parameters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spcAft>
                <a:spcPct val="15000"/>
              </a:spcAft>
            </a:pPr>
            <a:r>
              <a:rPr lang="en-US" sz="2000" dirty="0"/>
              <a:t>Number of memory levels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spcAft>
                <a:spcPct val="15000"/>
              </a:spcAft>
            </a:pPr>
            <a:r>
              <a:rPr lang="en-US" sz="2000" dirty="0"/>
              <a:t>Cache sizes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spcAft>
                <a:spcPct val="15000"/>
              </a:spcAft>
            </a:pPr>
            <a:r>
              <a:rPr lang="en-US" sz="2000" dirty="0"/>
              <a:t>Cache line/disk block sizes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spcAft>
                <a:spcPct val="15000"/>
              </a:spcAft>
            </a:pPr>
            <a:r>
              <a:rPr lang="en-US" sz="2000" dirty="0"/>
              <a:t>Cache </a:t>
            </a:r>
            <a:r>
              <a:rPr lang="en-US" sz="2000" dirty="0" err="1"/>
              <a:t>associativity</a:t>
            </a:r>
            <a:endParaRPr lang="en-US" sz="2000" dirty="0"/>
          </a:p>
          <a:p>
            <a:pPr lvl="1">
              <a:lnSpc>
                <a:spcPct val="80000"/>
              </a:lnSpc>
              <a:spcBef>
                <a:spcPct val="10000"/>
              </a:spcBef>
              <a:spcAft>
                <a:spcPct val="15000"/>
              </a:spcAft>
            </a:pPr>
            <a:r>
              <a:rPr lang="en-US" sz="2000" dirty="0"/>
              <a:t>Cache replacement strategy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spcAft>
                <a:spcPct val="15000"/>
              </a:spcAft>
            </a:pPr>
            <a:r>
              <a:rPr lang="en-US" sz="2000" dirty="0"/>
              <a:t>CPU/BUS/memory speed</a:t>
            </a: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150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C2432C"/>
                </a:solidFill>
              </a:rPr>
              <a:t>Programs should ideally run for many different parameters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spcAft>
                <a:spcPct val="15000"/>
              </a:spcAft>
            </a:pPr>
            <a:r>
              <a:rPr lang="en-US" sz="2000" dirty="0"/>
              <a:t>by knowing many of the parameters at runtime, or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spcAft>
                <a:spcPct val="15000"/>
              </a:spcAft>
            </a:pPr>
            <a:r>
              <a:rPr lang="en-US" sz="2000" dirty="0"/>
              <a:t>by knowing few essential parameters, or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spcAft>
                <a:spcPct val="15000"/>
              </a:spcAft>
            </a:pPr>
            <a:r>
              <a:rPr lang="en-US" sz="2000" dirty="0"/>
              <a:t>ignoring the memory hierarchies</a:t>
            </a:r>
            <a:endParaRPr lang="en-US" sz="2000" b="1" dirty="0"/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150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C2432C"/>
                </a:solidFill>
              </a:rPr>
              <a:t>Programs are executed on unpredictable configurations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spcAft>
                <a:spcPct val="15000"/>
              </a:spcAft>
            </a:pPr>
            <a:r>
              <a:rPr lang="en-US" sz="2000" dirty="0"/>
              <a:t>Generic portable and scalable software libraries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spcAft>
                <a:spcPct val="15000"/>
              </a:spcAft>
            </a:pPr>
            <a:r>
              <a:rPr lang="en-US" sz="2000" dirty="0"/>
              <a:t>Code downloaded from the Internet, e.g. Java applets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spcAft>
                <a:spcPct val="15000"/>
              </a:spcAft>
            </a:pPr>
            <a:r>
              <a:rPr lang="en-US" sz="2000" dirty="0"/>
              <a:t>Dynamic environments, e.g. multiple processes</a:t>
            </a:r>
          </a:p>
        </p:txBody>
      </p:sp>
      <p:sp>
        <p:nvSpPr>
          <p:cNvPr id="256004" name="AutoShape 4"/>
          <p:cNvSpPr>
            <a:spLocks noChangeArrowheads="1"/>
          </p:cNvSpPr>
          <p:nvPr/>
        </p:nvSpPr>
        <p:spPr bwMode="auto">
          <a:xfrm flipH="1">
            <a:off x="4724400" y="4419600"/>
            <a:ext cx="1143000" cy="304800"/>
          </a:xfrm>
          <a:prstGeom prst="rightArrow">
            <a:avLst>
              <a:gd name="adj1" fmla="val 50000"/>
              <a:gd name="adj2" fmla="val 93750"/>
            </a:avLst>
          </a:prstGeom>
          <a:solidFill>
            <a:srgbClr val="C2432C"/>
          </a:solidFill>
          <a:ln w="9525">
            <a:solidFill>
              <a:srgbClr val="C2432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da-DK" b="0" i="0"/>
          </a:p>
        </p:txBody>
      </p:sp>
      <p:sp>
        <p:nvSpPr>
          <p:cNvPr id="256005" name="Text Box 5"/>
          <p:cNvSpPr txBox="1">
            <a:spLocks noChangeArrowheads="1"/>
          </p:cNvSpPr>
          <p:nvPr/>
        </p:nvSpPr>
        <p:spPr bwMode="auto">
          <a:xfrm>
            <a:off x="5867400" y="4343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 i="0">
                <a:solidFill>
                  <a:srgbClr val="C2432C"/>
                </a:solidFill>
              </a:rPr>
              <a:t>Practice</a:t>
            </a:r>
            <a:endParaRPr lang="en-US" sz="2400" i="0">
              <a:solidFill>
                <a:srgbClr val="C2432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6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6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6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6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6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6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6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6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6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6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6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6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4" grpId="0" animBg="1"/>
      <p:bldP spid="25600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da-DK" b="1" dirty="0" err="1">
                <a:solidFill>
                  <a:srgbClr val="C00000"/>
                </a:solidFill>
              </a:rPr>
              <a:t>Hierarchical</a:t>
            </a:r>
            <a:r>
              <a:rPr lang="da-DK" b="1" dirty="0">
                <a:solidFill>
                  <a:srgbClr val="C00000"/>
                </a:solidFill>
              </a:rPr>
              <a:t> </a:t>
            </a:r>
            <a:r>
              <a:rPr lang="da-DK" b="1" dirty="0" err="1">
                <a:solidFill>
                  <a:srgbClr val="C00000"/>
                </a:solidFill>
              </a:rPr>
              <a:t>Memory</a:t>
            </a:r>
            <a:r>
              <a:rPr lang="da-DK" b="1" dirty="0">
                <a:solidFill>
                  <a:srgbClr val="C00000"/>
                </a:solidFill>
              </a:rPr>
              <a:t> </a:t>
            </a:r>
            <a:r>
              <a:rPr lang="da-DK" b="1" dirty="0" smtClean="0">
                <a:solidFill>
                  <a:srgbClr val="C00000"/>
                </a:solidFill>
              </a:rPr>
              <a:t>– </a:t>
            </a:r>
            <a:r>
              <a:rPr lang="da-DK" b="1" dirty="0" err="1" smtClean="0">
                <a:solidFill>
                  <a:srgbClr val="C00000"/>
                </a:solidFill>
              </a:rPr>
              <a:t>Abstract</a:t>
            </a:r>
            <a:r>
              <a:rPr lang="da-DK" b="1" dirty="0" smtClean="0">
                <a:solidFill>
                  <a:srgbClr val="C00000"/>
                </a:solidFill>
              </a:rPr>
              <a:t> </a:t>
            </a:r>
            <a:r>
              <a:rPr lang="da-DK" b="1" dirty="0" err="1" smtClean="0">
                <a:solidFill>
                  <a:srgbClr val="C00000"/>
                </a:solidFill>
              </a:rPr>
              <a:t>View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40645" name="AutoShape 5"/>
          <p:cNvSpPr>
            <a:spLocks noChangeAspect="1" noChangeArrowheads="1" noTextEdit="1"/>
          </p:cNvSpPr>
          <p:nvPr/>
        </p:nvSpPr>
        <p:spPr bwMode="auto">
          <a:xfrm>
            <a:off x="533400" y="1600200"/>
            <a:ext cx="8382000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0647" name="Freeform 7"/>
          <p:cNvSpPr>
            <a:spLocks/>
          </p:cNvSpPr>
          <p:nvPr/>
        </p:nvSpPr>
        <p:spPr bwMode="auto">
          <a:xfrm>
            <a:off x="6781800" y="3733800"/>
            <a:ext cx="1311275" cy="349250"/>
          </a:xfrm>
          <a:custGeom>
            <a:avLst/>
            <a:gdLst/>
            <a:ahLst/>
            <a:cxnLst>
              <a:cxn ang="0">
                <a:pos x="3299" y="479"/>
              </a:cxn>
              <a:cxn ang="0">
                <a:pos x="3274" y="526"/>
              </a:cxn>
              <a:cxn ang="0">
                <a:pos x="3232" y="570"/>
              </a:cxn>
              <a:cxn ang="0">
                <a:pos x="3172" y="613"/>
              </a:cxn>
              <a:cxn ang="0">
                <a:pos x="3096" y="655"/>
              </a:cxn>
              <a:cxn ang="0">
                <a:pos x="3003" y="695"/>
              </a:cxn>
              <a:cxn ang="0">
                <a:pos x="2896" y="731"/>
              </a:cxn>
              <a:cxn ang="0">
                <a:pos x="2777" y="764"/>
              </a:cxn>
              <a:cxn ang="0">
                <a:pos x="2642" y="794"/>
              </a:cxn>
              <a:cxn ang="0">
                <a:pos x="2499" y="820"/>
              </a:cxn>
              <a:cxn ang="0">
                <a:pos x="2346" y="840"/>
              </a:cxn>
              <a:cxn ang="0">
                <a:pos x="2185" y="858"/>
              </a:cxn>
              <a:cxn ang="0">
                <a:pos x="2017" y="870"/>
              </a:cxn>
              <a:cxn ang="0">
                <a:pos x="1847" y="878"/>
              </a:cxn>
              <a:cxn ang="0">
                <a:pos x="1674" y="881"/>
              </a:cxn>
              <a:cxn ang="0">
                <a:pos x="1500" y="879"/>
              </a:cxn>
              <a:cxn ang="0">
                <a:pos x="1329" y="872"/>
              </a:cxn>
              <a:cxn ang="0">
                <a:pos x="1161" y="861"/>
              </a:cxn>
              <a:cxn ang="0">
                <a:pos x="999" y="845"/>
              </a:cxn>
              <a:cxn ang="0">
                <a:pos x="843" y="825"/>
              </a:cxn>
              <a:cxn ang="0">
                <a:pos x="696" y="800"/>
              </a:cxn>
              <a:cxn ang="0">
                <a:pos x="561" y="772"/>
              </a:cxn>
              <a:cxn ang="0">
                <a:pos x="437" y="740"/>
              </a:cxn>
              <a:cxn ang="0">
                <a:pos x="326" y="704"/>
              </a:cxn>
              <a:cxn ang="0">
                <a:pos x="231" y="665"/>
              </a:cxn>
              <a:cxn ang="0">
                <a:pos x="149" y="624"/>
              </a:cxn>
              <a:cxn ang="0">
                <a:pos x="86" y="581"/>
              </a:cxn>
              <a:cxn ang="0">
                <a:pos x="40" y="536"/>
              </a:cxn>
              <a:cxn ang="0">
                <a:pos x="11" y="491"/>
              </a:cxn>
              <a:cxn ang="0">
                <a:pos x="0" y="444"/>
              </a:cxn>
              <a:cxn ang="0">
                <a:pos x="7" y="398"/>
              </a:cxn>
              <a:cxn ang="0">
                <a:pos x="33" y="353"/>
              </a:cxn>
              <a:cxn ang="0">
                <a:pos x="77" y="308"/>
              </a:cxn>
              <a:cxn ang="0">
                <a:pos x="138" y="264"/>
              </a:cxn>
              <a:cxn ang="0">
                <a:pos x="215" y="223"/>
              </a:cxn>
              <a:cxn ang="0">
                <a:pos x="309" y="184"/>
              </a:cxn>
              <a:cxn ang="0">
                <a:pos x="417" y="148"/>
              </a:cxn>
              <a:cxn ang="0">
                <a:pos x="539" y="116"/>
              </a:cxn>
              <a:cxn ang="0">
                <a:pos x="673" y="86"/>
              </a:cxn>
              <a:cxn ang="0">
                <a:pos x="818" y="60"/>
              </a:cxn>
              <a:cxn ang="0">
                <a:pos x="972" y="40"/>
              </a:cxn>
              <a:cxn ang="0">
                <a:pos x="1133" y="23"/>
              </a:cxn>
              <a:cxn ang="0">
                <a:pos x="1300" y="10"/>
              </a:cxn>
              <a:cxn ang="0">
                <a:pos x="1472" y="2"/>
              </a:cxn>
              <a:cxn ang="0">
                <a:pos x="1645" y="0"/>
              </a:cxn>
              <a:cxn ang="0">
                <a:pos x="1819" y="2"/>
              </a:cxn>
              <a:cxn ang="0">
                <a:pos x="1990" y="10"/>
              </a:cxn>
              <a:cxn ang="0">
                <a:pos x="2158" y="22"/>
              </a:cxn>
              <a:cxn ang="0">
                <a:pos x="2319" y="37"/>
              </a:cxn>
              <a:cxn ang="0">
                <a:pos x="2474" y="59"/>
              </a:cxn>
              <a:cxn ang="0">
                <a:pos x="2619" y="84"/>
              </a:cxn>
              <a:cxn ang="0">
                <a:pos x="2755" y="113"/>
              </a:cxn>
              <a:cxn ang="0">
                <a:pos x="2877" y="145"/>
              </a:cxn>
              <a:cxn ang="0">
                <a:pos x="2987" y="182"/>
              </a:cxn>
              <a:cxn ang="0">
                <a:pos x="3082" y="220"/>
              </a:cxn>
              <a:cxn ang="0">
                <a:pos x="3161" y="261"/>
              </a:cxn>
              <a:cxn ang="0">
                <a:pos x="3223" y="304"/>
              </a:cxn>
              <a:cxn ang="0">
                <a:pos x="3268" y="349"/>
              </a:cxn>
              <a:cxn ang="0">
                <a:pos x="3295" y="394"/>
              </a:cxn>
              <a:cxn ang="0">
                <a:pos x="3304" y="441"/>
              </a:cxn>
            </a:cxnLst>
            <a:rect l="0" t="0" r="r" b="b"/>
            <a:pathLst>
              <a:path w="3304" h="881">
                <a:moveTo>
                  <a:pt x="3304" y="441"/>
                </a:moveTo>
                <a:lnTo>
                  <a:pt x="3304" y="448"/>
                </a:lnTo>
                <a:lnTo>
                  <a:pt x="3304" y="456"/>
                </a:lnTo>
                <a:lnTo>
                  <a:pt x="3303" y="464"/>
                </a:lnTo>
                <a:lnTo>
                  <a:pt x="3300" y="472"/>
                </a:lnTo>
                <a:lnTo>
                  <a:pt x="3299" y="479"/>
                </a:lnTo>
                <a:lnTo>
                  <a:pt x="3295" y="487"/>
                </a:lnTo>
                <a:lnTo>
                  <a:pt x="3292" y="495"/>
                </a:lnTo>
                <a:lnTo>
                  <a:pt x="3288" y="502"/>
                </a:lnTo>
                <a:lnTo>
                  <a:pt x="3284" y="510"/>
                </a:lnTo>
                <a:lnTo>
                  <a:pt x="3279" y="518"/>
                </a:lnTo>
                <a:lnTo>
                  <a:pt x="3274" y="526"/>
                </a:lnTo>
                <a:lnTo>
                  <a:pt x="3268" y="532"/>
                </a:lnTo>
                <a:lnTo>
                  <a:pt x="3261" y="540"/>
                </a:lnTo>
                <a:lnTo>
                  <a:pt x="3255" y="548"/>
                </a:lnTo>
                <a:lnTo>
                  <a:pt x="3248" y="555"/>
                </a:lnTo>
                <a:lnTo>
                  <a:pt x="3239" y="563"/>
                </a:lnTo>
                <a:lnTo>
                  <a:pt x="3232" y="570"/>
                </a:lnTo>
                <a:lnTo>
                  <a:pt x="3223" y="577"/>
                </a:lnTo>
                <a:lnTo>
                  <a:pt x="3214" y="585"/>
                </a:lnTo>
                <a:lnTo>
                  <a:pt x="3205" y="591"/>
                </a:lnTo>
                <a:lnTo>
                  <a:pt x="3194" y="599"/>
                </a:lnTo>
                <a:lnTo>
                  <a:pt x="3184" y="606"/>
                </a:lnTo>
                <a:lnTo>
                  <a:pt x="3172" y="613"/>
                </a:lnTo>
                <a:lnTo>
                  <a:pt x="3161" y="620"/>
                </a:lnTo>
                <a:lnTo>
                  <a:pt x="3149" y="628"/>
                </a:lnTo>
                <a:lnTo>
                  <a:pt x="3136" y="634"/>
                </a:lnTo>
                <a:lnTo>
                  <a:pt x="3123" y="642"/>
                </a:lnTo>
                <a:lnTo>
                  <a:pt x="3110" y="648"/>
                </a:lnTo>
                <a:lnTo>
                  <a:pt x="3096" y="655"/>
                </a:lnTo>
                <a:lnTo>
                  <a:pt x="3082" y="661"/>
                </a:lnTo>
                <a:lnTo>
                  <a:pt x="3067" y="669"/>
                </a:lnTo>
                <a:lnTo>
                  <a:pt x="3052" y="675"/>
                </a:lnTo>
                <a:lnTo>
                  <a:pt x="3037" y="682"/>
                </a:lnTo>
                <a:lnTo>
                  <a:pt x="3020" y="688"/>
                </a:lnTo>
                <a:lnTo>
                  <a:pt x="3003" y="695"/>
                </a:lnTo>
                <a:lnTo>
                  <a:pt x="2987" y="700"/>
                </a:lnTo>
                <a:lnTo>
                  <a:pt x="2970" y="706"/>
                </a:lnTo>
                <a:lnTo>
                  <a:pt x="2952" y="713"/>
                </a:lnTo>
                <a:lnTo>
                  <a:pt x="2934" y="719"/>
                </a:lnTo>
                <a:lnTo>
                  <a:pt x="2916" y="724"/>
                </a:lnTo>
                <a:lnTo>
                  <a:pt x="2896" y="731"/>
                </a:lnTo>
                <a:lnTo>
                  <a:pt x="2877" y="736"/>
                </a:lnTo>
                <a:lnTo>
                  <a:pt x="2858" y="742"/>
                </a:lnTo>
                <a:lnTo>
                  <a:pt x="2838" y="747"/>
                </a:lnTo>
                <a:lnTo>
                  <a:pt x="2818" y="753"/>
                </a:lnTo>
                <a:lnTo>
                  <a:pt x="2797" y="758"/>
                </a:lnTo>
                <a:lnTo>
                  <a:pt x="2777" y="764"/>
                </a:lnTo>
                <a:lnTo>
                  <a:pt x="2755" y="769"/>
                </a:lnTo>
                <a:lnTo>
                  <a:pt x="2733" y="774"/>
                </a:lnTo>
                <a:lnTo>
                  <a:pt x="2711" y="778"/>
                </a:lnTo>
                <a:lnTo>
                  <a:pt x="2689" y="784"/>
                </a:lnTo>
                <a:lnTo>
                  <a:pt x="2666" y="789"/>
                </a:lnTo>
                <a:lnTo>
                  <a:pt x="2642" y="794"/>
                </a:lnTo>
                <a:lnTo>
                  <a:pt x="2619" y="798"/>
                </a:lnTo>
                <a:lnTo>
                  <a:pt x="2596" y="803"/>
                </a:lnTo>
                <a:lnTo>
                  <a:pt x="2573" y="807"/>
                </a:lnTo>
                <a:lnTo>
                  <a:pt x="2548" y="811"/>
                </a:lnTo>
                <a:lnTo>
                  <a:pt x="2524" y="814"/>
                </a:lnTo>
                <a:lnTo>
                  <a:pt x="2499" y="820"/>
                </a:lnTo>
                <a:lnTo>
                  <a:pt x="2474" y="823"/>
                </a:lnTo>
                <a:lnTo>
                  <a:pt x="2449" y="826"/>
                </a:lnTo>
                <a:lnTo>
                  <a:pt x="2423" y="830"/>
                </a:lnTo>
                <a:lnTo>
                  <a:pt x="2398" y="834"/>
                </a:lnTo>
                <a:lnTo>
                  <a:pt x="2372" y="838"/>
                </a:lnTo>
                <a:lnTo>
                  <a:pt x="2346" y="840"/>
                </a:lnTo>
                <a:lnTo>
                  <a:pt x="2319" y="844"/>
                </a:lnTo>
                <a:lnTo>
                  <a:pt x="2293" y="847"/>
                </a:lnTo>
                <a:lnTo>
                  <a:pt x="2266" y="849"/>
                </a:lnTo>
                <a:lnTo>
                  <a:pt x="2239" y="853"/>
                </a:lnTo>
                <a:lnTo>
                  <a:pt x="2212" y="856"/>
                </a:lnTo>
                <a:lnTo>
                  <a:pt x="2185" y="858"/>
                </a:lnTo>
                <a:lnTo>
                  <a:pt x="2158" y="860"/>
                </a:lnTo>
                <a:lnTo>
                  <a:pt x="2129" y="862"/>
                </a:lnTo>
                <a:lnTo>
                  <a:pt x="2102" y="865"/>
                </a:lnTo>
                <a:lnTo>
                  <a:pt x="2074" y="867"/>
                </a:lnTo>
                <a:lnTo>
                  <a:pt x="2046" y="869"/>
                </a:lnTo>
                <a:lnTo>
                  <a:pt x="2017" y="870"/>
                </a:lnTo>
                <a:lnTo>
                  <a:pt x="1990" y="872"/>
                </a:lnTo>
                <a:lnTo>
                  <a:pt x="1962" y="874"/>
                </a:lnTo>
                <a:lnTo>
                  <a:pt x="1933" y="875"/>
                </a:lnTo>
                <a:lnTo>
                  <a:pt x="1904" y="876"/>
                </a:lnTo>
                <a:lnTo>
                  <a:pt x="1875" y="878"/>
                </a:lnTo>
                <a:lnTo>
                  <a:pt x="1847" y="878"/>
                </a:lnTo>
                <a:lnTo>
                  <a:pt x="1819" y="879"/>
                </a:lnTo>
                <a:lnTo>
                  <a:pt x="1789" y="880"/>
                </a:lnTo>
                <a:lnTo>
                  <a:pt x="1761" y="880"/>
                </a:lnTo>
                <a:lnTo>
                  <a:pt x="1732" y="880"/>
                </a:lnTo>
                <a:lnTo>
                  <a:pt x="1703" y="881"/>
                </a:lnTo>
                <a:lnTo>
                  <a:pt x="1674" y="881"/>
                </a:lnTo>
                <a:lnTo>
                  <a:pt x="1645" y="881"/>
                </a:lnTo>
                <a:lnTo>
                  <a:pt x="1616" y="881"/>
                </a:lnTo>
                <a:lnTo>
                  <a:pt x="1587" y="881"/>
                </a:lnTo>
                <a:lnTo>
                  <a:pt x="1558" y="880"/>
                </a:lnTo>
                <a:lnTo>
                  <a:pt x="1530" y="880"/>
                </a:lnTo>
                <a:lnTo>
                  <a:pt x="1500" y="879"/>
                </a:lnTo>
                <a:lnTo>
                  <a:pt x="1472" y="879"/>
                </a:lnTo>
                <a:lnTo>
                  <a:pt x="1444" y="878"/>
                </a:lnTo>
                <a:lnTo>
                  <a:pt x="1414" y="876"/>
                </a:lnTo>
                <a:lnTo>
                  <a:pt x="1386" y="875"/>
                </a:lnTo>
                <a:lnTo>
                  <a:pt x="1357" y="874"/>
                </a:lnTo>
                <a:lnTo>
                  <a:pt x="1329" y="872"/>
                </a:lnTo>
                <a:lnTo>
                  <a:pt x="1300" y="871"/>
                </a:lnTo>
                <a:lnTo>
                  <a:pt x="1272" y="870"/>
                </a:lnTo>
                <a:lnTo>
                  <a:pt x="1245" y="867"/>
                </a:lnTo>
                <a:lnTo>
                  <a:pt x="1217" y="866"/>
                </a:lnTo>
                <a:lnTo>
                  <a:pt x="1188" y="863"/>
                </a:lnTo>
                <a:lnTo>
                  <a:pt x="1161" y="861"/>
                </a:lnTo>
                <a:lnTo>
                  <a:pt x="1133" y="860"/>
                </a:lnTo>
                <a:lnTo>
                  <a:pt x="1106" y="857"/>
                </a:lnTo>
                <a:lnTo>
                  <a:pt x="1079" y="854"/>
                </a:lnTo>
                <a:lnTo>
                  <a:pt x="1052" y="851"/>
                </a:lnTo>
                <a:lnTo>
                  <a:pt x="1025" y="848"/>
                </a:lnTo>
                <a:lnTo>
                  <a:pt x="999" y="845"/>
                </a:lnTo>
                <a:lnTo>
                  <a:pt x="972" y="843"/>
                </a:lnTo>
                <a:lnTo>
                  <a:pt x="946" y="839"/>
                </a:lnTo>
                <a:lnTo>
                  <a:pt x="920" y="835"/>
                </a:lnTo>
                <a:lnTo>
                  <a:pt x="894" y="832"/>
                </a:lnTo>
                <a:lnTo>
                  <a:pt x="869" y="829"/>
                </a:lnTo>
                <a:lnTo>
                  <a:pt x="843" y="825"/>
                </a:lnTo>
                <a:lnTo>
                  <a:pt x="818" y="821"/>
                </a:lnTo>
                <a:lnTo>
                  <a:pt x="793" y="817"/>
                </a:lnTo>
                <a:lnTo>
                  <a:pt x="768" y="813"/>
                </a:lnTo>
                <a:lnTo>
                  <a:pt x="745" y="809"/>
                </a:lnTo>
                <a:lnTo>
                  <a:pt x="720" y="804"/>
                </a:lnTo>
                <a:lnTo>
                  <a:pt x="696" y="800"/>
                </a:lnTo>
                <a:lnTo>
                  <a:pt x="673" y="795"/>
                </a:lnTo>
                <a:lnTo>
                  <a:pt x="649" y="791"/>
                </a:lnTo>
                <a:lnTo>
                  <a:pt x="628" y="786"/>
                </a:lnTo>
                <a:lnTo>
                  <a:pt x="604" y="781"/>
                </a:lnTo>
                <a:lnTo>
                  <a:pt x="582" y="777"/>
                </a:lnTo>
                <a:lnTo>
                  <a:pt x="561" y="772"/>
                </a:lnTo>
                <a:lnTo>
                  <a:pt x="539" y="767"/>
                </a:lnTo>
                <a:lnTo>
                  <a:pt x="518" y="762"/>
                </a:lnTo>
                <a:lnTo>
                  <a:pt x="497" y="755"/>
                </a:lnTo>
                <a:lnTo>
                  <a:pt x="477" y="750"/>
                </a:lnTo>
                <a:lnTo>
                  <a:pt x="456" y="745"/>
                </a:lnTo>
                <a:lnTo>
                  <a:pt x="437" y="740"/>
                </a:lnTo>
                <a:lnTo>
                  <a:pt x="417" y="733"/>
                </a:lnTo>
                <a:lnTo>
                  <a:pt x="398" y="728"/>
                </a:lnTo>
                <a:lnTo>
                  <a:pt x="380" y="722"/>
                </a:lnTo>
                <a:lnTo>
                  <a:pt x="361" y="715"/>
                </a:lnTo>
                <a:lnTo>
                  <a:pt x="344" y="710"/>
                </a:lnTo>
                <a:lnTo>
                  <a:pt x="326" y="704"/>
                </a:lnTo>
                <a:lnTo>
                  <a:pt x="309" y="697"/>
                </a:lnTo>
                <a:lnTo>
                  <a:pt x="292" y="691"/>
                </a:lnTo>
                <a:lnTo>
                  <a:pt x="276" y="684"/>
                </a:lnTo>
                <a:lnTo>
                  <a:pt x="260" y="678"/>
                </a:lnTo>
                <a:lnTo>
                  <a:pt x="245" y="671"/>
                </a:lnTo>
                <a:lnTo>
                  <a:pt x="231" y="665"/>
                </a:lnTo>
                <a:lnTo>
                  <a:pt x="215" y="658"/>
                </a:lnTo>
                <a:lnTo>
                  <a:pt x="202" y="652"/>
                </a:lnTo>
                <a:lnTo>
                  <a:pt x="188" y="644"/>
                </a:lnTo>
                <a:lnTo>
                  <a:pt x="175" y="638"/>
                </a:lnTo>
                <a:lnTo>
                  <a:pt x="162" y="631"/>
                </a:lnTo>
                <a:lnTo>
                  <a:pt x="149" y="624"/>
                </a:lnTo>
                <a:lnTo>
                  <a:pt x="138" y="617"/>
                </a:lnTo>
                <a:lnTo>
                  <a:pt x="126" y="609"/>
                </a:lnTo>
                <a:lnTo>
                  <a:pt x="116" y="603"/>
                </a:lnTo>
                <a:lnTo>
                  <a:pt x="105" y="595"/>
                </a:lnTo>
                <a:lnTo>
                  <a:pt x="95" y="588"/>
                </a:lnTo>
                <a:lnTo>
                  <a:pt x="86" y="581"/>
                </a:lnTo>
                <a:lnTo>
                  <a:pt x="77" y="573"/>
                </a:lnTo>
                <a:lnTo>
                  <a:pt x="68" y="566"/>
                </a:lnTo>
                <a:lnTo>
                  <a:pt x="60" y="559"/>
                </a:lnTo>
                <a:lnTo>
                  <a:pt x="53" y="551"/>
                </a:lnTo>
                <a:lnTo>
                  <a:pt x="46" y="544"/>
                </a:lnTo>
                <a:lnTo>
                  <a:pt x="40" y="536"/>
                </a:lnTo>
                <a:lnTo>
                  <a:pt x="33" y="528"/>
                </a:lnTo>
                <a:lnTo>
                  <a:pt x="28" y="522"/>
                </a:lnTo>
                <a:lnTo>
                  <a:pt x="23" y="514"/>
                </a:lnTo>
                <a:lnTo>
                  <a:pt x="19" y="506"/>
                </a:lnTo>
                <a:lnTo>
                  <a:pt x="14" y="499"/>
                </a:lnTo>
                <a:lnTo>
                  <a:pt x="11" y="491"/>
                </a:lnTo>
                <a:lnTo>
                  <a:pt x="7" y="483"/>
                </a:lnTo>
                <a:lnTo>
                  <a:pt x="5" y="475"/>
                </a:lnTo>
                <a:lnTo>
                  <a:pt x="4" y="468"/>
                </a:lnTo>
                <a:lnTo>
                  <a:pt x="2" y="460"/>
                </a:lnTo>
                <a:lnTo>
                  <a:pt x="1" y="452"/>
                </a:lnTo>
                <a:lnTo>
                  <a:pt x="0" y="444"/>
                </a:lnTo>
                <a:lnTo>
                  <a:pt x="0" y="437"/>
                </a:lnTo>
                <a:lnTo>
                  <a:pt x="1" y="429"/>
                </a:lnTo>
                <a:lnTo>
                  <a:pt x="2" y="421"/>
                </a:lnTo>
                <a:lnTo>
                  <a:pt x="4" y="414"/>
                </a:lnTo>
                <a:lnTo>
                  <a:pt x="5" y="406"/>
                </a:lnTo>
                <a:lnTo>
                  <a:pt x="7" y="398"/>
                </a:lnTo>
                <a:lnTo>
                  <a:pt x="11" y="390"/>
                </a:lnTo>
                <a:lnTo>
                  <a:pt x="14" y="383"/>
                </a:lnTo>
                <a:lnTo>
                  <a:pt x="19" y="375"/>
                </a:lnTo>
                <a:lnTo>
                  <a:pt x="23" y="368"/>
                </a:lnTo>
                <a:lnTo>
                  <a:pt x="28" y="361"/>
                </a:lnTo>
                <a:lnTo>
                  <a:pt x="33" y="353"/>
                </a:lnTo>
                <a:lnTo>
                  <a:pt x="40" y="345"/>
                </a:lnTo>
                <a:lnTo>
                  <a:pt x="46" y="337"/>
                </a:lnTo>
                <a:lnTo>
                  <a:pt x="53" y="330"/>
                </a:lnTo>
                <a:lnTo>
                  <a:pt x="60" y="323"/>
                </a:lnTo>
                <a:lnTo>
                  <a:pt x="68" y="316"/>
                </a:lnTo>
                <a:lnTo>
                  <a:pt x="77" y="308"/>
                </a:lnTo>
                <a:lnTo>
                  <a:pt x="86" y="300"/>
                </a:lnTo>
                <a:lnTo>
                  <a:pt x="95" y="294"/>
                </a:lnTo>
                <a:lnTo>
                  <a:pt x="105" y="286"/>
                </a:lnTo>
                <a:lnTo>
                  <a:pt x="116" y="279"/>
                </a:lnTo>
                <a:lnTo>
                  <a:pt x="126" y="272"/>
                </a:lnTo>
                <a:lnTo>
                  <a:pt x="138" y="264"/>
                </a:lnTo>
                <a:lnTo>
                  <a:pt x="149" y="258"/>
                </a:lnTo>
                <a:lnTo>
                  <a:pt x="162" y="251"/>
                </a:lnTo>
                <a:lnTo>
                  <a:pt x="175" y="243"/>
                </a:lnTo>
                <a:lnTo>
                  <a:pt x="188" y="237"/>
                </a:lnTo>
                <a:lnTo>
                  <a:pt x="202" y="230"/>
                </a:lnTo>
                <a:lnTo>
                  <a:pt x="215" y="223"/>
                </a:lnTo>
                <a:lnTo>
                  <a:pt x="231" y="216"/>
                </a:lnTo>
                <a:lnTo>
                  <a:pt x="245" y="210"/>
                </a:lnTo>
                <a:lnTo>
                  <a:pt x="260" y="203"/>
                </a:lnTo>
                <a:lnTo>
                  <a:pt x="276" y="197"/>
                </a:lnTo>
                <a:lnTo>
                  <a:pt x="292" y="191"/>
                </a:lnTo>
                <a:lnTo>
                  <a:pt x="309" y="184"/>
                </a:lnTo>
                <a:lnTo>
                  <a:pt x="326" y="178"/>
                </a:lnTo>
                <a:lnTo>
                  <a:pt x="344" y="172"/>
                </a:lnTo>
                <a:lnTo>
                  <a:pt x="361" y="166"/>
                </a:lnTo>
                <a:lnTo>
                  <a:pt x="380" y="160"/>
                </a:lnTo>
                <a:lnTo>
                  <a:pt x="398" y="154"/>
                </a:lnTo>
                <a:lnTo>
                  <a:pt x="417" y="148"/>
                </a:lnTo>
                <a:lnTo>
                  <a:pt x="437" y="143"/>
                </a:lnTo>
                <a:lnTo>
                  <a:pt x="456" y="136"/>
                </a:lnTo>
                <a:lnTo>
                  <a:pt x="477" y="131"/>
                </a:lnTo>
                <a:lnTo>
                  <a:pt x="497" y="126"/>
                </a:lnTo>
                <a:lnTo>
                  <a:pt x="518" y="121"/>
                </a:lnTo>
                <a:lnTo>
                  <a:pt x="539" y="116"/>
                </a:lnTo>
                <a:lnTo>
                  <a:pt x="561" y="111"/>
                </a:lnTo>
                <a:lnTo>
                  <a:pt x="582" y="105"/>
                </a:lnTo>
                <a:lnTo>
                  <a:pt x="604" y="100"/>
                </a:lnTo>
                <a:lnTo>
                  <a:pt x="628" y="95"/>
                </a:lnTo>
                <a:lnTo>
                  <a:pt x="649" y="90"/>
                </a:lnTo>
                <a:lnTo>
                  <a:pt x="673" y="86"/>
                </a:lnTo>
                <a:lnTo>
                  <a:pt x="696" y="81"/>
                </a:lnTo>
                <a:lnTo>
                  <a:pt x="720" y="77"/>
                </a:lnTo>
                <a:lnTo>
                  <a:pt x="745" y="73"/>
                </a:lnTo>
                <a:lnTo>
                  <a:pt x="768" y="68"/>
                </a:lnTo>
                <a:lnTo>
                  <a:pt x="793" y="64"/>
                </a:lnTo>
                <a:lnTo>
                  <a:pt x="818" y="60"/>
                </a:lnTo>
                <a:lnTo>
                  <a:pt x="843" y="56"/>
                </a:lnTo>
                <a:lnTo>
                  <a:pt x="869" y="53"/>
                </a:lnTo>
                <a:lnTo>
                  <a:pt x="894" y="50"/>
                </a:lnTo>
                <a:lnTo>
                  <a:pt x="920" y="46"/>
                </a:lnTo>
                <a:lnTo>
                  <a:pt x="946" y="42"/>
                </a:lnTo>
                <a:lnTo>
                  <a:pt x="972" y="40"/>
                </a:lnTo>
                <a:lnTo>
                  <a:pt x="999" y="36"/>
                </a:lnTo>
                <a:lnTo>
                  <a:pt x="1025" y="33"/>
                </a:lnTo>
                <a:lnTo>
                  <a:pt x="1052" y="31"/>
                </a:lnTo>
                <a:lnTo>
                  <a:pt x="1079" y="28"/>
                </a:lnTo>
                <a:lnTo>
                  <a:pt x="1106" y="26"/>
                </a:lnTo>
                <a:lnTo>
                  <a:pt x="1133" y="23"/>
                </a:lnTo>
                <a:lnTo>
                  <a:pt x="1161" y="20"/>
                </a:lnTo>
                <a:lnTo>
                  <a:pt x="1188" y="18"/>
                </a:lnTo>
                <a:lnTo>
                  <a:pt x="1217" y="15"/>
                </a:lnTo>
                <a:lnTo>
                  <a:pt x="1245" y="14"/>
                </a:lnTo>
                <a:lnTo>
                  <a:pt x="1272" y="13"/>
                </a:lnTo>
                <a:lnTo>
                  <a:pt x="1300" y="10"/>
                </a:lnTo>
                <a:lnTo>
                  <a:pt x="1329" y="9"/>
                </a:lnTo>
                <a:lnTo>
                  <a:pt x="1357" y="7"/>
                </a:lnTo>
                <a:lnTo>
                  <a:pt x="1386" y="6"/>
                </a:lnTo>
                <a:lnTo>
                  <a:pt x="1414" y="5"/>
                </a:lnTo>
                <a:lnTo>
                  <a:pt x="1444" y="4"/>
                </a:lnTo>
                <a:lnTo>
                  <a:pt x="1472" y="2"/>
                </a:lnTo>
                <a:lnTo>
                  <a:pt x="1500" y="2"/>
                </a:lnTo>
                <a:lnTo>
                  <a:pt x="1530" y="1"/>
                </a:lnTo>
                <a:lnTo>
                  <a:pt x="1558" y="1"/>
                </a:lnTo>
                <a:lnTo>
                  <a:pt x="1587" y="1"/>
                </a:lnTo>
                <a:lnTo>
                  <a:pt x="1616" y="0"/>
                </a:lnTo>
                <a:lnTo>
                  <a:pt x="1645" y="0"/>
                </a:lnTo>
                <a:lnTo>
                  <a:pt x="1674" y="0"/>
                </a:lnTo>
                <a:lnTo>
                  <a:pt x="1703" y="1"/>
                </a:lnTo>
                <a:lnTo>
                  <a:pt x="1732" y="1"/>
                </a:lnTo>
                <a:lnTo>
                  <a:pt x="1761" y="1"/>
                </a:lnTo>
                <a:lnTo>
                  <a:pt x="1789" y="2"/>
                </a:lnTo>
                <a:lnTo>
                  <a:pt x="1819" y="2"/>
                </a:lnTo>
                <a:lnTo>
                  <a:pt x="1847" y="4"/>
                </a:lnTo>
                <a:lnTo>
                  <a:pt x="1875" y="5"/>
                </a:lnTo>
                <a:lnTo>
                  <a:pt x="1904" y="5"/>
                </a:lnTo>
                <a:lnTo>
                  <a:pt x="1933" y="6"/>
                </a:lnTo>
                <a:lnTo>
                  <a:pt x="1962" y="7"/>
                </a:lnTo>
                <a:lnTo>
                  <a:pt x="1990" y="10"/>
                </a:lnTo>
                <a:lnTo>
                  <a:pt x="2017" y="11"/>
                </a:lnTo>
                <a:lnTo>
                  <a:pt x="2046" y="13"/>
                </a:lnTo>
                <a:lnTo>
                  <a:pt x="2074" y="15"/>
                </a:lnTo>
                <a:lnTo>
                  <a:pt x="2102" y="17"/>
                </a:lnTo>
                <a:lnTo>
                  <a:pt x="2129" y="19"/>
                </a:lnTo>
                <a:lnTo>
                  <a:pt x="2158" y="22"/>
                </a:lnTo>
                <a:lnTo>
                  <a:pt x="2185" y="24"/>
                </a:lnTo>
                <a:lnTo>
                  <a:pt x="2212" y="27"/>
                </a:lnTo>
                <a:lnTo>
                  <a:pt x="2239" y="29"/>
                </a:lnTo>
                <a:lnTo>
                  <a:pt x="2266" y="32"/>
                </a:lnTo>
                <a:lnTo>
                  <a:pt x="2293" y="35"/>
                </a:lnTo>
                <a:lnTo>
                  <a:pt x="2319" y="37"/>
                </a:lnTo>
                <a:lnTo>
                  <a:pt x="2346" y="41"/>
                </a:lnTo>
                <a:lnTo>
                  <a:pt x="2372" y="44"/>
                </a:lnTo>
                <a:lnTo>
                  <a:pt x="2398" y="47"/>
                </a:lnTo>
                <a:lnTo>
                  <a:pt x="2423" y="51"/>
                </a:lnTo>
                <a:lnTo>
                  <a:pt x="2449" y="55"/>
                </a:lnTo>
                <a:lnTo>
                  <a:pt x="2474" y="59"/>
                </a:lnTo>
                <a:lnTo>
                  <a:pt x="2499" y="63"/>
                </a:lnTo>
                <a:lnTo>
                  <a:pt x="2524" y="67"/>
                </a:lnTo>
                <a:lnTo>
                  <a:pt x="2548" y="71"/>
                </a:lnTo>
                <a:lnTo>
                  <a:pt x="2573" y="75"/>
                </a:lnTo>
                <a:lnTo>
                  <a:pt x="2596" y="80"/>
                </a:lnTo>
                <a:lnTo>
                  <a:pt x="2619" y="84"/>
                </a:lnTo>
                <a:lnTo>
                  <a:pt x="2642" y="89"/>
                </a:lnTo>
                <a:lnTo>
                  <a:pt x="2666" y="93"/>
                </a:lnTo>
                <a:lnTo>
                  <a:pt x="2689" y="98"/>
                </a:lnTo>
                <a:lnTo>
                  <a:pt x="2711" y="103"/>
                </a:lnTo>
                <a:lnTo>
                  <a:pt x="2733" y="108"/>
                </a:lnTo>
                <a:lnTo>
                  <a:pt x="2755" y="113"/>
                </a:lnTo>
                <a:lnTo>
                  <a:pt x="2777" y="118"/>
                </a:lnTo>
                <a:lnTo>
                  <a:pt x="2797" y="123"/>
                </a:lnTo>
                <a:lnTo>
                  <a:pt x="2818" y="129"/>
                </a:lnTo>
                <a:lnTo>
                  <a:pt x="2838" y="134"/>
                </a:lnTo>
                <a:lnTo>
                  <a:pt x="2858" y="140"/>
                </a:lnTo>
                <a:lnTo>
                  <a:pt x="2877" y="145"/>
                </a:lnTo>
                <a:lnTo>
                  <a:pt x="2896" y="151"/>
                </a:lnTo>
                <a:lnTo>
                  <a:pt x="2916" y="157"/>
                </a:lnTo>
                <a:lnTo>
                  <a:pt x="2934" y="163"/>
                </a:lnTo>
                <a:lnTo>
                  <a:pt x="2952" y="169"/>
                </a:lnTo>
                <a:lnTo>
                  <a:pt x="2970" y="175"/>
                </a:lnTo>
                <a:lnTo>
                  <a:pt x="2987" y="182"/>
                </a:lnTo>
                <a:lnTo>
                  <a:pt x="3003" y="188"/>
                </a:lnTo>
                <a:lnTo>
                  <a:pt x="3020" y="194"/>
                </a:lnTo>
                <a:lnTo>
                  <a:pt x="3037" y="201"/>
                </a:lnTo>
                <a:lnTo>
                  <a:pt x="3052" y="207"/>
                </a:lnTo>
                <a:lnTo>
                  <a:pt x="3067" y="214"/>
                </a:lnTo>
                <a:lnTo>
                  <a:pt x="3082" y="220"/>
                </a:lnTo>
                <a:lnTo>
                  <a:pt x="3096" y="227"/>
                </a:lnTo>
                <a:lnTo>
                  <a:pt x="3110" y="233"/>
                </a:lnTo>
                <a:lnTo>
                  <a:pt x="3123" y="241"/>
                </a:lnTo>
                <a:lnTo>
                  <a:pt x="3136" y="247"/>
                </a:lnTo>
                <a:lnTo>
                  <a:pt x="3149" y="254"/>
                </a:lnTo>
                <a:lnTo>
                  <a:pt x="3161" y="261"/>
                </a:lnTo>
                <a:lnTo>
                  <a:pt x="3172" y="268"/>
                </a:lnTo>
                <a:lnTo>
                  <a:pt x="3184" y="276"/>
                </a:lnTo>
                <a:lnTo>
                  <a:pt x="3194" y="282"/>
                </a:lnTo>
                <a:lnTo>
                  <a:pt x="3205" y="290"/>
                </a:lnTo>
                <a:lnTo>
                  <a:pt x="3214" y="298"/>
                </a:lnTo>
                <a:lnTo>
                  <a:pt x="3223" y="304"/>
                </a:lnTo>
                <a:lnTo>
                  <a:pt x="3232" y="312"/>
                </a:lnTo>
                <a:lnTo>
                  <a:pt x="3239" y="319"/>
                </a:lnTo>
                <a:lnTo>
                  <a:pt x="3248" y="326"/>
                </a:lnTo>
                <a:lnTo>
                  <a:pt x="3255" y="334"/>
                </a:lnTo>
                <a:lnTo>
                  <a:pt x="3261" y="341"/>
                </a:lnTo>
                <a:lnTo>
                  <a:pt x="3268" y="349"/>
                </a:lnTo>
                <a:lnTo>
                  <a:pt x="3274" y="357"/>
                </a:lnTo>
                <a:lnTo>
                  <a:pt x="3279" y="365"/>
                </a:lnTo>
                <a:lnTo>
                  <a:pt x="3284" y="372"/>
                </a:lnTo>
                <a:lnTo>
                  <a:pt x="3288" y="379"/>
                </a:lnTo>
                <a:lnTo>
                  <a:pt x="3292" y="386"/>
                </a:lnTo>
                <a:lnTo>
                  <a:pt x="3295" y="394"/>
                </a:lnTo>
                <a:lnTo>
                  <a:pt x="3299" y="402"/>
                </a:lnTo>
                <a:lnTo>
                  <a:pt x="3300" y="410"/>
                </a:lnTo>
                <a:lnTo>
                  <a:pt x="3303" y="417"/>
                </a:lnTo>
                <a:lnTo>
                  <a:pt x="3304" y="425"/>
                </a:lnTo>
                <a:lnTo>
                  <a:pt x="3304" y="433"/>
                </a:lnTo>
                <a:lnTo>
                  <a:pt x="3304" y="441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0648" name="Line 8"/>
          <p:cNvSpPr>
            <a:spLocks noChangeShapeType="1"/>
          </p:cNvSpPr>
          <p:nvPr/>
        </p:nvSpPr>
        <p:spPr bwMode="auto">
          <a:xfrm>
            <a:off x="4094163" y="3449638"/>
            <a:ext cx="2819400" cy="1587"/>
          </a:xfrm>
          <a:prstGeom prst="line">
            <a:avLst/>
          </a:prstGeom>
          <a:noFill/>
          <a:ln w="104775">
            <a:solidFill>
              <a:srgbClr val="868286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0649" name="Rectangle 9"/>
          <p:cNvSpPr>
            <a:spLocks noChangeArrowheads="1"/>
          </p:cNvSpPr>
          <p:nvPr/>
        </p:nvSpPr>
        <p:spPr bwMode="auto">
          <a:xfrm>
            <a:off x="6781800" y="2859088"/>
            <a:ext cx="1311275" cy="1049337"/>
          </a:xfrm>
          <a:prstGeom prst="rect">
            <a:avLst/>
          </a:prstGeom>
          <a:solidFill>
            <a:srgbClr val="FFFF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0650" name="Freeform 10"/>
          <p:cNvSpPr>
            <a:spLocks/>
          </p:cNvSpPr>
          <p:nvPr/>
        </p:nvSpPr>
        <p:spPr bwMode="auto">
          <a:xfrm>
            <a:off x="6804025" y="3522663"/>
            <a:ext cx="1157288" cy="385762"/>
          </a:xfrm>
          <a:custGeom>
            <a:avLst/>
            <a:gdLst/>
            <a:ahLst/>
            <a:cxnLst>
              <a:cxn ang="0">
                <a:pos x="2911" y="529"/>
              </a:cxn>
              <a:cxn ang="0">
                <a:pos x="2889" y="580"/>
              </a:cxn>
              <a:cxn ang="0">
                <a:pos x="2851" y="629"/>
              </a:cxn>
              <a:cxn ang="0">
                <a:pos x="2800" y="677"/>
              </a:cxn>
              <a:cxn ang="0">
                <a:pos x="2733" y="724"/>
              </a:cxn>
              <a:cxn ang="0">
                <a:pos x="2650" y="767"/>
              </a:cxn>
              <a:cxn ang="0">
                <a:pos x="2556" y="807"/>
              </a:cxn>
              <a:cxn ang="0">
                <a:pos x="2450" y="843"/>
              </a:cxn>
              <a:cxn ang="0">
                <a:pos x="2332" y="877"/>
              </a:cxn>
              <a:cxn ang="0">
                <a:pos x="2205" y="905"/>
              </a:cxn>
              <a:cxn ang="0">
                <a:pos x="2070" y="928"/>
              </a:cxn>
              <a:cxn ang="0">
                <a:pos x="1928" y="948"/>
              </a:cxn>
              <a:cxn ang="0">
                <a:pos x="1780" y="962"/>
              </a:cxn>
              <a:cxn ang="0">
                <a:pos x="1629" y="970"/>
              </a:cxn>
              <a:cxn ang="0">
                <a:pos x="1477" y="974"/>
              </a:cxn>
              <a:cxn ang="0">
                <a:pos x="1324" y="972"/>
              </a:cxn>
              <a:cxn ang="0">
                <a:pos x="1173" y="965"/>
              </a:cxn>
              <a:cxn ang="0">
                <a:pos x="1025" y="952"/>
              </a:cxn>
              <a:cxn ang="0">
                <a:pos x="880" y="934"/>
              </a:cxn>
              <a:cxn ang="0">
                <a:pos x="744" y="912"/>
              </a:cxn>
              <a:cxn ang="0">
                <a:pos x="615" y="885"/>
              </a:cxn>
              <a:cxn ang="0">
                <a:pos x="493" y="852"/>
              </a:cxn>
              <a:cxn ang="0">
                <a:pos x="385" y="816"/>
              </a:cxn>
              <a:cxn ang="0">
                <a:pos x="287" y="778"/>
              </a:cxn>
              <a:cxn ang="0">
                <a:pos x="202" y="735"/>
              </a:cxn>
              <a:cxn ang="0">
                <a:pos x="131" y="690"/>
              </a:cxn>
              <a:cxn ang="0">
                <a:pos x="76" y="642"/>
              </a:cxn>
              <a:cxn ang="0">
                <a:pos x="35" y="592"/>
              </a:cxn>
              <a:cxn ang="0">
                <a:pos x="9" y="542"/>
              </a:cxn>
              <a:cxn ang="0">
                <a:pos x="0" y="491"/>
              </a:cxn>
              <a:cxn ang="0">
                <a:pos x="6" y="440"/>
              </a:cxn>
              <a:cxn ang="0">
                <a:pos x="29" y="390"/>
              </a:cxn>
              <a:cxn ang="0">
                <a:pos x="67" y="341"/>
              </a:cxn>
              <a:cxn ang="0">
                <a:pos x="121" y="293"/>
              </a:cxn>
              <a:cxn ang="0">
                <a:pos x="189" y="247"/>
              </a:cxn>
              <a:cxn ang="0">
                <a:pos x="272" y="204"/>
              </a:cxn>
              <a:cxn ang="0">
                <a:pos x="367" y="164"/>
              </a:cxn>
              <a:cxn ang="0">
                <a:pos x="475" y="127"/>
              </a:cxn>
              <a:cxn ang="0">
                <a:pos x="593" y="94"/>
              </a:cxn>
              <a:cxn ang="0">
                <a:pos x="722" y="67"/>
              </a:cxn>
              <a:cxn ang="0">
                <a:pos x="857" y="43"/>
              </a:cxn>
              <a:cxn ang="0">
                <a:pos x="1000" y="25"/>
              </a:cxn>
              <a:cxn ang="0">
                <a:pos x="1147" y="12"/>
              </a:cxn>
              <a:cxn ang="0">
                <a:pos x="1298" y="3"/>
              </a:cxn>
              <a:cxn ang="0">
                <a:pos x="1451" y="0"/>
              </a:cxn>
              <a:cxn ang="0">
                <a:pos x="1605" y="3"/>
              </a:cxn>
              <a:cxn ang="0">
                <a:pos x="1756" y="11"/>
              </a:cxn>
              <a:cxn ang="0">
                <a:pos x="1904" y="24"/>
              </a:cxn>
              <a:cxn ang="0">
                <a:pos x="2047" y="42"/>
              </a:cxn>
              <a:cxn ang="0">
                <a:pos x="2184" y="65"/>
              </a:cxn>
              <a:cxn ang="0">
                <a:pos x="2311" y="92"/>
              </a:cxn>
              <a:cxn ang="0">
                <a:pos x="2431" y="124"/>
              </a:cxn>
              <a:cxn ang="0">
                <a:pos x="2539" y="160"/>
              </a:cxn>
              <a:cxn ang="0">
                <a:pos x="2636" y="200"/>
              </a:cxn>
              <a:cxn ang="0">
                <a:pos x="2720" y="243"/>
              </a:cxn>
              <a:cxn ang="0">
                <a:pos x="2789" y="288"/>
              </a:cxn>
              <a:cxn ang="0">
                <a:pos x="2844" y="336"/>
              </a:cxn>
              <a:cxn ang="0">
                <a:pos x="2884" y="386"/>
              </a:cxn>
              <a:cxn ang="0">
                <a:pos x="2908" y="436"/>
              </a:cxn>
              <a:cxn ang="0">
                <a:pos x="2916" y="486"/>
              </a:cxn>
            </a:cxnLst>
            <a:rect l="0" t="0" r="r" b="b"/>
            <a:pathLst>
              <a:path w="2916" h="974">
                <a:moveTo>
                  <a:pt x="2916" y="486"/>
                </a:moveTo>
                <a:lnTo>
                  <a:pt x="2916" y="495"/>
                </a:lnTo>
                <a:lnTo>
                  <a:pt x="2915" y="504"/>
                </a:lnTo>
                <a:lnTo>
                  <a:pt x="2915" y="512"/>
                </a:lnTo>
                <a:lnTo>
                  <a:pt x="2912" y="521"/>
                </a:lnTo>
                <a:lnTo>
                  <a:pt x="2911" y="529"/>
                </a:lnTo>
                <a:lnTo>
                  <a:pt x="2908" y="538"/>
                </a:lnTo>
                <a:lnTo>
                  <a:pt x="2905" y="547"/>
                </a:lnTo>
                <a:lnTo>
                  <a:pt x="2902" y="555"/>
                </a:lnTo>
                <a:lnTo>
                  <a:pt x="2898" y="564"/>
                </a:lnTo>
                <a:lnTo>
                  <a:pt x="2894" y="571"/>
                </a:lnTo>
                <a:lnTo>
                  <a:pt x="2889" y="580"/>
                </a:lnTo>
                <a:lnTo>
                  <a:pt x="2884" y="588"/>
                </a:lnTo>
                <a:lnTo>
                  <a:pt x="2878" y="597"/>
                </a:lnTo>
                <a:lnTo>
                  <a:pt x="2872" y="605"/>
                </a:lnTo>
                <a:lnTo>
                  <a:pt x="2866" y="613"/>
                </a:lnTo>
                <a:lnTo>
                  <a:pt x="2859" y="622"/>
                </a:lnTo>
                <a:lnTo>
                  <a:pt x="2851" y="629"/>
                </a:lnTo>
                <a:lnTo>
                  <a:pt x="2844" y="637"/>
                </a:lnTo>
                <a:lnTo>
                  <a:pt x="2836" y="646"/>
                </a:lnTo>
                <a:lnTo>
                  <a:pt x="2828" y="654"/>
                </a:lnTo>
                <a:lnTo>
                  <a:pt x="2819" y="662"/>
                </a:lnTo>
                <a:lnTo>
                  <a:pt x="2809" y="669"/>
                </a:lnTo>
                <a:lnTo>
                  <a:pt x="2800" y="677"/>
                </a:lnTo>
                <a:lnTo>
                  <a:pt x="2789" y="685"/>
                </a:lnTo>
                <a:lnTo>
                  <a:pt x="2779" y="693"/>
                </a:lnTo>
                <a:lnTo>
                  <a:pt x="2768" y="700"/>
                </a:lnTo>
                <a:lnTo>
                  <a:pt x="2756" y="708"/>
                </a:lnTo>
                <a:lnTo>
                  <a:pt x="2744" y="716"/>
                </a:lnTo>
                <a:lnTo>
                  <a:pt x="2733" y="724"/>
                </a:lnTo>
                <a:lnTo>
                  <a:pt x="2720" y="731"/>
                </a:lnTo>
                <a:lnTo>
                  <a:pt x="2707" y="738"/>
                </a:lnTo>
                <a:lnTo>
                  <a:pt x="2693" y="745"/>
                </a:lnTo>
                <a:lnTo>
                  <a:pt x="2680" y="753"/>
                </a:lnTo>
                <a:lnTo>
                  <a:pt x="2666" y="760"/>
                </a:lnTo>
                <a:lnTo>
                  <a:pt x="2650" y="767"/>
                </a:lnTo>
                <a:lnTo>
                  <a:pt x="2636" y="774"/>
                </a:lnTo>
                <a:lnTo>
                  <a:pt x="2621" y="780"/>
                </a:lnTo>
                <a:lnTo>
                  <a:pt x="2605" y="788"/>
                </a:lnTo>
                <a:lnTo>
                  <a:pt x="2590" y="794"/>
                </a:lnTo>
                <a:lnTo>
                  <a:pt x="2573" y="801"/>
                </a:lnTo>
                <a:lnTo>
                  <a:pt x="2556" y="807"/>
                </a:lnTo>
                <a:lnTo>
                  <a:pt x="2539" y="814"/>
                </a:lnTo>
                <a:lnTo>
                  <a:pt x="2523" y="820"/>
                </a:lnTo>
                <a:lnTo>
                  <a:pt x="2505" y="825"/>
                </a:lnTo>
                <a:lnTo>
                  <a:pt x="2487" y="832"/>
                </a:lnTo>
                <a:lnTo>
                  <a:pt x="2468" y="838"/>
                </a:lnTo>
                <a:lnTo>
                  <a:pt x="2450" y="843"/>
                </a:lnTo>
                <a:lnTo>
                  <a:pt x="2431" y="850"/>
                </a:lnTo>
                <a:lnTo>
                  <a:pt x="2412" y="855"/>
                </a:lnTo>
                <a:lnTo>
                  <a:pt x="2392" y="860"/>
                </a:lnTo>
                <a:lnTo>
                  <a:pt x="2373" y="867"/>
                </a:lnTo>
                <a:lnTo>
                  <a:pt x="2352" y="872"/>
                </a:lnTo>
                <a:lnTo>
                  <a:pt x="2332" y="877"/>
                </a:lnTo>
                <a:lnTo>
                  <a:pt x="2311" y="882"/>
                </a:lnTo>
                <a:lnTo>
                  <a:pt x="2291" y="886"/>
                </a:lnTo>
                <a:lnTo>
                  <a:pt x="2270" y="891"/>
                </a:lnTo>
                <a:lnTo>
                  <a:pt x="2248" y="896"/>
                </a:lnTo>
                <a:lnTo>
                  <a:pt x="2227" y="900"/>
                </a:lnTo>
                <a:lnTo>
                  <a:pt x="2205" y="905"/>
                </a:lnTo>
                <a:lnTo>
                  <a:pt x="2184" y="909"/>
                </a:lnTo>
                <a:lnTo>
                  <a:pt x="2160" y="913"/>
                </a:lnTo>
                <a:lnTo>
                  <a:pt x="2138" y="917"/>
                </a:lnTo>
                <a:lnTo>
                  <a:pt x="2115" y="921"/>
                </a:lnTo>
                <a:lnTo>
                  <a:pt x="2093" y="925"/>
                </a:lnTo>
                <a:lnTo>
                  <a:pt x="2070" y="928"/>
                </a:lnTo>
                <a:lnTo>
                  <a:pt x="2047" y="932"/>
                </a:lnTo>
                <a:lnTo>
                  <a:pt x="2024" y="936"/>
                </a:lnTo>
                <a:lnTo>
                  <a:pt x="1999" y="939"/>
                </a:lnTo>
                <a:lnTo>
                  <a:pt x="1976" y="941"/>
                </a:lnTo>
                <a:lnTo>
                  <a:pt x="1952" y="945"/>
                </a:lnTo>
                <a:lnTo>
                  <a:pt x="1928" y="948"/>
                </a:lnTo>
                <a:lnTo>
                  <a:pt x="1904" y="950"/>
                </a:lnTo>
                <a:lnTo>
                  <a:pt x="1879" y="953"/>
                </a:lnTo>
                <a:lnTo>
                  <a:pt x="1855" y="956"/>
                </a:lnTo>
                <a:lnTo>
                  <a:pt x="1830" y="958"/>
                </a:lnTo>
                <a:lnTo>
                  <a:pt x="1806" y="959"/>
                </a:lnTo>
                <a:lnTo>
                  <a:pt x="1780" y="962"/>
                </a:lnTo>
                <a:lnTo>
                  <a:pt x="1756" y="963"/>
                </a:lnTo>
                <a:lnTo>
                  <a:pt x="1731" y="965"/>
                </a:lnTo>
                <a:lnTo>
                  <a:pt x="1705" y="967"/>
                </a:lnTo>
                <a:lnTo>
                  <a:pt x="1681" y="968"/>
                </a:lnTo>
                <a:lnTo>
                  <a:pt x="1655" y="970"/>
                </a:lnTo>
                <a:lnTo>
                  <a:pt x="1629" y="970"/>
                </a:lnTo>
                <a:lnTo>
                  <a:pt x="1605" y="971"/>
                </a:lnTo>
                <a:lnTo>
                  <a:pt x="1579" y="972"/>
                </a:lnTo>
                <a:lnTo>
                  <a:pt x="1553" y="972"/>
                </a:lnTo>
                <a:lnTo>
                  <a:pt x="1527" y="974"/>
                </a:lnTo>
                <a:lnTo>
                  <a:pt x="1503" y="974"/>
                </a:lnTo>
                <a:lnTo>
                  <a:pt x="1477" y="974"/>
                </a:lnTo>
                <a:lnTo>
                  <a:pt x="1451" y="974"/>
                </a:lnTo>
                <a:lnTo>
                  <a:pt x="1426" y="974"/>
                </a:lnTo>
                <a:lnTo>
                  <a:pt x="1400" y="974"/>
                </a:lnTo>
                <a:lnTo>
                  <a:pt x="1375" y="974"/>
                </a:lnTo>
                <a:lnTo>
                  <a:pt x="1349" y="972"/>
                </a:lnTo>
                <a:lnTo>
                  <a:pt x="1324" y="972"/>
                </a:lnTo>
                <a:lnTo>
                  <a:pt x="1298" y="971"/>
                </a:lnTo>
                <a:lnTo>
                  <a:pt x="1273" y="970"/>
                </a:lnTo>
                <a:lnTo>
                  <a:pt x="1248" y="968"/>
                </a:lnTo>
                <a:lnTo>
                  <a:pt x="1223" y="967"/>
                </a:lnTo>
                <a:lnTo>
                  <a:pt x="1197" y="966"/>
                </a:lnTo>
                <a:lnTo>
                  <a:pt x="1173" y="965"/>
                </a:lnTo>
                <a:lnTo>
                  <a:pt x="1147" y="962"/>
                </a:lnTo>
                <a:lnTo>
                  <a:pt x="1123" y="961"/>
                </a:lnTo>
                <a:lnTo>
                  <a:pt x="1098" y="958"/>
                </a:lnTo>
                <a:lnTo>
                  <a:pt x="1074" y="957"/>
                </a:lnTo>
                <a:lnTo>
                  <a:pt x="1049" y="954"/>
                </a:lnTo>
                <a:lnTo>
                  <a:pt x="1025" y="952"/>
                </a:lnTo>
                <a:lnTo>
                  <a:pt x="1000" y="949"/>
                </a:lnTo>
                <a:lnTo>
                  <a:pt x="976" y="947"/>
                </a:lnTo>
                <a:lnTo>
                  <a:pt x="951" y="944"/>
                </a:lnTo>
                <a:lnTo>
                  <a:pt x="928" y="940"/>
                </a:lnTo>
                <a:lnTo>
                  <a:pt x="905" y="938"/>
                </a:lnTo>
                <a:lnTo>
                  <a:pt x="880" y="934"/>
                </a:lnTo>
                <a:lnTo>
                  <a:pt x="857" y="931"/>
                </a:lnTo>
                <a:lnTo>
                  <a:pt x="834" y="927"/>
                </a:lnTo>
                <a:lnTo>
                  <a:pt x="811" y="923"/>
                </a:lnTo>
                <a:lnTo>
                  <a:pt x="789" y="919"/>
                </a:lnTo>
                <a:lnTo>
                  <a:pt x="766" y="916"/>
                </a:lnTo>
                <a:lnTo>
                  <a:pt x="744" y="912"/>
                </a:lnTo>
                <a:lnTo>
                  <a:pt x="722" y="907"/>
                </a:lnTo>
                <a:lnTo>
                  <a:pt x="700" y="903"/>
                </a:lnTo>
                <a:lnTo>
                  <a:pt x="678" y="899"/>
                </a:lnTo>
                <a:lnTo>
                  <a:pt x="656" y="894"/>
                </a:lnTo>
                <a:lnTo>
                  <a:pt x="635" y="889"/>
                </a:lnTo>
                <a:lnTo>
                  <a:pt x="615" y="885"/>
                </a:lnTo>
                <a:lnTo>
                  <a:pt x="593" y="880"/>
                </a:lnTo>
                <a:lnTo>
                  <a:pt x="573" y="874"/>
                </a:lnTo>
                <a:lnTo>
                  <a:pt x="553" y="869"/>
                </a:lnTo>
                <a:lnTo>
                  <a:pt x="533" y="863"/>
                </a:lnTo>
                <a:lnTo>
                  <a:pt x="513" y="858"/>
                </a:lnTo>
                <a:lnTo>
                  <a:pt x="493" y="852"/>
                </a:lnTo>
                <a:lnTo>
                  <a:pt x="475" y="846"/>
                </a:lnTo>
                <a:lnTo>
                  <a:pt x="456" y="841"/>
                </a:lnTo>
                <a:lnTo>
                  <a:pt x="438" y="834"/>
                </a:lnTo>
                <a:lnTo>
                  <a:pt x="420" y="829"/>
                </a:lnTo>
                <a:lnTo>
                  <a:pt x="402" y="823"/>
                </a:lnTo>
                <a:lnTo>
                  <a:pt x="385" y="816"/>
                </a:lnTo>
                <a:lnTo>
                  <a:pt x="367" y="810"/>
                </a:lnTo>
                <a:lnTo>
                  <a:pt x="350" y="803"/>
                </a:lnTo>
                <a:lnTo>
                  <a:pt x="335" y="797"/>
                </a:lnTo>
                <a:lnTo>
                  <a:pt x="318" y="791"/>
                </a:lnTo>
                <a:lnTo>
                  <a:pt x="303" y="784"/>
                </a:lnTo>
                <a:lnTo>
                  <a:pt x="287" y="778"/>
                </a:lnTo>
                <a:lnTo>
                  <a:pt x="272" y="770"/>
                </a:lnTo>
                <a:lnTo>
                  <a:pt x="258" y="763"/>
                </a:lnTo>
                <a:lnTo>
                  <a:pt x="243" y="756"/>
                </a:lnTo>
                <a:lnTo>
                  <a:pt x="229" y="749"/>
                </a:lnTo>
                <a:lnTo>
                  <a:pt x="215" y="742"/>
                </a:lnTo>
                <a:lnTo>
                  <a:pt x="202" y="735"/>
                </a:lnTo>
                <a:lnTo>
                  <a:pt x="189" y="727"/>
                </a:lnTo>
                <a:lnTo>
                  <a:pt x="178" y="720"/>
                </a:lnTo>
                <a:lnTo>
                  <a:pt x="165" y="712"/>
                </a:lnTo>
                <a:lnTo>
                  <a:pt x="153" y="704"/>
                </a:lnTo>
                <a:lnTo>
                  <a:pt x="143" y="696"/>
                </a:lnTo>
                <a:lnTo>
                  <a:pt x="131" y="690"/>
                </a:lnTo>
                <a:lnTo>
                  <a:pt x="121" y="681"/>
                </a:lnTo>
                <a:lnTo>
                  <a:pt x="111" y="673"/>
                </a:lnTo>
                <a:lnTo>
                  <a:pt x="102" y="666"/>
                </a:lnTo>
                <a:lnTo>
                  <a:pt x="93" y="658"/>
                </a:lnTo>
                <a:lnTo>
                  <a:pt x="84" y="650"/>
                </a:lnTo>
                <a:lnTo>
                  <a:pt x="76" y="642"/>
                </a:lnTo>
                <a:lnTo>
                  <a:pt x="67" y="633"/>
                </a:lnTo>
                <a:lnTo>
                  <a:pt x="60" y="626"/>
                </a:lnTo>
                <a:lnTo>
                  <a:pt x="53" y="618"/>
                </a:lnTo>
                <a:lnTo>
                  <a:pt x="46" y="609"/>
                </a:lnTo>
                <a:lnTo>
                  <a:pt x="40" y="601"/>
                </a:lnTo>
                <a:lnTo>
                  <a:pt x="35" y="592"/>
                </a:lnTo>
                <a:lnTo>
                  <a:pt x="29" y="584"/>
                </a:lnTo>
                <a:lnTo>
                  <a:pt x="24" y="575"/>
                </a:lnTo>
                <a:lnTo>
                  <a:pt x="19" y="568"/>
                </a:lnTo>
                <a:lnTo>
                  <a:pt x="15" y="559"/>
                </a:lnTo>
                <a:lnTo>
                  <a:pt x="13" y="551"/>
                </a:lnTo>
                <a:lnTo>
                  <a:pt x="9" y="542"/>
                </a:lnTo>
                <a:lnTo>
                  <a:pt x="6" y="534"/>
                </a:lnTo>
                <a:lnTo>
                  <a:pt x="4" y="525"/>
                </a:lnTo>
                <a:lnTo>
                  <a:pt x="2" y="517"/>
                </a:lnTo>
                <a:lnTo>
                  <a:pt x="1" y="508"/>
                </a:lnTo>
                <a:lnTo>
                  <a:pt x="0" y="499"/>
                </a:lnTo>
                <a:lnTo>
                  <a:pt x="0" y="491"/>
                </a:lnTo>
                <a:lnTo>
                  <a:pt x="0" y="482"/>
                </a:lnTo>
                <a:lnTo>
                  <a:pt x="0" y="475"/>
                </a:lnTo>
                <a:lnTo>
                  <a:pt x="1" y="466"/>
                </a:lnTo>
                <a:lnTo>
                  <a:pt x="2" y="457"/>
                </a:lnTo>
                <a:lnTo>
                  <a:pt x="4" y="449"/>
                </a:lnTo>
                <a:lnTo>
                  <a:pt x="6" y="440"/>
                </a:lnTo>
                <a:lnTo>
                  <a:pt x="9" y="432"/>
                </a:lnTo>
                <a:lnTo>
                  <a:pt x="13" y="423"/>
                </a:lnTo>
                <a:lnTo>
                  <a:pt x="15" y="415"/>
                </a:lnTo>
                <a:lnTo>
                  <a:pt x="19" y="406"/>
                </a:lnTo>
                <a:lnTo>
                  <a:pt x="24" y="397"/>
                </a:lnTo>
                <a:lnTo>
                  <a:pt x="29" y="390"/>
                </a:lnTo>
                <a:lnTo>
                  <a:pt x="35" y="382"/>
                </a:lnTo>
                <a:lnTo>
                  <a:pt x="40" y="373"/>
                </a:lnTo>
                <a:lnTo>
                  <a:pt x="46" y="365"/>
                </a:lnTo>
                <a:lnTo>
                  <a:pt x="53" y="356"/>
                </a:lnTo>
                <a:lnTo>
                  <a:pt x="60" y="348"/>
                </a:lnTo>
                <a:lnTo>
                  <a:pt x="67" y="341"/>
                </a:lnTo>
                <a:lnTo>
                  <a:pt x="76" y="332"/>
                </a:lnTo>
                <a:lnTo>
                  <a:pt x="84" y="324"/>
                </a:lnTo>
                <a:lnTo>
                  <a:pt x="93" y="316"/>
                </a:lnTo>
                <a:lnTo>
                  <a:pt x="102" y="308"/>
                </a:lnTo>
                <a:lnTo>
                  <a:pt x="111" y="301"/>
                </a:lnTo>
                <a:lnTo>
                  <a:pt x="121" y="293"/>
                </a:lnTo>
                <a:lnTo>
                  <a:pt x="131" y="284"/>
                </a:lnTo>
                <a:lnTo>
                  <a:pt x="143" y="278"/>
                </a:lnTo>
                <a:lnTo>
                  <a:pt x="153" y="270"/>
                </a:lnTo>
                <a:lnTo>
                  <a:pt x="165" y="262"/>
                </a:lnTo>
                <a:lnTo>
                  <a:pt x="178" y="254"/>
                </a:lnTo>
                <a:lnTo>
                  <a:pt x="189" y="247"/>
                </a:lnTo>
                <a:lnTo>
                  <a:pt x="202" y="239"/>
                </a:lnTo>
                <a:lnTo>
                  <a:pt x="215" y="232"/>
                </a:lnTo>
                <a:lnTo>
                  <a:pt x="229" y="225"/>
                </a:lnTo>
                <a:lnTo>
                  <a:pt x="243" y="218"/>
                </a:lnTo>
                <a:lnTo>
                  <a:pt x="258" y="210"/>
                </a:lnTo>
                <a:lnTo>
                  <a:pt x="272" y="204"/>
                </a:lnTo>
                <a:lnTo>
                  <a:pt x="287" y="196"/>
                </a:lnTo>
                <a:lnTo>
                  <a:pt x="303" y="190"/>
                </a:lnTo>
                <a:lnTo>
                  <a:pt x="318" y="183"/>
                </a:lnTo>
                <a:lnTo>
                  <a:pt x="335" y="177"/>
                </a:lnTo>
                <a:lnTo>
                  <a:pt x="350" y="171"/>
                </a:lnTo>
                <a:lnTo>
                  <a:pt x="367" y="164"/>
                </a:lnTo>
                <a:lnTo>
                  <a:pt x="385" y="158"/>
                </a:lnTo>
                <a:lnTo>
                  <a:pt x="402" y="151"/>
                </a:lnTo>
                <a:lnTo>
                  <a:pt x="420" y="145"/>
                </a:lnTo>
                <a:lnTo>
                  <a:pt x="438" y="140"/>
                </a:lnTo>
                <a:lnTo>
                  <a:pt x="456" y="133"/>
                </a:lnTo>
                <a:lnTo>
                  <a:pt x="475" y="127"/>
                </a:lnTo>
                <a:lnTo>
                  <a:pt x="493" y="122"/>
                </a:lnTo>
                <a:lnTo>
                  <a:pt x="513" y="116"/>
                </a:lnTo>
                <a:lnTo>
                  <a:pt x="533" y="111"/>
                </a:lnTo>
                <a:lnTo>
                  <a:pt x="553" y="105"/>
                </a:lnTo>
                <a:lnTo>
                  <a:pt x="573" y="100"/>
                </a:lnTo>
                <a:lnTo>
                  <a:pt x="593" y="94"/>
                </a:lnTo>
                <a:lnTo>
                  <a:pt x="615" y="89"/>
                </a:lnTo>
                <a:lnTo>
                  <a:pt x="635" y="85"/>
                </a:lnTo>
                <a:lnTo>
                  <a:pt x="656" y="80"/>
                </a:lnTo>
                <a:lnTo>
                  <a:pt x="678" y="75"/>
                </a:lnTo>
                <a:lnTo>
                  <a:pt x="700" y="71"/>
                </a:lnTo>
                <a:lnTo>
                  <a:pt x="722" y="67"/>
                </a:lnTo>
                <a:lnTo>
                  <a:pt x="744" y="62"/>
                </a:lnTo>
                <a:lnTo>
                  <a:pt x="766" y="58"/>
                </a:lnTo>
                <a:lnTo>
                  <a:pt x="789" y="54"/>
                </a:lnTo>
                <a:lnTo>
                  <a:pt x="811" y="51"/>
                </a:lnTo>
                <a:lnTo>
                  <a:pt x="834" y="47"/>
                </a:lnTo>
                <a:lnTo>
                  <a:pt x="857" y="43"/>
                </a:lnTo>
                <a:lnTo>
                  <a:pt x="880" y="40"/>
                </a:lnTo>
                <a:lnTo>
                  <a:pt x="905" y="36"/>
                </a:lnTo>
                <a:lnTo>
                  <a:pt x="928" y="34"/>
                </a:lnTo>
                <a:lnTo>
                  <a:pt x="951" y="30"/>
                </a:lnTo>
                <a:lnTo>
                  <a:pt x="976" y="27"/>
                </a:lnTo>
                <a:lnTo>
                  <a:pt x="1000" y="25"/>
                </a:lnTo>
                <a:lnTo>
                  <a:pt x="1025" y="22"/>
                </a:lnTo>
                <a:lnTo>
                  <a:pt x="1049" y="20"/>
                </a:lnTo>
                <a:lnTo>
                  <a:pt x="1074" y="17"/>
                </a:lnTo>
                <a:lnTo>
                  <a:pt x="1098" y="16"/>
                </a:lnTo>
                <a:lnTo>
                  <a:pt x="1123" y="13"/>
                </a:lnTo>
                <a:lnTo>
                  <a:pt x="1147" y="12"/>
                </a:lnTo>
                <a:lnTo>
                  <a:pt x="1173" y="9"/>
                </a:lnTo>
                <a:lnTo>
                  <a:pt x="1197" y="8"/>
                </a:lnTo>
                <a:lnTo>
                  <a:pt x="1223" y="7"/>
                </a:lnTo>
                <a:lnTo>
                  <a:pt x="1248" y="6"/>
                </a:lnTo>
                <a:lnTo>
                  <a:pt x="1273" y="4"/>
                </a:lnTo>
                <a:lnTo>
                  <a:pt x="1298" y="3"/>
                </a:lnTo>
                <a:lnTo>
                  <a:pt x="1324" y="2"/>
                </a:lnTo>
                <a:lnTo>
                  <a:pt x="1349" y="2"/>
                </a:lnTo>
                <a:lnTo>
                  <a:pt x="1375" y="0"/>
                </a:lnTo>
                <a:lnTo>
                  <a:pt x="1400" y="0"/>
                </a:lnTo>
                <a:lnTo>
                  <a:pt x="1426" y="0"/>
                </a:lnTo>
                <a:lnTo>
                  <a:pt x="1451" y="0"/>
                </a:lnTo>
                <a:lnTo>
                  <a:pt x="1477" y="0"/>
                </a:lnTo>
                <a:lnTo>
                  <a:pt x="1503" y="0"/>
                </a:lnTo>
                <a:lnTo>
                  <a:pt x="1527" y="0"/>
                </a:lnTo>
                <a:lnTo>
                  <a:pt x="1553" y="2"/>
                </a:lnTo>
                <a:lnTo>
                  <a:pt x="1579" y="2"/>
                </a:lnTo>
                <a:lnTo>
                  <a:pt x="1605" y="3"/>
                </a:lnTo>
                <a:lnTo>
                  <a:pt x="1629" y="4"/>
                </a:lnTo>
                <a:lnTo>
                  <a:pt x="1655" y="4"/>
                </a:lnTo>
                <a:lnTo>
                  <a:pt x="1681" y="6"/>
                </a:lnTo>
                <a:lnTo>
                  <a:pt x="1705" y="7"/>
                </a:lnTo>
                <a:lnTo>
                  <a:pt x="1731" y="9"/>
                </a:lnTo>
                <a:lnTo>
                  <a:pt x="1756" y="11"/>
                </a:lnTo>
                <a:lnTo>
                  <a:pt x="1780" y="12"/>
                </a:lnTo>
                <a:lnTo>
                  <a:pt x="1806" y="15"/>
                </a:lnTo>
                <a:lnTo>
                  <a:pt x="1830" y="16"/>
                </a:lnTo>
                <a:lnTo>
                  <a:pt x="1855" y="18"/>
                </a:lnTo>
                <a:lnTo>
                  <a:pt x="1879" y="21"/>
                </a:lnTo>
                <a:lnTo>
                  <a:pt x="1904" y="24"/>
                </a:lnTo>
                <a:lnTo>
                  <a:pt x="1928" y="26"/>
                </a:lnTo>
                <a:lnTo>
                  <a:pt x="1952" y="29"/>
                </a:lnTo>
                <a:lnTo>
                  <a:pt x="1976" y="33"/>
                </a:lnTo>
                <a:lnTo>
                  <a:pt x="1999" y="35"/>
                </a:lnTo>
                <a:lnTo>
                  <a:pt x="2024" y="38"/>
                </a:lnTo>
                <a:lnTo>
                  <a:pt x="2047" y="42"/>
                </a:lnTo>
                <a:lnTo>
                  <a:pt x="2070" y="45"/>
                </a:lnTo>
                <a:lnTo>
                  <a:pt x="2093" y="49"/>
                </a:lnTo>
                <a:lnTo>
                  <a:pt x="2115" y="53"/>
                </a:lnTo>
                <a:lnTo>
                  <a:pt x="2138" y="57"/>
                </a:lnTo>
                <a:lnTo>
                  <a:pt x="2160" y="61"/>
                </a:lnTo>
                <a:lnTo>
                  <a:pt x="2184" y="65"/>
                </a:lnTo>
                <a:lnTo>
                  <a:pt x="2205" y="69"/>
                </a:lnTo>
                <a:lnTo>
                  <a:pt x="2227" y="74"/>
                </a:lnTo>
                <a:lnTo>
                  <a:pt x="2248" y="78"/>
                </a:lnTo>
                <a:lnTo>
                  <a:pt x="2270" y="83"/>
                </a:lnTo>
                <a:lnTo>
                  <a:pt x="2291" y="88"/>
                </a:lnTo>
                <a:lnTo>
                  <a:pt x="2311" y="92"/>
                </a:lnTo>
                <a:lnTo>
                  <a:pt x="2332" y="97"/>
                </a:lnTo>
                <a:lnTo>
                  <a:pt x="2352" y="102"/>
                </a:lnTo>
                <a:lnTo>
                  <a:pt x="2373" y="107"/>
                </a:lnTo>
                <a:lnTo>
                  <a:pt x="2392" y="114"/>
                </a:lnTo>
                <a:lnTo>
                  <a:pt x="2412" y="119"/>
                </a:lnTo>
                <a:lnTo>
                  <a:pt x="2431" y="124"/>
                </a:lnTo>
                <a:lnTo>
                  <a:pt x="2450" y="131"/>
                </a:lnTo>
                <a:lnTo>
                  <a:pt x="2468" y="136"/>
                </a:lnTo>
                <a:lnTo>
                  <a:pt x="2487" y="142"/>
                </a:lnTo>
                <a:lnTo>
                  <a:pt x="2505" y="149"/>
                </a:lnTo>
                <a:lnTo>
                  <a:pt x="2523" y="154"/>
                </a:lnTo>
                <a:lnTo>
                  <a:pt x="2539" y="160"/>
                </a:lnTo>
                <a:lnTo>
                  <a:pt x="2556" y="167"/>
                </a:lnTo>
                <a:lnTo>
                  <a:pt x="2573" y="173"/>
                </a:lnTo>
                <a:lnTo>
                  <a:pt x="2590" y="180"/>
                </a:lnTo>
                <a:lnTo>
                  <a:pt x="2605" y="186"/>
                </a:lnTo>
                <a:lnTo>
                  <a:pt x="2621" y="194"/>
                </a:lnTo>
                <a:lnTo>
                  <a:pt x="2636" y="200"/>
                </a:lnTo>
                <a:lnTo>
                  <a:pt x="2650" y="207"/>
                </a:lnTo>
                <a:lnTo>
                  <a:pt x="2666" y="214"/>
                </a:lnTo>
                <a:lnTo>
                  <a:pt x="2680" y="221"/>
                </a:lnTo>
                <a:lnTo>
                  <a:pt x="2693" y="229"/>
                </a:lnTo>
                <a:lnTo>
                  <a:pt x="2707" y="236"/>
                </a:lnTo>
                <a:lnTo>
                  <a:pt x="2720" y="243"/>
                </a:lnTo>
                <a:lnTo>
                  <a:pt x="2733" y="250"/>
                </a:lnTo>
                <a:lnTo>
                  <a:pt x="2744" y="258"/>
                </a:lnTo>
                <a:lnTo>
                  <a:pt x="2756" y="266"/>
                </a:lnTo>
                <a:lnTo>
                  <a:pt x="2768" y="274"/>
                </a:lnTo>
                <a:lnTo>
                  <a:pt x="2779" y="280"/>
                </a:lnTo>
                <a:lnTo>
                  <a:pt x="2789" y="288"/>
                </a:lnTo>
                <a:lnTo>
                  <a:pt x="2800" y="297"/>
                </a:lnTo>
                <a:lnTo>
                  <a:pt x="2809" y="305"/>
                </a:lnTo>
                <a:lnTo>
                  <a:pt x="2819" y="312"/>
                </a:lnTo>
                <a:lnTo>
                  <a:pt x="2828" y="320"/>
                </a:lnTo>
                <a:lnTo>
                  <a:pt x="2836" y="328"/>
                </a:lnTo>
                <a:lnTo>
                  <a:pt x="2844" y="336"/>
                </a:lnTo>
                <a:lnTo>
                  <a:pt x="2851" y="345"/>
                </a:lnTo>
                <a:lnTo>
                  <a:pt x="2859" y="352"/>
                </a:lnTo>
                <a:lnTo>
                  <a:pt x="2866" y="360"/>
                </a:lnTo>
                <a:lnTo>
                  <a:pt x="2872" y="369"/>
                </a:lnTo>
                <a:lnTo>
                  <a:pt x="2878" y="377"/>
                </a:lnTo>
                <a:lnTo>
                  <a:pt x="2884" y="386"/>
                </a:lnTo>
                <a:lnTo>
                  <a:pt x="2889" y="394"/>
                </a:lnTo>
                <a:lnTo>
                  <a:pt x="2894" y="403"/>
                </a:lnTo>
                <a:lnTo>
                  <a:pt x="2898" y="410"/>
                </a:lnTo>
                <a:lnTo>
                  <a:pt x="2902" y="419"/>
                </a:lnTo>
                <a:lnTo>
                  <a:pt x="2905" y="427"/>
                </a:lnTo>
                <a:lnTo>
                  <a:pt x="2908" y="436"/>
                </a:lnTo>
                <a:lnTo>
                  <a:pt x="2911" y="444"/>
                </a:lnTo>
                <a:lnTo>
                  <a:pt x="2912" y="453"/>
                </a:lnTo>
                <a:lnTo>
                  <a:pt x="2915" y="462"/>
                </a:lnTo>
                <a:lnTo>
                  <a:pt x="2915" y="470"/>
                </a:lnTo>
                <a:lnTo>
                  <a:pt x="2916" y="479"/>
                </a:lnTo>
                <a:lnTo>
                  <a:pt x="2916" y="486"/>
                </a:lnTo>
                <a:close/>
              </a:path>
            </a:pathLst>
          </a:custGeom>
          <a:solidFill>
            <a:srgbClr val="87CE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0651" name="Freeform 11"/>
          <p:cNvSpPr>
            <a:spLocks/>
          </p:cNvSpPr>
          <p:nvPr/>
        </p:nvSpPr>
        <p:spPr bwMode="auto">
          <a:xfrm>
            <a:off x="6804025" y="3390900"/>
            <a:ext cx="1157288" cy="387350"/>
          </a:xfrm>
          <a:custGeom>
            <a:avLst/>
            <a:gdLst/>
            <a:ahLst/>
            <a:cxnLst>
              <a:cxn ang="0">
                <a:pos x="2911" y="529"/>
              </a:cxn>
              <a:cxn ang="0">
                <a:pos x="2889" y="579"/>
              </a:cxn>
              <a:cxn ang="0">
                <a:pos x="2851" y="629"/>
              </a:cxn>
              <a:cxn ang="0">
                <a:pos x="2800" y="677"/>
              </a:cxn>
              <a:cxn ang="0">
                <a:pos x="2733" y="724"/>
              </a:cxn>
              <a:cxn ang="0">
                <a:pos x="2650" y="766"/>
              </a:cxn>
              <a:cxn ang="0">
                <a:pos x="2556" y="806"/>
              </a:cxn>
              <a:cxn ang="0">
                <a:pos x="2450" y="843"/>
              </a:cxn>
              <a:cxn ang="0">
                <a:pos x="2332" y="876"/>
              </a:cxn>
              <a:cxn ang="0">
                <a:pos x="2205" y="904"/>
              </a:cxn>
              <a:cxn ang="0">
                <a:pos x="2070" y="928"/>
              </a:cxn>
              <a:cxn ang="0">
                <a:pos x="1928" y="948"/>
              </a:cxn>
              <a:cxn ang="0">
                <a:pos x="1780" y="961"/>
              </a:cxn>
              <a:cxn ang="0">
                <a:pos x="1629" y="970"/>
              </a:cxn>
              <a:cxn ang="0">
                <a:pos x="1477" y="974"/>
              </a:cxn>
              <a:cxn ang="0">
                <a:pos x="1324" y="971"/>
              </a:cxn>
              <a:cxn ang="0">
                <a:pos x="1173" y="965"/>
              </a:cxn>
              <a:cxn ang="0">
                <a:pos x="1025" y="952"/>
              </a:cxn>
              <a:cxn ang="0">
                <a:pos x="880" y="934"/>
              </a:cxn>
              <a:cxn ang="0">
                <a:pos x="744" y="910"/>
              </a:cxn>
              <a:cxn ang="0">
                <a:pos x="615" y="883"/>
              </a:cxn>
              <a:cxn ang="0">
                <a:pos x="493" y="852"/>
              </a:cxn>
              <a:cxn ang="0">
                <a:pos x="385" y="816"/>
              </a:cxn>
              <a:cxn ang="0">
                <a:pos x="287" y="776"/>
              </a:cxn>
              <a:cxn ang="0">
                <a:pos x="202" y="734"/>
              </a:cxn>
              <a:cxn ang="0">
                <a:pos x="131" y="689"/>
              </a:cxn>
              <a:cxn ang="0">
                <a:pos x="76" y="641"/>
              </a:cxn>
              <a:cxn ang="0">
                <a:pos x="35" y="592"/>
              </a:cxn>
              <a:cxn ang="0">
                <a:pos x="9" y="542"/>
              </a:cxn>
              <a:cxn ang="0">
                <a:pos x="0" y="490"/>
              </a:cxn>
              <a:cxn ang="0">
                <a:pos x="6" y="440"/>
              </a:cxn>
              <a:cxn ang="0">
                <a:pos x="29" y="390"/>
              </a:cxn>
              <a:cxn ang="0">
                <a:pos x="67" y="339"/>
              </a:cxn>
              <a:cxn ang="0">
                <a:pos x="121" y="292"/>
              </a:cxn>
              <a:cxn ang="0">
                <a:pos x="189" y="247"/>
              </a:cxn>
              <a:cxn ang="0">
                <a:pos x="272" y="203"/>
              </a:cxn>
              <a:cxn ang="0">
                <a:pos x="367" y="163"/>
              </a:cxn>
              <a:cxn ang="0">
                <a:pos x="475" y="127"/>
              </a:cxn>
              <a:cxn ang="0">
                <a:pos x="593" y="94"/>
              </a:cxn>
              <a:cxn ang="0">
                <a:pos x="722" y="66"/>
              </a:cxn>
              <a:cxn ang="0">
                <a:pos x="857" y="43"/>
              </a:cxn>
              <a:cxn ang="0">
                <a:pos x="1000" y="25"/>
              </a:cxn>
              <a:cxn ang="0">
                <a:pos x="1147" y="11"/>
              </a:cxn>
              <a:cxn ang="0">
                <a:pos x="1298" y="3"/>
              </a:cxn>
              <a:cxn ang="0">
                <a:pos x="1451" y="0"/>
              </a:cxn>
              <a:cxn ang="0">
                <a:pos x="1605" y="2"/>
              </a:cxn>
              <a:cxn ang="0">
                <a:pos x="1756" y="11"/>
              </a:cxn>
              <a:cxn ang="0">
                <a:pos x="1904" y="24"/>
              </a:cxn>
              <a:cxn ang="0">
                <a:pos x="2047" y="42"/>
              </a:cxn>
              <a:cxn ang="0">
                <a:pos x="2184" y="65"/>
              </a:cxn>
              <a:cxn ang="0">
                <a:pos x="2311" y="92"/>
              </a:cxn>
              <a:cxn ang="0">
                <a:pos x="2431" y="124"/>
              </a:cxn>
              <a:cxn ang="0">
                <a:pos x="2539" y="160"/>
              </a:cxn>
              <a:cxn ang="0">
                <a:pos x="2636" y="200"/>
              </a:cxn>
              <a:cxn ang="0">
                <a:pos x="2720" y="243"/>
              </a:cxn>
              <a:cxn ang="0">
                <a:pos x="2789" y="288"/>
              </a:cxn>
              <a:cxn ang="0">
                <a:pos x="2844" y="336"/>
              </a:cxn>
              <a:cxn ang="0">
                <a:pos x="2884" y="384"/>
              </a:cxn>
              <a:cxn ang="0">
                <a:pos x="2908" y="436"/>
              </a:cxn>
              <a:cxn ang="0">
                <a:pos x="2916" y="486"/>
              </a:cxn>
            </a:cxnLst>
            <a:rect l="0" t="0" r="r" b="b"/>
            <a:pathLst>
              <a:path w="2916" h="974">
                <a:moveTo>
                  <a:pt x="2916" y="486"/>
                </a:moveTo>
                <a:lnTo>
                  <a:pt x="2916" y="495"/>
                </a:lnTo>
                <a:lnTo>
                  <a:pt x="2915" y="503"/>
                </a:lnTo>
                <a:lnTo>
                  <a:pt x="2915" y="512"/>
                </a:lnTo>
                <a:lnTo>
                  <a:pt x="2912" y="521"/>
                </a:lnTo>
                <a:lnTo>
                  <a:pt x="2911" y="529"/>
                </a:lnTo>
                <a:lnTo>
                  <a:pt x="2908" y="538"/>
                </a:lnTo>
                <a:lnTo>
                  <a:pt x="2905" y="546"/>
                </a:lnTo>
                <a:lnTo>
                  <a:pt x="2902" y="555"/>
                </a:lnTo>
                <a:lnTo>
                  <a:pt x="2898" y="562"/>
                </a:lnTo>
                <a:lnTo>
                  <a:pt x="2894" y="571"/>
                </a:lnTo>
                <a:lnTo>
                  <a:pt x="2889" y="579"/>
                </a:lnTo>
                <a:lnTo>
                  <a:pt x="2884" y="588"/>
                </a:lnTo>
                <a:lnTo>
                  <a:pt x="2878" y="596"/>
                </a:lnTo>
                <a:lnTo>
                  <a:pt x="2872" y="605"/>
                </a:lnTo>
                <a:lnTo>
                  <a:pt x="2866" y="613"/>
                </a:lnTo>
                <a:lnTo>
                  <a:pt x="2859" y="622"/>
                </a:lnTo>
                <a:lnTo>
                  <a:pt x="2851" y="629"/>
                </a:lnTo>
                <a:lnTo>
                  <a:pt x="2844" y="637"/>
                </a:lnTo>
                <a:lnTo>
                  <a:pt x="2836" y="645"/>
                </a:lnTo>
                <a:lnTo>
                  <a:pt x="2828" y="654"/>
                </a:lnTo>
                <a:lnTo>
                  <a:pt x="2819" y="662"/>
                </a:lnTo>
                <a:lnTo>
                  <a:pt x="2809" y="669"/>
                </a:lnTo>
                <a:lnTo>
                  <a:pt x="2800" y="677"/>
                </a:lnTo>
                <a:lnTo>
                  <a:pt x="2789" y="685"/>
                </a:lnTo>
                <a:lnTo>
                  <a:pt x="2779" y="693"/>
                </a:lnTo>
                <a:lnTo>
                  <a:pt x="2768" y="700"/>
                </a:lnTo>
                <a:lnTo>
                  <a:pt x="2756" y="708"/>
                </a:lnTo>
                <a:lnTo>
                  <a:pt x="2744" y="716"/>
                </a:lnTo>
                <a:lnTo>
                  <a:pt x="2733" y="724"/>
                </a:lnTo>
                <a:lnTo>
                  <a:pt x="2720" y="730"/>
                </a:lnTo>
                <a:lnTo>
                  <a:pt x="2707" y="738"/>
                </a:lnTo>
                <a:lnTo>
                  <a:pt x="2693" y="745"/>
                </a:lnTo>
                <a:lnTo>
                  <a:pt x="2680" y="752"/>
                </a:lnTo>
                <a:lnTo>
                  <a:pt x="2666" y="760"/>
                </a:lnTo>
                <a:lnTo>
                  <a:pt x="2650" y="766"/>
                </a:lnTo>
                <a:lnTo>
                  <a:pt x="2636" y="774"/>
                </a:lnTo>
                <a:lnTo>
                  <a:pt x="2621" y="780"/>
                </a:lnTo>
                <a:lnTo>
                  <a:pt x="2605" y="787"/>
                </a:lnTo>
                <a:lnTo>
                  <a:pt x="2590" y="793"/>
                </a:lnTo>
                <a:lnTo>
                  <a:pt x="2573" y="800"/>
                </a:lnTo>
                <a:lnTo>
                  <a:pt x="2556" y="806"/>
                </a:lnTo>
                <a:lnTo>
                  <a:pt x="2539" y="812"/>
                </a:lnTo>
                <a:lnTo>
                  <a:pt x="2523" y="819"/>
                </a:lnTo>
                <a:lnTo>
                  <a:pt x="2505" y="825"/>
                </a:lnTo>
                <a:lnTo>
                  <a:pt x="2487" y="832"/>
                </a:lnTo>
                <a:lnTo>
                  <a:pt x="2468" y="837"/>
                </a:lnTo>
                <a:lnTo>
                  <a:pt x="2450" y="843"/>
                </a:lnTo>
                <a:lnTo>
                  <a:pt x="2431" y="849"/>
                </a:lnTo>
                <a:lnTo>
                  <a:pt x="2412" y="855"/>
                </a:lnTo>
                <a:lnTo>
                  <a:pt x="2392" y="860"/>
                </a:lnTo>
                <a:lnTo>
                  <a:pt x="2373" y="865"/>
                </a:lnTo>
                <a:lnTo>
                  <a:pt x="2352" y="870"/>
                </a:lnTo>
                <a:lnTo>
                  <a:pt x="2332" y="876"/>
                </a:lnTo>
                <a:lnTo>
                  <a:pt x="2311" y="881"/>
                </a:lnTo>
                <a:lnTo>
                  <a:pt x="2291" y="886"/>
                </a:lnTo>
                <a:lnTo>
                  <a:pt x="2270" y="891"/>
                </a:lnTo>
                <a:lnTo>
                  <a:pt x="2248" y="895"/>
                </a:lnTo>
                <a:lnTo>
                  <a:pt x="2227" y="900"/>
                </a:lnTo>
                <a:lnTo>
                  <a:pt x="2205" y="904"/>
                </a:lnTo>
                <a:lnTo>
                  <a:pt x="2184" y="909"/>
                </a:lnTo>
                <a:lnTo>
                  <a:pt x="2160" y="913"/>
                </a:lnTo>
                <a:lnTo>
                  <a:pt x="2138" y="917"/>
                </a:lnTo>
                <a:lnTo>
                  <a:pt x="2115" y="921"/>
                </a:lnTo>
                <a:lnTo>
                  <a:pt x="2093" y="925"/>
                </a:lnTo>
                <a:lnTo>
                  <a:pt x="2070" y="928"/>
                </a:lnTo>
                <a:lnTo>
                  <a:pt x="2047" y="932"/>
                </a:lnTo>
                <a:lnTo>
                  <a:pt x="2024" y="935"/>
                </a:lnTo>
                <a:lnTo>
                  <a:pt x="1999" y="939"/>
                </a:lnTo>
                <a:lnTo>
                  <a:pt x="1976" y="941"/>
                </a:lnTo>
                <a:lnTo>
                  <a:pt x="1952" y="944"/>
                </a:lnTo>
                <a:lnTo>
                  <a:pt x="1928" y="948"/>
                </a:lnTo>
                <a:lnTo>
                  <a:pt x="1904" y="950"/>
                </a:lnTo>
                <a:lnTo>
                  <a:pt x="1879" y="953"/>
                </a:lnTo>
                <a:lnTo>
                  <a:pt x="1855" y="956"/>
                </a:lnTo>
                <a:lnTo>
                  <a:pt x="1830" y="957"/>
                </a:lnTo>
                <a:lnTo>
                  <a:pt x="1806" y="959"/>
                </a:lnTo>
                <a:lnTo>
                  <a:pt x="1780" y="961"/>
                </a:lnTo>
                <a:lnTo>
                  <a:pt x="1756" y="963"/>
                </a:lnTo>
                <a:lnTo>
                  <a:pt x="1731" y="965"/>
                </a:lnTo>
                <a:lnTo>
                  <a:pt x="1705" y="966"/>
                </a:lnTo>
                <a:lnTo>
                  <a:pt x="1681" y="967"/>
                </a:lnTo>
                <a:lnTo>
                  <a:pt x="1655" y="968"/>
                </a:lnTo>
                <a:lnTo>
                  <a:pt x="1629" y="970"/>
                </a:lnTo>
                <a:lnTo>
                  <a:pt x="1605" y="971"/>
                </a:lnTo>
                <a:lnTo>
                  <a:pt x="1579" y="972"/>
                </a:lnTo>
                <a:lnTo>
                  <a:pt x="1553" y="972"/>
                </a:lnTo>
                <a:lnTo>
                  <a:pt x="1527" y="972"/>
                </a:lnTo>
                <a:lnTo>
                  <a:pt x="1503" y="974"/>
                </a:lnTo>
                <a:lnTo>
                  <a:pt x="1477" y="974"/>
                </a:lnTo>
                <a:lnTo>
                  <a:pt x="1451" y="974"/>
                </a:lnTo>
                <a:lnTo>
                  <a:pt x="1426" y="974"/>
                </a:lnTo>
                <a:lnTo>
                  <a:pt x="1400" y="974"/>
                </a:lnTo>
                <a:lnTo>
                  <a:pt x="1375" y="972"/>
                </a:lnTo>
                <a:lnTo>
                  <a:pt x="1349" y="972"/>
                </a:lnTo>
                <a:lnTo>
                  <a:pt x="1324" y="971"/>
                </a:lnTo>
                <a:lnTo>
                  <a:pt x="1298" y="971"/>
                </a:lnTo>
                <a:lnTo>
                  <a:pt x="1273" y="970"/>
                </a:lnTo>
                <a:lnTo>
                  <a:pt x="1248" y="968"/>
                </a:lnTo>
                <a:lnTo>
                  <a:pt x="1223" y="967"/>
                </a:lnTo>
                <a:lnTo>
                  <a:pt x="1197" y="966"/>
                </a:lnTo>
                <a:lnTo>
                  <a:pt x="1173" y="965"/>
                </a:lnTo>
                <a:lnTo>
                  <a:pt x="1147" y="962"/>
                </a:lnTo>
                <a:lnTo>
                  <a:pt x="1123" y="961"/>
                </a:lnTo>
                <a:lnTo>
                  <a:pt x="1098" y="958"/>
                </a:lnTo>
                <a:lnTo>
                  <a:pt x="1074" y="956"/>
                </a:lnTo>
                <a:lnTo>
                  <a:pt x="1049" y="954"/>
                </a:lnTo>
                <a:lnTo>
                  <a:pt x="1025" y="952"/>
                </a:lnTo>
                <a:lnTo>
                  <a:pt x="1000" y="949"/>
                </a:lnTo>
                <a:lnTo>
                  <a:pt x="976" y="947"/>
                </a:lnTo>
                <a:lnTo>
                  <a:pt x="951" y="943"/>
                </a:lnTo>
                <a:lnTo>
                  <a:pt x="928" y="940"/>
                </a:lnTo>
                <a:lnTo>
                  <a:pt x="905" y="938"/>
                </a:lnTo>
                <a:lnTo>
                  <a:pt x="880" y="934"/>
                </a:lnTo>
                <a:lnTo>
                  <a:pt x="857" y="930"/>
                </a:lnTo>
                <a:lnTo>
                  <a:pt x="834" y="927"/>
                </a:lnTo>
                <a:lnTo>
                  <a:pt x="811" y="923"/>
                </a:lnTo>
                <a:lnTo>
                  <a:pt x="789" y="919"/>
                </a:lnTo>
                <a:lnTo>
                  <a:pt x="766" y="916"/>
                </a:lnTo>
                <a:lnTo>
                  <a:pt x="744" y="910"/>
                </a:lnTo>
                <a:lnTo>
                  <a:pt x="722" y="907"/>
                </a:lnTo>
                <a:lnTo>
                  <a:pt x="700" y="903"/>
                </a:lnTo>
                <a:lnTo>
                  <a:pt x="678" y="898"/>
                </a:lnTo>
                <a:lnTo>
                  <a:pt x="656" y="894"/>
                </a:lnTo>
                <a:lnTo>
                  <a:pt x="635" y="889"/>
                </a:lnTo>
                <a:lnTo>
                  <a:pt x="615" y="883"/>
                </a:lnTo>
                <a:lnTo>
                  <a:pt x="593" y="878"/>
                </a:lnTo>
                <a:lnTo>
                  <a:pt x="573" y="873"/>
                </a:lnTo>
                <a:lnTo>
                  <a:pt x="553" y="868"/>
                </a:lnTo>
                <a:lnTo>
                  <a:pt x="533" y="863"/>
                </a:lnTo>
                <a:lnTo>
                  <a:pt x="513" y="858"/>
                </a:lnTo>
                <a:lnTo>
                  <a:pt x="493" y="852"/>
                </a:lnTo>
                <a:lnTo>
                  <a:pt x="475" y="846"/>
                </a:lnTo>
                <a:lnTo>
                  <a:pt x="456" y="841"/>
                </a:lnTo>
                <a:lnTo>
                  <a:pt x="438" y="834"/>
                </a:lnTo>
                <a:lnTo>
                  <a:pt x="420" y="828"/>
                </a:lnTo>
                <a:lnTo>
                  <a:pt x="402" y="823"/>
                </a:lnTo>
                <a:lnTo>
                  <a:pt x="385" y="816"/>
                </a:lnTo>
                <a:lnTo>
                  <a:pt x="367" y="810"/>
                </a:lnTo>
                <a:lnTo>
                  <a:pt x="350" y="803"/>
                </a:lnTo>
                <a:lnTo>
                  <a:pt x="335" y="797"/>
                </a:lnTo>
                <a:lnTo>
                  <a:pt x="318" y="791"/>
                </a:lnTo>
                <a:lnTo>
                  <a:pt x="303" y="784"/>
                </a:lnTo>
                <a:lnTo>
                  <a:pt x="287" y="776"/>
                </a:lnTo>
                <a:lnTo>
                  <a:pt x="272" y="770"/>
                </a:lnTo>
                <a:lnTo>
                  <a:pt x="258" y="763"/>
                </a:lnTo>
                <a:lnTo>
                  <a:pt x="243" y="756"/>
                </a:lnTo>
                <a:lnTo>
                  <a:pt x="229" y="749"/>
                </a:lnTo>
                <a:lnTo>
                  <a:pt x="215" y="742"/>
                </a:lnTo>
                <a:lnTo>
                  <a:pt x="202" y="734"/>
                </a:lnTo>
                <a:lnTo>
                  <a:pt x="189" y="727"/>
                </a:lnTo>
                <a:lnTo>
                  <a:pt x="178" y="720"/>
                </a:lnTo>
                <a:lnTo>
                  <a:pt x="165" y="712"/>
                </a:lnTo>
                <a:lnTo>
                  <a:pt x="153" y="704"/>
                </a:lnTo>
                <a:lnTo>
                  <a:pt x="143" y="696"/>
                </a:lnTo>
                <a:lnTo>
                  <a:pt x="131" y="689"/>
                </a:lnTo>
                <a:lnTo>
                  <a:pt x="121" y="681"/>
                </a:lnTo>
                <a:lnTo>
                  <a:pt x="111" y="673"/>
                </a:lnTo>
                <a:lnTo>
                  <a:pt x="102" y="666"/>
                </a:lnTo>
                <a:lnTo>
                  <a:pt x="93" y="658"/>
                </a:lnTo>
                <a:lnTo>
                  <a:pt x="84" y="650"/>
                </a:lnTo>
                <a:lnTo>
                  <a:pt x="76" y="641"/>
                </a:lnTo>
                <a:lnTo>
                  <a:pt x="67" y="633"/>
                </a:lnTo>
                <a:lnTo>
                  <a:pt x="60" y="626"/>
                </a:lnTo>
                <a:lnTo>
                  <a:pt x="53" y="617"/>
                </a:lnTo>
                <a:lnTo>
                  <a:pt x="46" y="609"/>
                </a:lnTo>
                <a:lnTo>
                  <a:pt x="40" y="601"/>
                </a:lnTo>
                <a:lnTo>
                  <a:pt x="35" y="592"/>
                </a:lnTo>
                <a:lnTo>
                  <a:pt x="29" y="584"/>
                </a:lnTo>
                <a:lnTo>
                  <a:pt x="24" y="575"/>
                </a:lnTo>
                <a:lnTo>
                  <a:pt x="19" y="568"/>
                </a:lnTo>
                <a:lnTo>
                  <a:pt x="15" y="559"/>
                </a:lnTo>
                <a:lnTo>
                  <a:pt x="13" y="551"/>
                </a:lnTo>
                <a:lnTo>
                  <a:pt x="9" y="542"/>
                </a:lnTo>
                <a:lnTo>
                  <a:pt x="6" y="533"/>
                </a:lnTo>
                <a:lnTo>
                  <a:pt x="4" y="525"/>
                </a:lnTo>
                <a:lnTo>
                  <a:pt x="2" y="516"/>
                </a:lnTo>
                <a:lnTo>
                  <a:pt x="1" y="508"/>
                </a:lnTo>
                <a:lnTo>
                  <a:pt x="0" y="499"/>
                </a:lnTo>
                <a:lnTo>
                  <a:pt x="0" y="490"/>
                </a:lnTo>
                <a:lnTo>
                  <a:pt x="0" y="482"/>
                </a:lnTo>
                <a:lnTo>
                  <a:pt x="0" y="473"/>
                </a:lnTo>
                <a:lnTo>
                  <a:pt x="1" y="466"/>
                </a:lnTo>
                <a:lnTo>
                  <a:pt x="2" y="457"/>
                </a:lnTo>
                <a:lnTo>
                  <a:pt x="4" y="448"/>
                </a:lnTo>
                <a:lnTo>
                  <a:pt x="6" y="440"/>
                </a:lnTo>
                <a:lnTo>
                  <a:pt x="9" y="431"/>
                </a:lnTo>
                <a:lnTo>
                  <a:pt x="13" y="423"/>
                </a:lnTo>
                <a:lnTo>
                  <a:pt x="15" y="414"/>
                </a:lnTo>
                <a:lnTo>
                  <a:pt x="19" y="406"/>
                </a:lnTo>
                <a:lnTo>
                  <a:pt x="24" y="397"/>
                </a:lnTo>
                <a:lnTo>
                  <a:pt x="29" y="390"/>
                </a:lnTo>
                <a:lnTo>
                  <a:pt x="35" y="381"/>
                </a:lnTo>
                <a:lnTo>
                  <a:pt x="40" y="373"/>
                </a:lnTo>
                <a:lnTo>
                  <a:pt x="46" y="364"/>
                </a:lnTo>
                <a:lnTo>
                  <a:pt x="53" y="356"/>
                </a:lnTo>
                <a:lnTo>
                  <a:pt x="60" y="348"/>
                </a:lnTo>
                <a:lnTo>
                  <a:pt x="67" y="339"/>
                </a:lnTo>
                <a:lnTo>
                  <a:pt x="76" y="332"/>
                </a:lnTo>
                <a:lnTo>
                  <a:pt x="84" y="324"/>
                </a:lnTo>
                <a:lnTo>
                  <a:pt x="93" y="316"/>
                </a:lnTo>
                <a:lnTo>
                  <a:pt x="102" y="307"/>
                </a:lnTo>
                <a:lnTo>
                  <a:pt x="111" y="299"/>
                </a:lnTo>
                <a:lnTo>
                  <a:pt x="121" y="292"/>
                </a:lnTo>
                <a:lnTo>
                  <a:pt x="131" y="284"/>
                </a:lnTo>
                <a:lnTo>
                  <a:pt x="143" y="276"/>
                </a:lnTo>
                <a:lnTo>
                  <a:pt x="153" y="268"/>
                </a:lnTo>
                <a:lnTo>
                  <a:pt x="165" y="261"/>
                </a:lnTo>
                <a:lnTo>
                  <a:pt x="178" y="254"/>
                </a:lnTo>
                <a:lnTo>
                  <a:pt x="189" y="247"/>
                </a:lnTo>
                <a:lnTo>
                  <a:pt x="202" y="239"/>
                </a:lnTo>
                <a:lnTo>
                  <a:pt x="215" y="231"/>
                </a:lnTo>
                <a:lnTo>
                  <a:pt x="229" y="225"/>
                </a:lnTo>
                <a:lnTo>
                  <a:pt x="243" y="217"/>
                </a:lnTo>
                <a:lnTo>
                  <a:pt x="258" y="210"/>
                </a:lnTo>
                <a:lnTo>
                  <a:pt x="272" y="203"/>
                </a:lnTo>
                <a:lnTo>
                  <a:pt x="287" y="196"/>
                </a:lnTo>
                <a:lnTo>
                  <a:pt x="303" y="190"/>
                </a:lnTo>
                <a:lnTo>
                  <a:pt x="318" y="183"/>
                </a:lnTo>
                <a:lnTo>
                  <a:pt x="335" y="176"/>
                </a:lnTo>
                <a:lnTo>
                  <a:pt x="350" y="169"/>
                </a:lnTo>
                <a:lnTo>
                  <a:pt x="367" y="163"/>
                </a:lnTo>
                <a:lnTo>
                  <a:pt x="385" y="156"/>
                </a:lnTo>
                <a:lnTo>
                  <a:pt x="402" y="151"/>
                </a:lnTo>
                <a:lnTo>
                  <a:pt x="420" y="145"/>
                </a:lnTo>
                <a:lnTo>
                  <a:pt x="438" y="138"/>
                </a:lnTo>
                <a:lnTo>
                  <a:pt x="456" y="133"/>
                </a:lnTo>
                <a:lnTo>
                  <a:pt x="475" y="127"/>
                </a:lnTo>
                <a:lnTo>
                  <a:pt x="493" y="122"/>
                </a:lnTo>
                <a:lnTo>
                  <a:pt x="513" y="115"/>
                </a:lnTo>
                <a:lnTo>
                  <a:pt x="533" y="110"/>
                </a:lnTo>
                <a:lnTo>
                  <a:pt x="553" y="105"/>
                </a:lnTo>
                <a:lnTo>
                  <a:pt x="573" y="100"/>
                </a:lnTo>
                <a:lnTo>
                  <a:pt x="593" y="94"/>
                </a:lnTo>
                <a:lnTo>
                  <a:pt x="615" y="89"/>
                </a:lnTo>
                <a:lnTo>
                  <a:pt x="635" y="84"/>
                </a:lnTo>
                <a:lnTo>
                  <a:pt x="656" y="80"/>
                </a:lnTo>
                <a:lnTo>
                  <a:pt x="678" y="75"/>
                </a:lnTo>
                <a:lnTo>
                  <a:pt x="700" y="71"/>
                </a:lnTo>
                <a:lnTo>
                  <a:pt x="722" y="66"/>
                </a:lnTo>
                <a:lnTo>
                  <a:pt x="744" y="62"/>
                </a:lnTo>
                <a:lnTo>
                  <a:pt x="766" y="58"/>
                </a:lnTo>
                <a:lnTo>
                  <a:pt x="789" y="54"/>
                </a:lnTo>
                <a:lnTo>
                  <a:pt x="811" y="51"/>
                </a:lnTo>
                <a:lnTo>
                  <a:pt x="834" y="47"/>
                </a:lnTo>
                <a:lnTo>
                  <a:pt x="857" y="43"/>
                </a:lnTo>
                <a:lnTo>
                  <a:pt x="880" y="39"/>
                </a:lnTo>
                <a:lnTo>
                  <a:pt x="905" y="36"/>
                </a:lnTo>
                <a:lnTo>
                  <a:pt x="928" y="33"/>
                </a:lnTo>
                <a:lnTo>
                  <a:pt x="951" y="30"/>
                </a:lnTo>
                <a:lnTo>
                  <a:pt x="976" y="27"/>
                </a:lnTo>
                <a:lnTo>
                  <a:pt x="1000" y="25"/>
                </a:lnTo>
                <a:lnTo>
                  <a:pt x="1025" y="22"/>
                </a:lnTo>
                <a:lnTo>
                  <a:pt x="1049" y="20"/>
                </a:lnTo>
                <a:lnTo>
                  <a:pt x="1074" y="17"/>
                </a:lnTo>
                <a:lnTo>
                  <a:pt x="1098" y="15"/>
                </a:lnTo>
                <a:lnTo>
                  <a:pt x="1123" y="13"/>
                </a:lnTo>
                <a:lnTo>
                  <a:pt x="1147" y="11"/>
                </a:lnTo>
                <a:lnTo>
                  <a:pt x="1173" y="9"/>
                </a:lnTo>
                <a:lnTo>
                  <a:pt x="1197" y="8"/>
                </a:lnTo>
                <a:lnTo>
                  <a:pt x="1223" y="7"/>
                </a:lnTo>
                <a:lnTo>
                  <a:pt x="1248" y="4"/>
                </a:lnTo>
                <a:lnTo>
                  <a:pt x="1273" y="4"/>
                </a:lnTo>
                <a:lnTo>
                  <a:pt x="1298" y="3"/>
                </a:lnTo>
                <a:lnTo>
                  <a:pt x="1324" y="2"/>
                </a:lnTo>
                <a:lnTo>
                  <a:pt x="1349" y="2"/>
                </a:lnTo>
                <a:lnTo>
                  <a:pt x="1375" y="0"/>
                </a:lnTo>
                <a:lnTo>
                  <a:pt x="1400" y="0"/>
                </a:lnTo>
                <a:lnTo>
                  <a:pt x="1426" y="0"/>
                </a:lnTo>
                <a:lnTo>
                  <a:pt x="1451" y="0"/>
                </a:lnTo>
                <a:lnTo>
                  <a:pt x="1477" y="0"/>
                </a:lnTo>
                <a:lnTo>
                  <a:pt x="1503" y="0"/>
                </a:lnTo>
                <a:lnTo>
                  <a:pt x="1527" y="0"/>
                </a:lnTo>
                <a:lnTo>
                  <a:pt x="1553" y="0"/>
                </a:lnTo>
                <a:lnTo>
                  <a:pt x="1579" y="2"/>
                </a:lnTo>
                <a:lnTo>
                  <a:pt x="1605" y="2"/>
                </a:lnTo>
                <a:lnTo>
                  <a:pt x="1629" y="3"/>
                </a:lnTo>
                <a:lnTo>
                  <a:pt x="1655" y="4"/>
                </a:lnTo>
                <a:lnTo>
                  <a:pt x="1681" y="6"/>
                </a:lnTo>
                <a:lnTo>
                  <a:pt x="1705" y="7"/>
                </a:lnTo>
                <a:lnTo>
                  <a:pt x="1731" y="8"/>
                </a:lnTo>
                <a:lnTo>
                  <a:pt x="1756" y="11"/>
                </a:lnTo>
                <a:lnTo>
                  <a:pt x="1780" y="12"/>
                </a:lnTo>
                <a:lnTo>
                  <a:pt x="1806" y="13"/>
                </a:lnTo>
                <a:lnTo>
                  <a:pt x="1830" y="16"/>
                </a:lnTo>
                <a:lnTo>
                  <a:pt x="1855" y="18"/>
                </a:lnTo>
                <a:lnTo>
                  <a:pt x="1879" y="21"/>
                </a:lnTo>
                <a:lnTo>
                  <a:pt x="1904" y="24"/>
                </a:lnTo>
                <a:lnTo>
                  <a:pt x="1928" y="26"/>
                </a:lnTo>
                <a:lnTo>
                  <a:pt x="1952" y="29"/>
                </a:lnTo>
                <a:lnTo>
                  <a:pt x="1976" y="31"/>
                </a:lnTo>
                <a:lnTo>
                  <a:pt x="1999" y="35"/>
                </a:lnTo>
                <a:lnTo>
                  <a:pt x="2024" y="38"/>
                </a:lnTo>
                <a:lnTo>
                  <a:pt x="2047" y="42"/>
                </a:lnTo>
                <a:lnTo>
                  <a:pt x="2070" y="44"/>
                </a:lnTo>
                <a:lnTo>
                  <a:pt x="2093" y="48"/>
                </a:lnTo>
                <a:lnTo>
                  <a:pt x="2115" y="52"/>
                </a:lnTo>
                <a:lnTo>
                  <a:pt x="2138" y="56"/>
                </a:lnTo>
                <a:lnTo>
                  <a:pt x="2160" y="60"/>
                </a:lnTo>
                <a:lnTo>
                  <a:pt x="2184" y="65"/>
                </a:lnTo>
                <a:lnTo>
                  <a:pt x="2205" y="69"/>
                </a:lnTo>
                <a:lnTo>
                  <a:pt x="2227" y="73"/>
                </a:lnTo>
                <a:lnTo>
                  <a:pt x="2248" y="78"/>
                </a:lnTo>
                <a:lnTo>
                  <a:pt x="2270" y="83"/>
                </a:lnTo>
                <a:lnTo>
                  <a:pt x="2291" y="87"/>
                </a:lnTo>
                <a:lnTo>
                  <a:pt x="2311" y="92"/>
                </a:lnTo>
                <a:lnTo>
                  <a:pt x="2332" y="97"/>
                </a:lnTo>
                <a:lnTo>
                  <a:pt x="2352" y="102"/>
                </a:lnTo>
                <a:lnTo>
                  <a:pt x="2373" y="107"/>
                </a:lnTo>
                <a:lnTo>
                  <a:pt x="2392" y="112"/>
                </a:lnTo>
                <a:lnTo>
                  <a:pt x="2412" y="119"/>
                </a:lnTo>
                <a:lnTo>
                  <a:pt x="2431" y="124"/>
                </a:lnTo>
                <a:lnTo>
                  <a:pt x="2450" y="129"/>
                </a:lnTo>
                <a:lnTo>
                  <a:pt x="2468" y="136"/>
                </a:lnTo>
                <a:lnTo>
                  <a:pt x="2487" y="142"/>
                </a:lnTo>
                <a:lnTo>
                  <a:pt x="2505" y="147"/>
                </a:lnTo>
                <a:lnTo>
                  <a:pt x="2523" y="154"/>
                </a:lnTo>
                <a:lnTo>
                  <a:pt x="2539" y="160"/>
                </a:lnTo>
                <a:lnTo>
                  <a:pt x="2556" y="167"/>
                </a:lnTo>
                <a:lnTo>
                  <a:pt x="2573" y="173"/>
                </a:lnTo>
                <a:lnTo>
                  <a:pt x="2590" y="180"/>
                </a:lnTo>
                <a:lnTo>
                  <a:pt x="2605" y="186"/>
                </a:lnTo>
                <a:lnTo>
                  <a:pt x="2621" y="192"/>
                </a:lnTo>
                <a:lnTo>
                  <a:pt x="2636" y="200"/>
                </a:lnTo>
                <a:lnTo>
                  <a:pt x="2650" y="207"/>
                </a:lnTo>
                <a:lnTo>
                  <a:pt x="2666" y="214"/>
                </a:lnTo>
                <a:lnTo>
                  <a:pt x="2680" y="221"/>
                </a:lnTo>
                <a:lnTo>
                  <a:pt x="2693" y="229"/>
                </a:lnTo>
                <a:lnTo>
                  <a:pt x="2707" y="235"/>
                </a:lnTo>
                <a:lnTo>
                  <a:pt x="2720" y="243"/>
                </a:lnTo>
                <a:lnTo>
                  <a:pt x="2733" y="250"/>
                </a:lnTo>
                <a:lnTo>
                  <a:pt x="2744" y="257"/>
                </a:lnTo>
                <a:lnTo>
                  <a:pt x="2756" y="265"/>
                </a:lnTo>
                <a:lnTo>
                  <a:pt x="2768" y="272"/>
                </a:lnTo>
                <a:lnTo>
                  <a:pt x="2779" y="280"/>
                </a:lnTo>
                <a:lnTo>
                  <a:pt x="2789" y="288"/>
                </a:lnTo>
                <a:lnTo>
                  <a:pt x="2800" y="296"/>
                </a:lnTo>
                <a:lnTo>
                  <a:pt x="2809" y="303"/>
                </a:lnTo>
                <a:lnTo>
                  <a:pt x="2819" y="312"/>
                </a:lnTo>
                <a:lnTo>
                  <a:pt x="2828" y="320"/>
                </a:lnTo>
                <a:lnTo>
                  <a:pt x="2836" y="328"/>
                </a:lnTo>
                <a:lnTo>
                  <a:pt x="2844" y="336"/>
                </a:lnTo>
                <a:lnTo>
                  <a:pt x="2851" y="343"/>
                </a:lnTo>
                <a:lnTo>
                  <a:pt x="2859" y="352"/>
                </a:lnTo>
                <a:lnTo>
                  <a:pt x="2866" y="360"/>
                </a:lnTo>
                <a:lnTo>
                  <a:pt x="2872" y="369"/>
                </a:lnTo>
                <a:lnTo>
                  <a:pt x="2878" y="377"/>
                </a:lnTo>
                <a:lnTo>
                  <a:pt x="2884" y="384"/>
                </a:lnTo>
                <a:lnTo>
                  <a:pt x="2889" y="394"/>
                </a:lnTo>
                <a:lnTo>
                  <a:pt x="2894" y="401"/>
                </a:lnTo>
                <a:lnTo>
                  <a:pt x="2898" y="410"/>
                </a:lnTo>
                <a:lnTo>
                  <a:pt x="2902" y="418"/>
                </a:lnTo>
                <a:lnTo>
                  <a:pt x="2905" y="427"/>
                </a:lnTo>
                <a:lnTo>
                  <a:pt x="2908" y="436"/>
                </a:lnTo>
                <a:lnTo>
                  <a:pt x="2911" y="444"/>
                </a:lnTo>
                <a:lnTo>
                  <a:pt x="2912" y="453"/>
                </a:lnTo>
                <a:lnTo>
                  <a:pt x="2915" y="461"/>
                </a:lnTo>
                <a:lnTo>
                  <a:pt x="2915" y="470"/>
                </a:lnTo>
                <a:lnTo>
                  <a:pt x="2916" y="479"/>
                </a:lnTo>
                <a:lnTo>
                  <a:pt x="2916" y="486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0652" name="Rectangle 12"/>
          <p:cNvSpPr>
            <a:spLocks noChangeArrowheads="1"/>
          </p:cNvSpPr>
          <p:nvPr/>
        </p:nvSpPr>
        <p:spPr bwMode="auto">
          <a:xfrm>
            <a:off x="6781800" y="3384550"/>
            <a:ext cx="196850" cy="523875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0653" name="Rectangle 13"/>
          <p:cNvSpPr>
            <a:spLocks noChangeArrowheads="1"/>
          </p:cNvSpPr>
          <p:nvPr/>
        </p:nvSpPr>
        <p:spPr bwMode="auto">
          <a:xfrm>
            <a:off x="7569200" y="3384550"/>
            <a:ext cx="458788" cy="523875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0654" name="Line 14"/>
          <p:cNvSpPr>
            <a:spLocks noChangeShapeType="1"/>
          </p:cNvSpPr>
          <p:nvPr/>
        </p:nvSpPr>
        <p:spPr bwMode="auto">
          <a:xfrm>
            <a:off x="6978650" y="3711575"/>
            <a:ext cx="1588" cy="131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0655" name="Line 15"/>
          <p:cNvSpPr>
            <a:spLocks noChangeShapeType="1"/>
          </p:cNvSpPr>
          <p:nvPr/>
        </p:nvSpPr>
        <p:spPr bwMode="auto">
          <a:xfrm>
            <a:off x="7569200" y="3778250"/>
            <a:ext cx="1588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0656" name="Rectangle 16"/>
          <p:cNvSpPr>
            <a:spLocks noChangeArrowheads="1"/>
          </p:cNvSpPr>
          <p:nvPr/>
        </p:nvSpPr>
        <p:spPr bwMode="auto">
          <a:xfrm>
            <a:off x="6978650" y="3319463"/>
            <a:ext cx="720725" cy="130175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0657" name="Line 17"/>
          <p:cNvSpPr>
            <a:spLocks noChangeShapeType="1"/>
          </p:cNvSpPr>
          <p:nvPr/>
        </p:nvSpPr>
        <p:spPr bwMode="auto">
          <a:xfrm>
            <a:off x="1208088" y="3449638"/>
            <a:ext cx="1377950" cy="1587"/>
          </a:xfrm>
          <a:prstGeom prst="line">
            <a:avLst/>
          </a:prstGeom>
          <a:noFill/>
          <a:ln w="104775">
            <a:solidFill>
              <a:srgbClr val="868286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0658" name="Line 18"/>
          <p:cNvSpPr>
            <a:spLocks noChangeShapeType="1"/>
          </p:cNvSpPr>
          <p:nvPr/>
        </p:nvSpPr>
        <p:spPr bwMode="auto">
          <a:xfrm>
            <a:off x="2257425" y="3449638"/>
            <a:ext cx="1377950" cy="1587"/>
          </a:xfrm>
          <a:prstGeom prst="line">
            <a:avLst/>
          </a:prstGeom>
          <a:noFill/>
          <a:ln w="104775">
            <a:solidFill>
              <a:srgbClr val="868286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0659" name="Line 19"/>
          <p:cNvSpPr>
            <a:spLocks noChangeShapeType="1"/>
          </p:cNvSpPr>
          <p:nvPr/>
        </p:nvSpPr>
        <p:spPr bwMode="auto">
          <a:xfrm>
            <a:off x="3438525" y="3449638"/>
            <a:ext cx="1376363" cy="1587"/>
          </a:xfrm>
          <a:prstGeom prst="line">
            <a:avLst/>
          </a:prstGeom>
          <a:noFill/>
          <a:ln w="104775">
            <a:solidFill>
              <a:srgbClr val="868286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0660" name="Rectangle 20"/>
          <p:cNvSpPr>
            <a:spLocks noChangeArrowheads="1"/>
          </p:cNvSpPr>
          <p:nvPr/>
        </p:nvSpPr>
        <p:spPr bwMode="auto">
          <a:xfrm>
            <a:off x="5732463" y="1614488"/>
            <a:ext cx="393700" cy="36703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0661" name="Freeform 21"/>
          <p:cNvSpPr>
            <a:spLocks/>
          </p:cNvSpPr>
          <p:nvPr/>
        </p:nvSpPr>
        <p:spPr bwMode="auto">
          <a:xfrm>
            <a:off x="6781800" y="2684463"/>
            <a:ext cx="1311275" cy="349250"/>
          </a:xfrm>
          <a:custGeom>
            <a:avLst/>
            <a:gdLst/>
            <a:ahLst/>
            <a:cxnLst>
              <a:cxn ang="0">
                <a:pos x="3299" y="480"/>
              </a:cxn>
              <a:cxn ang="0">
                <a:pos x="3274" y="525"/>
              </a:cxn>
              <a:cxn ang="0">
                <a:pos x="3232" y="570"/>
              </a:cxn>
              <a:cxn ang="0">
                <a:pos x="3172" y="614"/>
              </a:cxn>
              <a:cxn ang="0">
                <a:pos x="3096" y="655"/>
              </a:cxn>
              <a:cxn ang="0">
                <a:pos x="3003" y="694"/>
              </a:cxn>
              <a:cxn ang="0">
                <a:pos x="2896" y="730"/>
              </a:cxn>
              <a:cxn ang="0">
                <a:pos x="2777" y="763"/>
              </a:cxn>
              <a:cxn ang="0">
                <a:pos x="2642" y="793"/>
              </a:cxn>
              <a:cxn ang="0">
                <a:pos x="2499" y="819"/>
              </a:cxn>
              <a:cxn ang="0">
                <a:pos x="2346" y="841"/>
              </a:cxn>
              <a:cxn ang="0">
                <a:pos x="2185" y="857"/>
              </a:cxn>
              <a:cxn ang="0">
                <a:pos x="2017" y="870"/>
              </a:cxn>
              <a:cxn ang="0">
                <a:pos x="1847" y="878"/>
              </a:cxn>
              <a:cxn ang="0">
                <a:pos x="1674" y="881"/>
              </a:cxn>
              <a:cxn ang="0">
                <a:pos x="1500" y="879"/>
              </a:cxn>
              <a:cxn ang="0">
                <a:pos x="1329" y="873"/>
              </a:cxn>
              <a:cxn ang="0">
                <a:pos x="1161" y="861"/>
              </a:cxn>
              <a:cxn ang="0">
                <a:pos x="999" y="846"/>
              </a:cxn>
              <a:cxn ang="0">
                <a:pos x="843" y="825"/>
              </a:cxn>
              <a:cxn ang="0">
                <a:pos x="696" y="799"/>
              </a:cxn>
              <a:cxn ang="0">
                <a:pos x="561" y="771"/>
              </a:cxn>
              <a:cxn ang="0">
                <a:pos x="437" y="739"/>
              </a:cxn>
              <a:cxn ang="0">
                <a:pos x="326" y="703"/>
              </a:cxn>
              <a:cxn ang="0">
                <a:pos x="231" y="665"/>
              </a:cxn>
              <a:cxn ang="0">
                <a:pos x="149" y="624"/>
              </a:cxn>
              <a:cxn ang="0">
                <a:pos x="86" y="580"/>
              </a:cxn>
              <a:cxn ang="0">
                <a:pos x="40" y="536"/>
              </a:cxn>
              <a:cxn ang="0">
                <a:pos x="11" y="490"/>
              </a:cxn>
              <a:cxn ang="0">
                <a:pos x="0" y="445"/>
              </a:cxn>
              <a:cxn ang="0">
                <a:pos x="7" y="398"/>
              </a:cxn>
              <a:cxn ang="0">
                <a:pos x="33" y="352"/>
              </a:cxn>
              <a:cxn ang="0">
                <a:pos x="77" y="308"/>
              </a:cxn>
              <a:cxn ang="0">
                <a:pos x="138" y="264"/>
              </a:cxn>
              <a:cxn ang="0">
                <a:pos x="215" y="223"/>
              </a:cxn>
              <a:cxn ang="0">
                <a:pos x="309" y="184"/>
              </a:cxn>
              <a:cxn ang="0">
                <a:pos x="417" y="148"/>
              </a:cxn>
              <a:cxn ang="0">
                <a:pos x="539" y="115"/>
              </a:cxn>
              <a:cxn ang="0">
                <a:pos x="673" y="85"/>
              </a:cxn>
              <a:cxn ang="0">
                <a:pos x="818" y="61"/>
              </a:cxn>
              <a:cxn ang="0">
                <a:pos x="972" y="39"/>
              </a:cxn>
              <a:cxn ang="0">
                <a:pos x="1133" y="22"/>
              </a:cxn>
              <a:cxn ang="0">
                <a:pos x="1300" y="10"/>
              </a:cxn>
              <a:cxn ang="0">
                <a:pos x="1472" y="3"/>
              </a:cxn>
              <a:cxn ang="0">
                <a:pos x="1645" y="0"/>
              </a:cxn>
              <a:cxn ang="0">
                <a:pos x="1819" y="3"/>
              </a:cxn>
              <a:cxn ang="0">
                <a:pos x="1990" y="9"/>
              </a:cxn>
              <a:cxn ang="0">
                <a:pos x="2158" y="21"/>
              </a:cxn>
              <a:cxn ang="0">
                <a:pos x="2319" y="38"/>
              </a:cxn>
              <a:cxn ang="0">
                <a:pos x="2474" y="58"/>
              </a:cxn>
              <a:cxn ang="0">
                <a:pos x="2619" y="84"/>
              </a:cxn>
              <a:cxn ang="0">
                <a:pos x="2755" y="112"/>
              </a:cxn>
              <a:cxn ang="0">
                <a:pos x="2877" y="145"/>
              </a:cxn>
              <a:cxn ang="0">
                <a:pos x="2987" y="181"/>
              </a:cxn>
              <a:cxn ang="0">
                <a:pos x="3082" y="219"/>
              </a:cxn>
              <a:cxn ang="0">
                <a:pos x="3161" y="261"/>
              </a:cxn>
              <a:cxn ang="0">
                <a:pos x="3223" y="304"/>
              </a:cxn>
              <a:cxn ang="0">
                <a:pos x="3268" y="348"/>
              </a:cxn>
              <a:cxn ang="0">
                <a:pos x="3295" y="395"/>
              </a:cxn>
              <a:cxn ang="0">
                <a:pos x="3304" y="441"/>
              </a:cxn>
            </a:cxnLst>
            <a:rect l="0" t="0" r="r" b="b"/>
            <a:pathLst>
              <a:path w="3304" h="881">
                <a:moveTo>
                  <a:pt x="3304" y="441"/>
                </a:moveTo>
                <a:lnTo>
                  <a:pt x="3304" y="449"/>
                </a:lnTo>
                <a:lnTo>
                  <a:pt x="3304" y="456"/>
                </a:lnTo>
                <a:lnTo>
                  <a:pt x="3303" y="464"/>
                </a:lnTo>
                <a:lnTo>
                  <a:pt x="3300" y="472"/>
                </a:lnTo>
                <a:lnTo>
                  <a:pt x="3299" y="480"/>
                </a:lnTo>
                <a:lnTo>
                  <a:pt x="3295" y="486"/>
                </a:lnTo>
                <a:lnTo>
                  <a:pt x="3292" y="494"/>
                </a:lnTo>
                <a:lnTo>
                  <a:pt x="3288" y="502"/>
                </a:lnTo>
                <a:lnTo>
                  <a:pt x="3284" y="509"/>
                </a:lnTo>
                <a:lnTo>
                  <a:pt x="3279" y="517"/>
                </a:lnTo>
                <a:lnTo>
                  <a:pt x="3274" y="525"/>
                </a:lnTo>
                <a:lnTo>
                  <a:pt x="3268" y="533"/>
                </a:lnTo>
                <a:lnTo>
                  <a:pt x="3261" y="540"/>
                </a:lnTo>
                <a:lnTo>
                  <a:pt x="3255" y="548"/>
                </a:lnTo>
                <a:lnTo>
                  <a:pt x="3248" y="554"/>
                </a:lnTo>
                <a:lnTo>
                  <a:pt x="3239" y="562"/>
                </a:lnTo>
                <a:lnTo>
                  <a:pt x="3232" y="570"/>
                </a:lnTo>
                <a:lnTo>
                  <a:pt x="3223" y="578"/>
                </a:lnTo>
                <a:lnTo>
                  <a:pt x="3214" y="584"/>
                </a:lnTo>
                <a:lnTo>
                  <a:pt x="3205" y="592"/>
                </a:lnTo>
                <a:lnTo>
                  <a:pt x="3194" y="598"/>
                </a:lnTo>
                <a:lnTo>
                  <a:pt x="3184" y="606"/>
                </a:lnTo>
                <a:lnTo>
                  <a:pt x="3172" y="614"/>
                </a:lnTo>
                <a:lnTo>
                  <a:pt x="3161" y="620"/>
                </a:lnTo>
                <a:lnTo>
                  <a:pt x="3149" y="627"/>
                </a:lnTo>
                <a:lnTo>
                  <a:pt x="3136" y="634"/>
                </a:lnTo>
                <a:lnTo>
                  <a:pt x="3123" y="641"/>
                </a:lnTo>
                <a:lnTo>
                  <a:pt x="3110" y="649"/>
                </a:lnTo>
                <a:lnTo>
                  <a:pt x="3096" y="655"/>
                </a:lnTo>
                <a:lnTo>
                  <a:pt x="3082" y="661"/>
                </a:lnTo>
                <a:lnTo>
                  <a:pt x="3067" y="668"/>
                </a:lnTo>
                <a:lnTo>
                  <a:pt x="3052" y="674"/>
                </a:lnTo>
                <a:lnTo>
                  <a:pt x="3037" y="681"/>
                </a:lnTo>
                <a:lnTo>
                  <a:pt x="3020" y="687"/>
                </a:lnTo>
                <a:lnTo>
                  <a:pt x="3003" y="694"/>
                </a:lnTo>
                <a:lnTo>
                  <a:pt x="2987" y="700"/>
                </a:lnTo>
                <a:lnTo>
                  <a:pt x="2970" y="707"/>
                </a:lnTo>
                <a:lnTo>
                  <a:pt x="2952" y="713"/>
                </a:lnTo>
                <a:lnTo>
                  <a:pt x="2934" y="718"/>
                </a:lnTo>
                <a:lnTo>
                  <a:pt x="2916" y="725"/>
                </a:lnTo>
                <a:lnTo>
                  <a:pt x="2896" y="730"/>
                </a:lnTo>
                <a:lnTo>
                  <a:pt x="2877" y="736"/>
                </a:lnTo>
                <a:lnTo>
                  <a:pt x="2858" y="741"/>
                </a:lnTo>
                <a:lnTo>
                  <a:pt x="2838" y="748"/>
                </a:lnTo>
                <a:lnTo>
                  <a:pt x="2818" y="753"/>
                </a:lnTo>
                <a:lnTo>
                  <a:pt x="2797" y="758"/>
                </a:lnTo>
                <a:lnTo>
                  <a:pt x="2777" y="763"/>
                </a:lnTo>
                <a:lnTo>
                  <a:pt x="2755" y="768"/>
                </a:lnTo>
                <a:lnTo>
                  <a:pt x="2733" y="774"/>
                </a:lnTo>
                <a:lnTo>
                  <a:pt x="2711" y="779"/>
                </a:lnTo>
                <a:lnTo>
                  <a:pt x="2689" y="784"/>
                </a:lnTo>
                <a:lnTo>
                  <a:pt x="2666" y="789"/>
                </a:lnTo>
                <a:lnTo>
                  <a:pt x="2642" y="793"/>
                </a:lnTo>
                <a:lnTo>
                  <a:pt x="2619" y="798"/>
                </a:lnTo>
                <a:lnTo>
                  <a:pt x="2596" y="802"/>
                </a:lnTo>
                <a:lnTo>
                  <a:pt x="2573" y="807"/>
                </a:lnTo>
                <a:lnTo>
                  <a:pt x="2548" y="811"/>
                </a:lnTo>
                <a:lnTo>
                  <a:pt x="2524" y="815"/>
                </a:lnTo>
                <a:lnTo>
                  <a:pt x="2499" y="819"/>
                </a:lnTo>
                <a:lnTo>
                  <a:pt x="2474" y="823"/>
                </a:lnTo>
                <a:lnTo>
                  <a:pt x="2449" y="826"/>
                </a:lnTo>
                <a:lnTo>
                  <a:pt x="2423" y="830"/>
                </a:lnTo>
                <a:lnTo>
                  <a:pt x="2398" y="834"/>
                </a:lnTo>
                <a:lnTo>
                  <a:pt x="2372" y="837"/>
                </a:lnTo>
                <a:lnTo>
                  <a:pt x="2346" y="841"/>
                </a:lnTo>
                <a:lnTo>
                  <a:pt x="2319" y="843"/>
                </a:lnTo>
                <a:lnTo>
                  <a:pt x="2293" y="847"/>
                </a:lnTo>
                <a:lnTo>
                  <a:pt x="2266" y="850"/>
                </a:lnTo>
                <a:lnTo>
                  <a:pt x="2239" y="852"/>
                </a:lnTo>
                <a:lnTo>
                  <a:pt x="2212" y="855"/>
                </a:lnTo>
                <a:lnTo>
                  <a:pt x="2185" y="857"/>
                </a:lnTo>
                <a:lnTo>
                  <a:pt x="2158" y="860"/>
                </a:lnTo>
                <a:lnTo>
                  <a:pt x="2129" y="863"/>
                </a:lnTo>
                <a:lnTo>
                  <a:pt x="2102" y="865"/>
                </a:lnTo>
                <a:lnTo>
                  <a:pt x="2074" y="866"/>
                </a:lnTo>
                <a:lnTo>
                  <a:pt x="2046" y="869"/>
                </a:lnTo>
                <a:lnTo>
                  <a:pt x="2017" y="870"/>
                </a:lnTo>
                <a:lnTo>
                  <a:pt x="1990" y="872"/>
                </a:lnTo>
                <a:lnTo>
                  <a:pt x="1962" y="873"/>
                </a:lnTo>
                <a:lnTo>
                  <a:pt x="1933" y="874"/>
                </a:lnTo>
                <a:lnTo>
                  <a:pt x="1904" y="875"/>
                </a:lnTo>
                <a:lnTo>
                  <a:pt x="1875" y="877"/>
                </a:lnTo>
                <a:lnTo>
                  <a:pt x="1847" y="878"/>
                </a:lnTo>
                <a:lnTo>
                  <a:pt x="1819" y="879"/>
                </a:lnTo>
                <a:lnTo>
                  <a:pt x="1789" y="879"/>
                </a:lnTo>
                <a:lnTo>
                  <a:pt x="1761" y="881"/>
                </a:lnTo>
                <a:lnTo>
                  <a:pt x="1732" y="881"/>
                </a:lnTo>
                <a:lnTo>
                  <a:pt x="1703" y="881"/>
                </a:lnTo>
                <a:lnTo>
                  <a:pt x="1674" y="881"/>
                </a:lnTo>
                <a:lnTo>
                  <a:pt x="1645" y="881"/>
                </a:lnTo>
                <a:lnTo>
                  <a:pt x="1616" y="881"/>
                </a:lnTo>
                <a:lnTo>
                  <a:pt x="1587" y="881"/>
                </a:lnTo>
                <a:lnTo>
                  <a:pt x="1558" y="881"/>
                </a:lnTo>
                <a:lnTo>
                  <a:pt x="1530" y="879"/>
                </a:lnTo>
                <a:lnTo>
                  <a:pt x="1500" y="879"/>
                </a:lnTo>
                <a:lnTo>
                  <a:pt x="1472" y="878"/>
                </a:lnTo>
                <a:lnTo>
                  <a:pt x="1444" y="878"/>
                </a:lnTo>
                <a:lnTo>
                  <a:pt x="1414" y="877"/>
                </a:lnTo>
                <a:lnTo>
                  <a:pt x="1386" y="875"/>
                </a:lnTo>
                <a:lnTo>
                  <a:pt x="1357" y="874"/>
                </a:lnTo>
                <a:lnTo>
                  <a:pt x="1329" y="873"/>
                </a:lnTo>
                <a:lnTo>
                  <a:pt x="1300" y="872"/>
                </a:lnTo>
                <a:lnTo>
                  <a:pt x="1272" y="869"/>
                </a:lnTo>
                <a:lnTo>
                  <a:pt x="1245" y="868"/>
                </a:lnTo>
                <a:lnTo>
                  <a:pt x="1217" y="865"/>
                </a:lnTo>
                <a:lnTo>
                  <a:pt x="1188" y="864"/>
                </a:lnTo>
                <a:lnTo>
                  <a:pt x="1161" y="861"/>
                </a:lnTo>
                <a:lnTo>
                  <a:pt x="1133" y="859"/>
                </a:lnTo>
                <a:lnTo>
                  <a:pt x="1106" y="856"/>
                </a:lnTo>
                <a:lnTo>
                  <a:pt x="1079" y="853"/>
                </a:lnTo>
                <a:lnTo>
                  <a:pt x="1052" y="851"/>
                </a:lnTo>
                <a:lnTo>
                  <a:pt x="1025" y="848"/>
                </a:lnTo>
                <a:lnTo>
                  <a:pt x="999" y="846"/>
                </a:lnTo>
                <a:lnTo>
                  <a:pt x="972" y="842"/>
                </a:lnTo>
                <a:lnTo>
                  <a:pt x="946" y="839"/>
                </a:lnTo>
                <a:lnTo>
                  <a:pt x="920" y="835"/>
                </a:lnTo>
                <a:lnTo>
                  <a:pt x="894" y="832"/>
                </a:lnTo>
                <a:lnTo>
                  <a:pt x="869" y="828"/>
                </a:lnTo>
                <a:lnTo>
                  <a:pt x="843" y="825"/>
                </a:lnTo>
                <a:lnTo>
                  <a:pt x="818" y="821"/>
                </a:lnTo>
                <a:lnTo>
                  <a:pt x="793" y="817"/>
                </a:lnTo>
                <a:lnTo>
                  <a:pt x="768" y="812"/>
                </a:lnTo>
                <a:lnTo>
                  <a:pt x="745" y="808"/>
                </a:lnTo>
                <a:lnTo>
                  <a:pt x="720" y="805"/>
                </a:lnTo>
                <a:lnTo>
                  <a:pt x="696" y="799"/>
                </a:lnTo>
                <a:lnTo>
                  <a:pt x="673" y="795"/>
                </a:lnTo>
                <a:lnTo>
                  <a:pt x="649" y="790"/>
                </a:lnTo>
                <a:lnTo>
                  <a:pt x="628" y="786"/>
                </a:lnTo>
                <a:lnTo>
                  <a:pt x="604" y="781"/>
                </a:lnTo>
                <a:lnTo>
                  <a:pt x="582" y="776"/>
                </a:lnTo>
                <a:lnTo>
                  <a:pt x="561" y="771"/>
                </a:lnTo>
                <a:lnTo>
                  <a:pt x="539" y="766"/>
                </a:lnTo>
                <a:lnTo>
                  <a:pt x="518" y="761"/>
                </a:lnTo>
                <a:lnTo>
                  <a:pt x="497" y="756"/>
                </a:lnTo>
                <a:lnTo>
                  <a:pt x="477" y="750"/>
                </a:lnTo>
                <a:lnTo>
                  <a:pt x="456" y="744"/>
                </a:lnTo>
                <a:lnTo>
                  <a:pt x="437" y="739"/>
                </a:lnTo>
                <a:lnTo>
                  <a:pt x="417" y="734"/>
                </a:lnTo>
                <a:lnTo>
                  <a:pt x="398" y="727"/>
                </a:lnTo>
                <a:lnTo>
                  <a:pt x="380" y="722"/>
                </a:lnTo>
                <a:lnTo>
                  <a:pt x="361" y="716"/>
                </a:lnTo>
                <a:lnTo>
                  <a:pt x="344" y="709"/>
                </a:lnTo>
                <a:lnTo>
                  <a:pt x="326" y="703"/>
                </a:lnTo>
                <a:lnTo>
                  <a:pt x="309" y="698"/>
                </a:lnTo>
                <a:lnTo>
                  <a:pt x="292" y="691"/>
                </a:lnTo>
                <a:lnTo>
                  <a:pt x="276" y="685"/>
                </a:lnTo>
                <a:lnTo>
                  <a:pt x="260" y="678"/>
                </a:lnTo>
                <a:lnTo>
                  <a:pt x="245" y="672"/>
                </a:lnTo>
                <a:lnTo>
                  <a:pt x="231" y="665"/>
                </a:lnTo>
                <a:lnTo>
                  <a:pt x="215" y="658"/>
                </a:lnTo>
                <a:lnTo>
                  <a:pt x="202" y="651"/>
                </a:lnTo>
                <a:lnTo>
                  <a:pt x="188" y="645"/>
                </a:lnTo>
                <a:lnTo>
                  <a:pt x="175" y="638"/>
                </a:lnTo>
                <a:lnTo>
                  <a:pt x="162" y="630"/>
                </a:lnTo>
                <a:lnTo>
                  <a:pt x="149" y="624"/>
                </a:lnTo>
                <a:lnTo>
                  <a:pt x="138" y="616"/>
                </a:lnTo>
                <a:lnTo>
                  <a:pt x="126" y="610"/>
                </a:lnTo>
                <a:lnTo>
                  <a:pt x="116" y="602"/>
                </a:lnTo>
                <a:lnTo>
                  <a:pt x="105" y="596"/>
                </a:lnTo>
                <a:lnTo>
                  <a:pt x="95" y="588"/>
                </a:lnTo>
                <a:lnTo>
                  <a:pt x="86" y="580"/>
                </a:lnTo>
                <a:lnTo>
                  <a:pt x="77" y="574"/>
                </a:lnTo>
                <a:lnTo>
                  <a:pt x="68" y="566"/>
                </a:lnTo>
                <a:lnTo>
                  <a:pt x="60" y="558"/>
                </a:lnTo>
                <a:lnTo>
                  <a:pt x="53" y="551"/>
                </a:lnTo>
                <a:lnTo>
                  <a:pt x="46" y="544"/>
                </a:lnTo>
                <a:lnTo>
                  <a:pt x="40" y="536"/>
                </a:lnTo>
                <a:lnTo>
                  <a:pt x="33" y="529"/>
                </a:lnTo>
                <a:lnTo>
                  <a:pt x="28" y="521"/>
                </a:lnTo>
                <a:lnTo>
                  <a:pt x="23" y="513"/>
                </a:lnTo>
                <a:lnTo>
                  <a:pt x="19" y="505"/>
                </a:lnTo>
                <a:lnTo>
                  <a:pt x="14" y="498"/>
                </a:lnTo>
                <a:lnTo>
                  <a:pt x="11" y="490"/>
                </a:lnTo>
                <a:lnTo>
                  <a:pt x="7" y="484"/>
                </a:lnTo>
                <a:lnTo>
                  <a:pt x="5" y="476"/>
                </a:lnTo>
                <a:lnTo>
                  <a:pt x="4" y="468"/>
                </a:lnTo>
                <a:lnTo>
                  <a:pt x="2" y="460"/>
                </a:lnTo>
                <a:lnTo>
                  <a:pt x="1" y="453"/>
                </a:lnTo>
                <a:lnTo>
                  <a:pt x="0" y="445"/>
                </a:lnTo>
                <a:lnTo>
                  <a:pt x="0" y="437"/>
                </a:lnTo>
                <a:lnTo>
                  <a:pt x="1" y="429"/>
                </a:lnTo>
                <a:lnTo>
                  <a:pt x="2" y="422"/>
                </a:lnTo>
                <a:lnTo>
                  <a:pt x="4" y="414"/>
                </a:lnTo>
                <a:lnTo>
                  <a:pt x="5" y="406"/>
                </a:lnTo>
                <a:lnTo>
                  <a:pt x="7" y="398"/>
                </a:lnTo>
                <a:lnTo>
                  <a:pt x="11" y="391"/>
                </a:lnTo>
                <a:lnTo>
                  <a:pt x="14" y="383"/>
                </a:lnTo>
                <a:lnTo>
                  <a:pt x="19" y="375"/>
                </a:lnTo>
                <a:lnTo>
                  <a:pt x="23" y="368"/>
                </a:lnTo>
                <a:lnTo>
                  <a:pt x="28" y="360"/>
                </a:lnTo>
                <a:lnTo>
                  <a:pt x="33" y="352"/>
                </a:lnTo>
                <a:lnTo>
                  <a:pt x="40" y="346"/>
                </a:lnTo>
                <a:lnTo>
                  <a:pt x="46" y="338"/>
                </a:lnTo>
                <a:lnTo>
                  <a:pt x="53" y="330"/>
                </a:lnTo>
                <a:lnTo>
                  <a:pt x="60" y="322"/>
                </a:lnTo>
                <a:lnTo>
                  <a:pt x="68" y="315"/>
                </a:lnTo>
                <a:lnTo>
                  <a:pt x="77" y="308"/>
                </a:lnTo>
                <a:lnTo>
                  <a:pt x="86" y="300"/>
                </a:lnTo>
                <a:lnTo>
                  <a:pt x="95" y="293"/>
                </a:lnTo>
                <a:lnTo>
                  <a:pt x="105" y="286"/>
                </a:lnTo>
                <a:lnTo>
                  <a:pt x="116" y="279"/>
                </a:lnTo>
                <a:lnTo>
                  <a:pt x="126" y="272"/>
                </a:lnTo>
                <a:lnTo>
                  <a:pt x="138" y="264"/>
                </a:lnTo>
                <a:lnTo>
                  <a:pt x="149" y="258"/>
                </a:lnTo>
                <a:lnTo>
                  <a:pt x="162" y="250"/>
                </a:lnTo>
                <a:lnTo>
                  <a:pt x="175" y="244"/>
                </a:lnTo>
                <a:lnTo>
                  <a:pt x="188" y="236"/>
                </a:lnTo>
                <a:lnTo>
                  <a:pt x="202" y="230"/>
                </a:lnTo>
                <a:lnTo>
                  <a:pt x="215" y="223"/>
                </a:lnTo>
                <a:lnTo>
                  <a:pt x="231" y="217"/>
                </a:lnTo>
                <a:lnTo>
                  <a:pt x="245" y="210"/>
                </a:lnTo>
                <a:lnTo>
                  <a:pt x="260" y="204"/>
                </a:lnTo>
                <a:lnTo>
                  <a:pt x="276" y="197"/>
                </a:lnTo>
                <a:lnTo>
                  <a:pt x="292" y="191"/>
                </a:lnTo>
                <a:lnTo>
                  <a:pt x="309" y="184"/>
                </a:lnTo>
                <a:lnTo>
                  <a:pt x="326" y="178"/>
                </a:lnTo>
                <a:lnTo>
                  <a:pt x="344" y="172"/>
                </a:lnTo>
                <a:lnTo>
                  <a:pt x="361" y="165"/>
                </a:lnTo>
                <a:lnTo>
                  <a:pt x="380" y="160"/>
                </a:lnTo>
                <a:lnTo>
                  <a:pt x="398" y="154"/>
                </a:lnTo>
                <a:lnTo>
                  <a:pt x="417" y="148"/>
                </a:lnTo>
                <a:lnTo>
                  <a:pt x="437" y="142"/>
                </a:lnTo>
                <a:lnTo>
                  <a:pt x="456" y="137"/>
                </a:lnTo>
                <a:lnTo>
                  <a:pt x="477" y="132"/>
                </a:lnTo>
                <a:lnTo>
                  <a:pt x="497" y="125"/>
                </a:lnTo>
                <a:lnTo>
                  <a:pt x="518" y="120"/>
                </a:lnTo>
                <a:lnTo>
                  <a:pt x="539" y="115"/>
                </a:lnTo>
                <a:lnTo>
                  <a:pt x="561" y="110"/>
                </a:lnTo>
                <a:lnTo>
                  <a:pt x="582" y="105"/>
                </a:lnTo>
                <a:lnTo>
                  <a:pt x="604" y="99"/>
                </a:lnTo>
                <a:lnTo>
                  <a:pt x="628" y="96"/>
                </a:lnTo>
                <a:lnTo>
                  <a:pt x="649" y="90"/>
                </a:lnTo>
                <a:lnTo>
                  <a:pt x="673" y="85"/>
                </a:lnTo>
                <a:lnTo>
                  <a:pt x="696" y="81"/>
                </a:lnTo>
                <a:lnTo>
                  <a:pt x="720" y="77"/>
                </a:lnTo>
                <a:lnTo>
                  <a:pt x="745" y="72"/>
                </a:lnTo>
                <a:lnTo>
                  <a:pt x="768" y="68"/>
                </a:lnTo>
                <a:lnTo>
                  <a:pt x="793" y="65"/>
                </a:lnTo>
                <a:lnTo>
                  <a:pt x="818" y="61"/>
                </a:lnTo>
                <a:lnTo>
                  <a:pt x="843" y="57"/>
                </a:lnTo>
                <a:lnTo>
                  <a:pt x="869" y="53"/>
                </a:lnTo>
                <a:lnTo>
                  <a:pt x="894" y="49"/>
                </a:lnTo>
                <a:lnTo>
                  <a:pt x="920" y="45"/>
                </a:lnTo>
                <a:lnTo>
                  <a:pt x="946" y="43"/>
                </a:lnTo>
                <a:lnTo>
                  <a:pt x="972" y="39"/>
                </a:lnTo>
                <a:lnTo>
                  <a:pt x="999" y="36"/>
                </a:lnTo>
                <a:lnTo>
                  <a:pt x="1025" y="34"/>
                </a:lnTo>
                <a:lnTo>
                  <a:pt x="1052" y="30"/>
                </a:lnTo>
                <a:lnTo>
                  <a:pt x="1079" y="27"/>
                </a:lnTo>
                <a:lnTo>
                  <a:pt x="1106" y="25"/>
                </a:lnTo>
                <a:lnTo>
                  <a:pt x="1133" y="22"/>
                </a:lnTo>
                <a:lnTo>
                  <a:pt x="1161" y="19"/>
                </a:lnTo>
                <a:lnTo>
                  <a:pt x="1188" y="18"/>
                </a:lnTo>
                <a:lnTo>
                  <a:pt x="1217" y="16"/>
                </a:lnTo>
                <a:lnTo>
                  <a:pt x="1245" y="14"/>
                </a:lnTo>
                <a:lnTo>
                  <a:pt x="1272" y="12"/>
                </a:lnTo>
                <a:lnTo>
                  <a:pt x="1300" y="10"/>
                </a:lnTo>
                <a:lnTo>
                  <a:pt x="1329" y="9"/>
                </a:lnTo>
                <a:lnTo>
                  <a:pt x="1357" y="7"/>
                </a:lnTo>
                <a:lnTo>
                  <a:pt x="1386" y="5"/>
                </a:lnTo>
                <a:lnTo>
                  <a:pt x="1414" y="4"/>
                </a:lnTo>
                <a:lnTo>
                  <a:pt x="1444" y="4"/>
                </a:lnTo>
                <a:lnTo>
                  <a:pt x="1472" y="3"/>
                </a:lnTo>
                <a:lnTo>
                  <a:pt x="1500" y="1"/>
                </a:lnTo>
                <a:lnTo>
                  <a:pt x="1530" y="1"/>
                </a:lnTo>
                <a:lnTo>
                  <a:pt x="1558" y="0"/>
                </a:lnTo>
                <a:lnTo>
                  <a:pt x="1587" y="0"/>
                </a:lnTo>
                <a:lnTo>
                  <a:pt x="1616" y="0"/>
                </a:lnTo>
                <a:lnTo>
                  <a:pt x="1645" y="0"/>
                </a:lnTo>
                <a:lnTo>
                  <a:pt x="1674" y="0"/>
                </a:lnTo>
                <a:lnTo>
                  <a:pt x="1703" y="0"/>
                </a:lnTo>
                <a:lnTo>
                  <a:pt x="1732" y="0"/>
                </a:lnTo>
                <a:lnTo>
                  <a:pt x="1761" y="1"/>
                </a:lnTo>
                <a:lnTo>
                  <a:pt x="1789" y="1"/>
                </a:lnTo>
                <a:lnTo>
                  <a:pt x="1819" y="3"/>
                </a:lnTo>
                <a:lnTo>
                  <a:pt x="1847" y="3"/>
                </a:lnTo>
                <a:lnTo>
                  <a:pt x="1875" y="4"/>
                </a:lnTo>
                <a:lnTo>
                  <a:pt x="1904" y="5"/>
                </a:lnTo>
                <a:lnTo>
                  <a:pt x="1933" y="7"/>
                </a:lnTo>
                <a:lnTo>
                  <a:pt x="1962" y="8"/>
                </a:lnTo>
                <a:lnTo>
                  <a:pt x="1990" y="9"/>
                </a:lnTo>
                <a:lnTo>
                  <a:pt x="2017" y="10"/>
                </a:lnTo>
                <a:lnTo>
                  <a:pt x="2046" y="13"/>
                </a:lnTo>
                <a:lnTo>
                  <a:pt x="2074" y="14"/>
                </a:lnTo>
                <a:lnTo>
                  <a:pt x="2102" y="17"/>
                </a:lnTo>
                <a:lnTo>
                  <a:pt x="2129" y="19"/>
                </a:lnTo>
                <a:lnTo>
                  <a:pt x="2158" y="21"/>
                </a:lnTo>
                <a:lnTo>
                  <a:pt x="2185" y="23"/>
                </a:lnTo>
                <a:lnTo>
                  <a:pt x="2212" y="26"/>
                </a:lnTo>
                <a:lnTo>
                  <a:pt x="2239" y="28"/>
                </a:lnTo>
                <a:lnTo>
                  <a:pt x="2266" y="31"/>
                </a:lnTo>
                <a:lnTo>
                  <a:pt x="2293" y="35"/>
                </a:lnTo>
                <a:lnTo>
                  <a:pt x="2319" y="38"/>
                </a:lnTo>
                <a:lnTo>
                  <a:pt x="2346" y="41"/>
                </a:lnTo>
                <a:lnTo>
                  <a:pt x="2372" y="44"/>
                </a:lnTo>
                <a:lnTo>
                  <a:pt x="2398" y="48"/>
                </a:lnTo>
                <a:lnTo>
                  <a:pt x="2423" y="50"/>
                </a:lnTo>
                <a:lnTo>
                  <a:pt x="2449" y="54"/>
                </a:lnTo>
                <a:lnTo>
                  <a:pt x="2474" y="58"/>
                </a:lnTo>
                <a:lnTo>
                  <a:pt x="2499" y="62"/>
                </a:lnTo>
                <a:lnTo>
                  <a:pt x="2524" y="66"/>
                </a:lnTo>
                <a:lnTo>
                  <a:pt x="2548" y="71"/>
                </a:lnTo>
                <a:lnTo>
                  <a:pt x="2573" y="75"/>
                </a:lnTo>
                <a:lnTo>
                  <a:pt x="2596" y="79"/>
                </a:lnTo>
                <a:lnTo>
                  <a:pt x="2619" y="84"/>
                </a:lnTo>
                <a:lnTo>
                  <a:pt x="2642" y="88"/>
                </a:lnTo>
                <a:lnTo>
                  <a:pt x="2666" y="93"/>
                </a:lnTo>
                <a:lnTo>
                  <a:pt x="2689" y="98"/>
                </a:lnTo>
                <a:lnTo>
                  <a:pt x="2711" y="102"/>
                </a:lnTo>
                <a:lnTo>
                  <a:pt x="2733" y="107"/>
                </a:lnTo>
                <a:lnTo>
                  <a:pt x="2755" y="112"/>
                </a:lnTo>
                <a:lnTo>
                  <a:pt x="2777" y="117"/>
                </a:lnTo>
                <a:lnTo>
                  <a:pt x="2797" y="123"/>
                </a:lnTo>
                <a:lnTo>
                  <a:pt x="2818" y="129"/>
                </a:lnTo>
                <a:lnTo>
                  <a:pt x="2838" y="134"/>
                </a:lnTo>
                <a:lnTo>
                  <a:pt x="2858" y="139"/>
                </a:lnTo>
                <a:lnTo>
                  <a:pt x="2877" y="145"/>
                </a:lnTo>
                <a:lnTo>
                  <a:pt x="2896" y="151"/>
                </a:lnTo>
                <a:lnTo>
                  <a:pt x="2916" y="157"/>
                </a:lnTo>
                <a:lnTo>
                  <a:pt x="2934" y="163"/>
                </a:lnTo>
                <a:lnTo>
                  <a:pt x="2952" y="169"/>
                </a:lnTo>
                <a:lnTo>
                  <a:pt x="2970" y="175"/>
                </a:lnTo>
                <a:lnTo>
                  <a:pt x="2987" y="181"/>
                </a:lnTo>
                <a:lnTo>
                  <a:pt x="3003" y="187"/>
                </a:lnTo>
                <a:lnTo>
                  <a:pt x="3020" y="193"/>
                </a:lnTo>
                <a:lnTo>
                  <a:pt x="3037" y="200"/>
                </a:lnTo>
                <a:lnTo>
                  <a:pt x="3052" y="206"/>
                </a:lnTo>
                <a:lnTo>
                  <a:pt x="3067" y="213"/>
                </a:lnTo>
                <a:lnTo>
                  <a:pt x="3082" y="219"/>
                </a:lnTo>
                <a:lnTo>
                  <a:pt x="3096" y="227"/>
                </a:lnTo>
                <a:lnTo>
                  <a:pt x="3110" y="233"/>
                </a:lnTo>
                <a:lnTo>
                  <a:pt x="3123" y="240"/>
                </a:lnTo>
                <a:lnTo>
                  <a:pt x="3136" y="246"/>
                </a:lnTo>
                <a:lnTo>
                  <a:pt x="3149" y="254"/>
                </a:lnTo>
                <a:lnTo>
                  <a:pt x="3161" y="261"/>
                </a:lnTo>
                <a:lnTo>
                  <a:pt x="3172" y="268"/>
                </a:lnTo>
                <a:lnTo>
                  <a:pt x="3184" y="275"/>
                </a:lnTo>
                <a:lnTo>
                  <a:pt x="3194" y="282"/>
                </a:lnTo>
                <a:lnTo>
                  <a:pt x="3205" y="289"/>
                </a:lnTo>
                <a:lnTo>
                  <a:pt x="3214" y="297"/>
                </a:lnTo>
                <a:lnTo>
                  <a:pt x="3223" y="304"/>
                </a:lnTo>
                <a:lnTo>
                  <a:pt x="3232" y="311"/>
                </a:lnTo>
                <a:lnTo>
                  <a:pt x="3239" y="319"/>
                </a:lnTo>
                <a:lnTo>
                  <a:pt x="3248" y="326"/>
                </a:lnTo>
                <a:lnTo>
                  <a:pt x="3255" y="334"/>
                </a:lnTo>
                <a:lnTo>
                  <a:pt x="3261" y="342"/>
                </a:lnTo>
                <a:lnTo>
                  <a:pt x="3268" y="348"/>
                </a:lnTo>
                <a:lnTo>
                  <a:pt x="3274" y="356"/>
                </a:lnTo>
                <a:lnTo>
                  <a:pt x="3279" y="364"/>
                </a:lnTo>
                <a:lnTo>
                  <a:pt x="3284" y="371"/>
                </a:lnTo>
                <a:lnTo>
                  <a:pt x="3288" y="379"/>
                </a:lnTo>
                <a:lnTo>
                  <a:pt x="3292" y="387"/>
                </a:lnTo>
                <a:lnTo>
                  <a:pt x="3295" y="395"/>
                </a:lnTo>
                <a:lnTo>
                  <a:pt x="3299" y="402"/>
                </a:lnTo>
                <a:lnTo>
                  <a:pt x="3300" y="410"/>
                </a:lnTo>
                <a:lnTo>
                  <a:pt x="3303" y="418"/>
                </a:lnTo>
                <a:lnTo>
                  <a:pt x="3304" y="426"/>
                </a:lnTo>
                <a:lnTo>
                  <a:pt x="3304" y="433"/>
                </a:lnTo>
                <a:lnTo>
                  <a:pt x="3304" y="441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0662" name="Rectangle 22"/>
          <p:cNvSpPr>
            <a:spLocks noChangeArrowheads="1"/>
          </p:cNvSpPr>
          <p:nvPr/>
        </p:nvSpPr>
        <p:spPr bwMode="auto">
          <a:xfrm>
            <a:off x="3635375" y="2400300"/>
            <a:ext cx="392113" cy="2098675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0663" name="Rectangle 23"/>
          <p:cNvSpPr>
            <a:spLocks noChangeArrowheads="1"/>
          </p:cNvSpPr>
          <p:nvPr/>
        </p:nvSpPr>
        <p:spPr bwMode="auto">
          <a:xfrm>
            <a:off x="2586038" y="2794000"/>
            <a:ext cx="393700" cy="1311275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0664" name="Freeform 24"/>
          <p:cNvSpPr>
            <a:spLocks/>
          </p:cNvSpPr>
          <p:nvPr/>
        </p:nvSpPr>
        <p:spPr bwMode="auto">
          <a:xfrm>
            <a:off x="815975" y="3122613"/>
            <a:ext cx="1047750" cy="655637"/>
          </a:xfrm>
          <a:custGeom>
            <a:avLst/>
            <a:gdLst/>
            <a:ahLst/>
            <a:cxnLst>
              <a:cxn ang="0">
                <a:pos x="660" y="1653"/>
              </a:cxn>
              <a:cxn ang="0">
                <a:pos x="1981" y="1653"/>
              </a:cxn>
              <a:cxn ang="0">
                <a:pos x="2643" y="0"/>
              </a:cxn>
              <a:cxn ang="0">
                <a:pos x="1486" y="0"/>
              </a:cxn>
              <a:cxn ang="0">
                <a:pos x="1321" y="0"/>
              </a:cxn>
              <a:cxn ang="0">
                <a:pos x="1156" y="0"/>
              </a:cxn>
              <a:cxn ang="0">
                <a:pos x="0" y="0"/>
              </a:cxn>
              <a:cxn ang="0">
                <a:pos x="660" y="1653"/>
              </a:cxn>
            </a:cxnLst>
            <a:rect l="0" t="0" r="r" b="b"/>
            <a:pathLst>
              <a:path w="2643" h="1653">
                <a:moveTo>
                  <a:pt x="660" y="1653"/>
                </a:moveTo>
                <a:lnTo>
                  <a:pt x="1981" y="1653"/>
                </a:lnTo>
                <a:lnTo>
                  <a:pt x="2643" y="0"/>
                </a:lnTo>
                <a:lnTo>
                  <a:pt x="1486" y="0"/>
                </a:lnTo>
                <a:lnTo>
                  <a:pt x="1321" y="0"/>
                </a:lnTo>
                <a:lnTo>
                  <a:pt x="1156" y="0"/>
                </a:lnTo>
                <a:lnTo>
                  <a:pt x="0" y="0"/>
                </a:lnTo>
                <a:lnTo>
                  <a:pt x="660" y="1653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0665" name="Rectangle 25"/>
          <p:cNvSpPr>
            <a:spLocks noChangeArrowheads="1"/>
          </p:cNvSpPr>
          <p:nvPr/>
        </p:nvSpPr>
        <p:spPr bwMode="auto">
          <a:xfrm>
            <a:off x="4683125" y="2008188"/>
            <a:ext cx="393700" cy="2884487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0666" name="Line 26"/>
          <p:cNvSpPr>
            <a:spLocks noChangeShapeType="1"/>
          </p:cNvSpPr>
          <p:nvPr/>
        </p:nvSpPr>
        <p:spPr bwMode="auto">
          <a:xfrm flipV="1">
            <a:off x="6781800" y="2859088"/>
            <a:ext cx="1588" cy="1049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0667" name="Line 27"/>
          <p:cNvSpPr>
            <a:spLocks noChangeShapeType="1"/>
          </p:cNvSpPr>
          <p:nvPr/>
        </p:nvSpPr>
        <p:spPr bwMode="auto">
          <a:xfrm>
            <a:off x="8093075" y="2859088"/>
            <a:ext cx="1588" cy="1049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0668" name="Rectangle 28"/>
          <p:cNvSpPr>
            <a:spLocks noChangeArrowheads="1"/>
          </p:cNvSpPr>
          <p:nvPr/>
        </p:nvSpPr>
        <p:spPr bwMode="auto">
          <a:xfrm>
            <a:off x="1152525" y="3371850"/>
            <a:ext cx="3762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 i="0">
                <a:solidFill>
                  <a:srgbClr val="000000"/>
                </a:solidFill>
              </a:rPr>
              <a:t>CPU</a:t>
            </a:r>
            <a:endParaRPr lang="en-US" b="0" i="0"/>
          </a:p>
        </p:txBody>
      </p:sp>
      <p:sp>
        <p:nvSpPr>
          <p:cNvPr id="240669" name="Rectangle 29"/>
          <p:cNvSpPr>
            <a:spLocks noChangeArrowheads="1"/>
          </p:cNvSpPr>
          <p:nvPr/>
        </p:nvSpPr>
        <p:spPr bwMode="auto">
          <a:xfrm>
            <a:off x="2662238" y="3371850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 i="0">
                <a:solidFill>
                  <a:srgbClr val="000000"/>
                </a:solidFill>
              </a:rPr>
              <a:t>L1</a:t>
            </a:r>
            <a:endParaRPr lang="en-US" b="0" i="0"/>
          </a:p>
        </p:txBody>
      </p:sp>
      <p:sp>
        <p:nvSpPr>
          <p:cNvPr id="240670" name="Rectangle 30"/>
          <p:cNvSpPr>
            <a:spLocks noChangeArrowheads="1"/>
          </p:cNvSpPr>
          <p:nvPr/>
        </p:nvSpPr>
        <p:spPr bwMode="auto">
          <a:xfrm>
            <a:off x="3709988" y="3371850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 i="0">
                <a:solidFill>
                  <a:srgbClr val="000000"/>
                </a:solidFill>
              </a:rPr>
              <a:t>L2</a:t>
            </a:r>
            <a:endParaRPr lang="en-US" b="0" i="0"/>
          </a:p>
        </p:txBody>
      </p:sp>
      <p:sp>
        <p:nvSpPr>
          <p:cNvPr id="240671" name="Rectangle 31"/>
          <p:cNvSpPr>
            <a:spLocks noChangeArrowheads="1"/>
          </p:cNvSpPr>
          <p:nvPr/>
        </p:nvSpPr>
        <p:spPr bwMode="auto">
          <a:xfrm>
            <a:off x="5840413" y="3389313"/>
            <a:ext cx="1190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b="0" i="0">
                <a:solidFill>
                  <a:srgbClr val="000000"/>
                </a:solidFill>
              </a:rPr>
              <a:t>A</a:t>
            </a:r>
            <a:endParaRPr lang="en-US" b="0" i="0"/>
          </a:p>
        </p:txBody>
      </p:sp>
      <p:sp>
        <p:nvSpPr>
          <p:cNvPr id="240672" name="Rectangle 32"/>
          <p:cNvSpPr>
            <a:spLocks noChangeArrowheads="1"/>
          </p:cNvSpPr>
          <p:nvPr/>
        </p:nvSpPr>
        <p:spPr bwMode="auto">
          <a:xfrm>
            <a:off x="5845175" y="3140075"/>
            <a:ext cx="1285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b="0" i="0">
                <a:solidFill>
                  <a:srgbClr val="000000"/>
                </a:solidFill>
              </a:rPr>
              <a:t>R</a:t>
            </a:r>
            <a:endParaRPr lang="en-US" b="0" i="0"/>
          </a:p>
        </p:txBody>
      </p:sp>
      <p:sp>
        <p:nvSpPr>
          <p:cNvPr id="240673" name="Rectangle 33"/>
          <p:cNvSpPr>
            <a:spLocks noChangeArrowheads="1"/>
          </p:cNvSpPr>
          <p:nvPr/>
        </p:nvSpPr>
        <p:spPr bwMode="auto">
          <a:xfrm>
            <a:off x="5826125" y="3640138"/>
            <a:ext cx="1476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b="0" i="0">
                <a:solidFill>
                  <a:srgbClr val="000000"/>
                </a:solidFill>
              </a:rPr>
              <a:t>M</a:t>
            </a:r>
            <a:endParaRPr lang="en-US" b="0" i="0"/>
          </a:p>
        </p:txBody>
      </p:sp>
      <p:sp>
        <p:nvSpPr>
          <p:cNvPr id="240674" name="Rectangle 34"/>
          <p:cNvSpPr>
            <a:spLocks noChangeArrowheads="1"/>
          </p:cNvSpPr>
          <p:nvPr/>
        </p:nvSpPr>
        <p:spPr bwMode="auto">
          <a:xfrm>
            <a:off x="7480300" y="5018088"/>
            <a:ext cx="1054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0" i="0">
                <a:solidFill>
                  <a:srgbClr val="C2432C"/>
                </a:solidFill>
              </a:rPr>
              <a:t>Increasing</a:t>
            </a:r>
          </a:p>
        </p:txBody>
      </p:sp>
      <p:sp>
        <p:nvSpPr>
          <p:cNvPr id="240675" name="Rectangle 35"/>
          <p:cNvSpPr>
            <a:spLocks noChangeArrowheads="1"/>
          </p:cNvSpPr>
          <p:nvPr/>
        </p:nvSpPr>
        <p:spPr bwMode="auto">
          <a:xfrm>
            <a:off x="7419975" y="5346700"/>
            <a:ext cx="1206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0" i="0">
                <a:solidFill>
                  <a:srgbClr val="C2432C"/>
                </a:solidFill>
              </a:rPr>
              <a:t>access time</a:t>
            </a:r>
          </a:p>
        </p:txBody>
      </p:sp>
      <p:sp>
        <p:nvSpPr>
          <p:cNvPr id="240676" name="Rectangle 36"/>
          <p:cNvSpPr>
            <a:spLocks noChangeArrowheads="1"/>
          </p:cNvSpPr>
          <p:nvPr/>
        </p:nvSpPr>
        <p:spPr bwMode="auto">
          <a:xfrm>
            <a:off x="7516813" y="5673725"/>
            <a:ext cx="1054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0" i="0">
                <a:solidFill>
                  <a:srgbClr val="C2432C"/>
                </a:solidFill>
              </a:rPr>
              <a:t>and space</a:t>
            </a:r>
          </a:p>
        </p:txBody>
      </p:sp>
      <p:sp>
        <p:nvSpPr>
          <p:cNvPr id="240677" name="Rectangle 37"/>
          <p:cNvSpPr>
            <a:spLocks noChangeArrowheads="1"/>
          </p:cNvSpPr>
          <p:nvPr/>
        </p:nvSpPr>
        <p:spPr bwMode="auto">
          <a:xfrm>
            <a:off x="2586038" y="3055938"/>
            <a:ext cx="393700" cy="66675"/>
          </a:xfrm>
          <a:prstGeom prst="rect">
            <a:avLst/>
          </a:prstGeom>
          <a:solidFill>
            <a:srgbClr val="00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0678" name="Rectangle 38"/>
          <p:cNvSpPr>
            <a:spLocks noChangeArrowheads="1"/>
          </p:cNvSpPr>
          <p:nvPr/>
        </p:nvSpPr>
        <p:spPr bwMode="auto">
          <a:xfrm>
            <a:off x="3635375" y="3055938"/>
            <a:ext cx="392113" cy="66675"/>
          </a:xfrm>
          <a:prstGeom prst="rect">
            <a:avLst/>
          </a:prstGeom>
          <a:solidFill>
            <a:srgbClr val="00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0679" name="Rectangle 39"/>
          <p:cNvSpPr>
            <a:spLocks noChangeArrowheads="1"/>
          </p:cNvSpPr>
          <p:nvPr/>
        </p:nvSpPr>
        <p:spPr bwMode="auto">
          <a:xfrm>
            <a:off x="3635375" y="3843338"/>
            <a:ext cx="392113" cy="65087"/>
          </a:xfrm>
          <a:prstGeom prst="rect">
            <a:avLst/>
          </a:prstGeom>
          <a:solidFill>
            <a:srgbClr val="FFBFB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0680" name="Rectangle 40"/>
          <p:cNvSpPr>
            <a:spLocks noChangeArrowheads="1"/>
          </p:cNvSpPr>
          <p:nvPr/>
        </p:nvSpPr>
        <p:spPr bwMode="auto">
          <a:xfrm>
            <a:off x="4683125" y="4302125"/>
            <a:ext cx="393700" cy="65088"/>
          </a:xfrm>
          <a:prstGeom prst="rect">
            <a:avLst/>
          </a:prstGeom>
          <a:solidFill>
            <a:srgbClr val="FFBFB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0681" name="Rectangle 41"/>
          <p:cNvSpPr>
            <a:spLocks noChangeArrowheads="1"/>
          </p:cNvSpPr>
          <p:nvPr/>
        </p:nvSpPr>
        <p:spPr bwMode="auto">
          <a:xfrm>
            <a:off x="5732463" y="4170363"/>
            <a:ext cx="393700" cy="460375"/>
          </a:xfrm>
          <a:prstGeom prst="rect">
            <a:avLst/>
          </a:prstGeom>
          <a:solidFill>
            <a:srgbClr val="87CE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0682" name="Rectangle 42"/>
          <p:cNvSpPr>
            <a:spLocks noChangeArrowheads="1"/>
          </p:cNvSpPr>
          <p:nvPr/>
        </p:nvSpPr>
        <p:spPr bwMode="auto">
          <a:xfrm>
            <a:off x="4683125" y="2794000"/>
            <a:ext cx="393700" cy="131763"/>
          </a:xfrm>
          <a:prstGeom prst="rect">
            <a:avLst/>
          </a:prstGeom>
          <a:solidFill>
            <a:srgbClr val="00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0683" name="Rectangle 43"/>
          <p:cNvSpPr>
            <a:spLocks noChangeArrowheads="1"/>
          </p:cNvSpPr>
          <p:nvPr/>
        </p:nvSpPr>
        <p:spPr bwMode="auto">
          <a:xfrm>
            <a:off x="5732463" y="2335213"/>
            <a:ext cx="393700" cy="131762"/>
          </a:xfrm>
          <a:prstGeom prst="rect">
            <a:avLst/>
          </a:prstGeom>
          <a:solidFill>
            <a:srgbClr val="00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0684" name="Line 44"/>
          <p:cNvSpPr>
            <a:spLocks noChangeShapeType="1"/>
          </p:cNvSpPr>
          <p:nvPr/>
        </p:nvSpPr>
        <p:spPr bwMode="auto">
          <a:xfrm flipV="1">
            <a:off x="5227638" y="2501900"/>
            <a:ext cx="355600" cy="257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0685" name="Freeform 45"/>
          <p:cNvSpPr>
            <a:spLocks/>
          </p:cNvSpPr>
          <p:nvPr/>
        </p:nvSpPr>
        <p:spPr bwMode="auto">
          <a:xfrm>
            <a:off x="5164138" y="2720975"/>
            <a:ext cx="100012" cy="84138"/>
          </a:xfrm>
          <a:custGeom>
            <a:avLst/>
            <a:gdLst/>
            <a:ahLst/>
            <a:cxnLst>
              <a:cxn ang="0">
                <a:pos x="253" y="107"/>
              </a:cxn>
              <a:cxn ang="0">
                <a:pos x="0" y="209"/>
              </a:cxn>
              <a:cxn ang="0">
                <a:pos x="176" y="0"/>
              </a:cxn>
              <a:cxn ang="0">
                <a:pos x="253" y="107"/>
              </a:cxn>
            </a:cxnLst>
            <a:rect l="0" t="0" r="r" b="b"/>
            <a:pathLst>
              <a:path w="253" h="209">
                <a:moveTo>
                  <a:pt x="253" y="107"/>
                </a:moveTo>
                <a:lnTo>
                  <a:pt x="0" y="209"/>
                </a:lnTo>
                <a:lnTo>
                  <a:pt x="176" y="0"/>
                </a:lnTo>
                <a:lnTo>
                  <a:pt x="253" y="107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0686" name="Freeform 46"/>
          <p:cNvSpPr>
            <a:spLocks/>
          </p:cNvSpPr>
          <p:nvPr/>
        </p:nvSpPr>
        <p:spPr bwMode="auto">
          <a:xfrm>
            <a:off x="5545138" y="2455863"/>
            <a:ext cx="101600" cy="82550"/>
          </a:xfrm>
          <a:custGeom>
            <a:avLst/>
            <a:gdLst/>
            <a:ahLst/>
            <a:cxnLst>
              <a:cxn ang="0">
                <a:pos x="0" y="101"/>
              </a:cxn>
              <a:cxn ang="0">
                <a:pos x="254" y="0"/>
              </a:cxn>
              <a:cxn ang="0">
                <a:pos x="78" y="210"/>
              </a:cxn>
              <a:cxn ang="0">
                <a:pos x="0" y="101"/>
              </a:cxn>
            </a:cxnLst>
            <a:rect l="0" t="0" r="r" b="b"/>
            <a:pathLst>
              <a:path w="254" h="210">
                <a:moveTo>
                  <a:pt x="0" y="101"/>
                </a:moveTo>
                <a:lnTo>
                  <a:pt x="254" y="0"/>
                </a:lnTo>
                <a:lnTo>
                  <a:pt x="78" y="210"/>
                </a:lnTo>
                <a:lnTo>
                  <a:pt x="0" y="101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0687" name="Line 47"/>
          <p:cNvSpPr>
            <a:spLocks noChangeShapeType="1"/>
          </p:cNvSpPr>
          <p:nvPr/>
        </p:nvSpPr>
        <p:spPr bwMode="auto">
          <a:xfrm flipV="1">
            <a:off x="6262688" y="3852863"/>
            <a:ext cx="579437" cy="4397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0688" name="Freeform 48"/>
          <p:cNvSpPr>
            <a:spLocks/>
          </p:cNvSpPr>
          <p:nvPr/>
        </p:nvSpPr>
        <p:spPr bwMode="auto">
          <a:xfrm>
            <a:off x="6199188" y="4254500"/>
            <a:ext cx="100012" cy="84138"/>
          </a:xfrm>
          <a:custGeom>
            <a:avLst/>
            <a:gdLst/>
            <a:ahLst/>
            <a:cxnLst>
              <a:cxn ang="0">
                <a:pos x="251" y="106"/>
              </a:cxn>
              <a:cxn ang="0">
                <a:pos x="0" y="212"/>
              </a:cxn>
              <a:cxn ang="0">
                <a:pos x="172" y="0"/>
              </a:cxn>
              <a:cxn ang="0">
                <a:pos x="251" y="106"/>
              </a:cxn>
            </a:cxnLst>
            <a:rect l="0" t="0" r="r" b="b"/>
            <a:pathLst>
              <a:path w="251" h="212">
                <a:moveTo>
                  <a:pt x="251" y="106"/>
                </a:moveTo>
                <a:lnTo>
                  <a:pt x="0" y="212"/>
                </a:lnTo>
                <a:lnTo>
                  <a:pt x="172" y="0"/>
                </a:lnTo>
                <a:lnTo>
                  <a:pt x="251" y="106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0689" name="Freeform 49"/>
          <p:cNvSpPr>
            <a:spLocks/>
          </p:cNvSpPr>
          <p:nvPr/>
        </p:nvSpPr>
        <p:spPr bwMode="auto">
          <a:xfrm>
            <a:off x="6805613" y="3806825"/>
            <a:ext cx="100012" cy="84138"/>
          </a:xfrm>
          <a:custGeom>
            <a:avLst/>
            <a:gdLst/>
            <a:ahLst/>
            <a:cxnLst>
              <a:cxn ang="0">
                <a:pos x="0" y="106"/>
              </a:cxn>
              <a:cxn ang="0">
                <a:pos x="250" y="0"/>
              </a:cxn>
              <a:cxn ang="0">
                <a:pos x="79" y="211"/>
              </a:cxn>
              <a:cxn ang="0">
                <a:pos x="0" y="106"/>
              </a:cxn>
            </a:cxnLst>
            <a:rect l="0" t="0" r="r" b="b"/>
            <a:pathLst>
              <a:path w="250" h="211">
                <a:moveTo>
                  <a:pt x="0" y="106"/>
                </a:moveTo>
                <a:lnTo>
                  <a:pt x="250" y="0"/>
                </a:lnTo>
                <a:lnTo>
                  <a:pt x="79" y="211"/>
                </a:lnTo>
                <a:lnTo>
                  <a:pt x="0" y="106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0690" name="Line 50"/>
          <p:cNvSpPr>
            <a:spLocks noChangeShapeType="1"/>
          </p:cNvSpPr>
          <p:nvPr/>
        </p:nvSpPr>
        <p:spPr bwMode="auto">
          <a:xfrm>
            <a:off x="806450" y="5545138"/>
            <a:ext cx="6137275" cy="1587"/>
          </a:xfrm>
          <a:prstGeom prst="line">
            <a:avLst/>
          </a:prstGeom>
          <a:noFill/>
          <a:ln w="52451">
            <a:solidFill>
              <a:srgbClr val="C2432C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0691" name="Freeform 51"/>
          <p:cNvSpPr>
            <a:spLocks/>
          </p:cNvSpPr>
          <p:nvPr/>
        </p:nvSpPr>
        <p:spPr bwMode="auto">
          <a:xfrm>
            <a:off x="6838950" y="5440363"/>
            <a:ext cx="419100" cy="209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57" y="264"/>
              </a:cxn>
              <a:cxn ang="0">
                <a:pos x="0" y="528"/>
              </a:cxn>
              <a:cxn ang="0">
                <a:pos x="0" y="0"/>
              </a:cxn>
            </a:cxnLst>
            <a:rect l="0" t="0" r="r" b="b"/>
            <a:pathLst>
              <a:path w="1057" h="528">
                <a:moveTo>
                  <a:pt x="0" y="0"/>
                </a:moveTo>
                <a:lnTo>
                  <a:pt x="1057" y="264"/>
                </a:lnTo>
                <a:lnTo>
                  <a:pt x="0" y="528"/>
                </a:lnTo>
                <a:lnTo>
                  <a:pt x="0" y="0"/>
                </a:lnTo>
                <a:close/>
              </a:path>
            </a:pathLst>
          </a:custGeom>
          <a:solidFill>
            <a:srgbClr val="C2432C"/>
          </a:solidFill>
          <a:ln w="52451">
            <a:solidFill>
              <a:srgbClr val="C2432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0692" name="Line 52"/>
          <p:cNvSpPr>
            <a:spLocks noChangeShapeType="1"/>
          </p:cNvSpPr>
          <p:nvPr/>
        </p:nvSpPr>
        <p:spPr bwMode="auto">
          <a:xfrm flipH="1">
            <a:off x="3162300" y="3095625"/>
            <a:ext cx="3143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0693" name="Freeform 53"/>
          <p:cNvSpPr>
            <a:spLocks/>
          </p:cNvSpPr>
          <p:nvPr/>
        </p:nvSpPr>
        <p:spPr bwMode="auto">
          <a:xfrm>
            <a:off x="3451225" y="3070225"/>
            <a:ext cx="104775" cy="52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5" y="65"/>
              </a:cxn>
              <a:cxn ang="0">
                <a:pos x="0" y="131"/>
              </a:cxn>
              <a:cxn ang="0">
                <a:pos x="0" y="0"/>
              </a:cxn>
            </a:cxnLst>
            <a:rect l="0" t="0" r="r" b="b"/>
            <a:pathLst>
              <a:path w="265" h="131">
                <a:moveTo>
                  <a:pt x="0" y="0"/>
                </a:moveTo>
                <a:lnTo>
                  <a:pt x="265" y="65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0694" name="Freeform 54"/>
          <p:cNvSpPr>
            <a:spLocks/>
          </p:cNvSpPr>
          <p:nvPr/>
        </p:nvSpPr>
        <p:spPr bwMode="auto">
          <a:xfrm>
            <a:off x="3084513" y="3070225"/>
            <a:ext cx="104775" cy="52388"/>
          </a:xfrm>
          <a:custGeom>
            <a:avLst/>
            <a:gdLst/>
            <a:ahLst/>
            <a:cxnLst>
              <a:cxn ang="0">
                <a:pos x="264" y="131"/>
              </a:cxn>
              <a:cxn ang="0">
                <a:pos x="0" y="65"/>
              </a:cxn>
              <a:cxn ang="0">
                <a:pos x="264" y="0"/>
              </a:cxn>
              <a:cxn ang="0">
                <a:pos x="264" y="131"/>
              </a:cxn>
            </a:cxnLst>
            <a:rect l="0" t="0" r="r" b="b"/>
            <a:pathLst>
              <a:path w="264" h="131">
                <a:moveTo>
                  <a:pt x="264" y="131"/>
                </a:moveTo>
                <a:lnTo>
                  <a:pt x="0" y="65"/>
                </a:lnTo>
                <a:lnTo>
                  <a:pt x="264" y="0"/>
                </a:lnTo>
                <a:lnTo>
                  <a:pt x="264" y="131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0695" name="Line 55"/>
          <p:cNvSpPr>
            <a:spLocks noChangeShapeType="1"/>
          </p:cNvSpPr>
          <p:nvPr/>
        </p:nvSpPr>
        <p:spPr bwMode="auto">
          <a:xfrm>
            <a:off x="4149725" y="3959225"/>
            <a:ext cx="398463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0696" name="Freeform 56"/>
          <p:cNvSpPr>
            <a:spLocks/>
          </p:cNvSpPr>
          <p:nvPr/>
        </p:nvSpPr>
        <p:spPr bwMode="auto">
          <a:xfrm>
            <a:off x="4087813" y="3911600"/>
            <a:ext cx="100012" cy="84138"/>
          </a:xfrm>
          <a:custGeom>
            <a:avLst/>
            <a:gdLst/>
            <a:ahLst/>
            <a:cxnLst>
              <a:cxn ang="0">
                <a:pos x="169" y="214"/>
              </a:cxn>
              <a:cxn ang="0">
                <a:pos x="0" y="0"/>
              </a:cxn>
              <a:cxn ang="0">
                <a:pos x="249" y="108"/>
              </a:cxn>
              <a:cxn ang="0">
                <a:pos x="169" y="214"/>
              </a:cxn>
            </a:cxnLst>
            <a:rect l="0" t="0" r="r" b="b"/>
            <a:pathLst>
              <a:path w="249" h="214">
                <a:moveTo>
                  <a:pt x="169" y="214"/>
                </a:moveTo>
                <a:lnTo>
                  <a:pt x="0" y="0"/>
                </a:lnTo>
                <a:lnTo>
                  <a:pt x="249" y="108"/>
                </a:lnTo>
                <a:lnTo>
                  <a:pt x="169" y="214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0697" name="Freeform 57"/>
          <p:cNvSpPr>
            <a:spLocks/>
          </p:cNvSpPr>
          <p:nvPr/>
        </p:nvSpPr>
        <p:spPr bwMode="auto">
          <a:xfrm>
            <a:off x="4511675" y="4227513"/>
            <a:ext cx="98425" cy="85725"/>
          </a:xfrm>
          <a:custGeom>
            <a:avLst/>
            <a:gdLst/>
            <a:ahLst/>
            <a:cxnLst>
              <a:cxn ang="0">
                <a:pos x="78" y="0"/>
              </a:cxn>
              <a:cxn ang="0">
                <a:pos x="249" y="214"/>
              </a:cxn>
              <a:cxn ang="0">
                <a:pos x="0" y="106"/>
              </a:cxn>
              <a:cxn ang="0">
                <a:pos x="78" y="0"/>
              </a:cxn>
            </a:cxnLst>
            <a:rect l="0" t="0" r="r" b="b"/>
            <a:pathLst>
              <a:path w="249" h="214">
                <a:moveTo>
                  <a:pt x="78" y="0"/>
                </a:moveTo>
                <a:lnTo>
                  <a:pt x="249" y="214"/>
                </a:lnTo>
                <a:lnTo>
                  <a:pt x="0" y="106"/>
                </a:lnTo>
                <a:lnTo>
                  <a:pt x="78" y="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0698" name="Rectangle 58"/>
          <p:cNvSpPr>
            <a:spLocks noChangeArrowheads="1"/>
          </p:cNvSpPr>
          <p:nvPr/>
        </p:nvSpPr>
        <p:spPr bwMode="auto">
          <a:xfrm>
            <a:off x="4759325" y="3371850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 i="0">
                <a:solidFill>
                  <a:srgbClr val="000000"/>
                </a:solidFill>
              </a:rPr>
              <a:t>L3</a:t>
            </a:r>
            <a:endParaRPr lang="en-US" b="0" i="0"/>
          </a:p>
        </p:txBody>
      </p:sp>
      <p:sp>
        <p:nvSpPr>
          <p:cNvPr id="240703" name="Rectangle 63"/>
          <p:cNvSpPr>
            <a:spLocks noChangeArrowheads="1"/>
          </p:cNvSpPr>
          <p:nvPr/>
        </p:nvSpPr>
        <p:spPr bwMode="auto">
          <a:xfrm>
            <a:off x="7254875" y="3371850"/>
            <a:ext cx="3460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 i="0">
                <a:solidFill>
                  <a:srgbClr val="000000"/>
                </a:solidFill>
              </a:rPr>
              <a:t>Disk</a:t>
            </a:r>
            <a:endParaRPr lang="en-US" b="0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85736"/>
            <a:ext cx="9144000" cy="1143000"/>
          </a:xfrm>
        </p:spPr>
        <p:txBody>
          <a:bodyPr/>
          <a:lstStyle/>
          <a:p>
            <a:r>
              <a:rPr lang="da-DK" b="1" dirty="0" err="1">
                <a:solidFill>
                  <a:srgbClr val="C00000"/>
                </a:solidFill>
              </a:rPr>
              <a:t>Hierarchical</a:t>
            </a:r>
            <a:r>
              <a:rPr lang="da-DK" b="1" dirty="0">
                <a:solidFill>
                  <a:srgbClr val="C00000"/>
                </a:solidFill>
              </a:rPr>
              <a:t> </a:t>
            </a:r>
            <a:r>
              <a:rPr lang="da-DK" b="1" dirty="0" err="1">
                <a:solidFill>
                  <a:srgbClr val="C00000"/>
                </a:solidFill>
              </a:rPr>
              <a:t>Memory</a:t>
            </a:r>
            <a:r>
              <a:rPr lang="da-DK" b="1" dirty="0">
                <a:solidFill>
                  <a:srgbClr val="C00000"/>
                </a:solidFill>
              </a:rPr>
              <a:t> </a:t>
            </a:r>
            <a:r>
              <a:rPr lang="da-DK" b="1" dirty="0" smtClean="0">
                <a:solidFill>
                  <a:srgbClr val="C00000"/>
                </a:solidFill>
              </a:rPr>
              <a:t>Models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1371600" y="5643578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8925" indent="-288925" algn="ctr">
              <a:spcBef>
                <a:spcPct val="50000"/>
              </a:spcBef>
            </a:pPr>
            <a:r>
              <a:rPr lang="da-DK" sz="2400" b="0" i="0" dirty="0" err="1"/>
              <a:t>Limited</a:t>
            </a:r>
            <a:r>
              <a:rPr lang="da-DK" sz="2400" b="0" i="0" dirty="0"/>
              <a:t> </a:t>
            </a:r>
            <a:r>
              <a:rPr lang="da-DK" sz="2400" b="0" i="0" dirty="0" err="1"/>
              <a:t>success</a:t>
            </a:r>
            <a:r>
              <a:rPr lang="da-DK" sz="2400" b="0" i="0" dirty="0"/>
              <a:t> </a:t>
            </a:r>
            <a:r>
              <a:rPr lang="da-DK" sz="2400" b="0" i="0" dirty="0" err="1"/>
              <a:t>because</a:t>
            </a:r>
            <a:r>
              <a:rPr lang="da-DK" sz="2400" b="0" i="0" dirty="0"/>
              <a:t> </a:t>
            </a:r>
            <a:r>
              <a:rPr lang="da-DK" sz="2400" i="0" dirty="0">
                <a:solidFill>
                  <a:srgbClr val="C2432C"/>
                </a:solidFill>
              </a:rPr>
              <a:t>to </a:t>
            </a:r>
            <a:r>
              <a:rPr lang="da-DK" sz="2400" i="0" dirty="0" err="1" smtClean="0">
                <a:solidFill>
                  <a:srgbClr val="C2432C"/>
                </a:solidFill>
              </a:rPr>
              <a:t>complicated</a:t>
            </a:r>
            <a:endParaRPr lang="en-US" sz="2400" i="0" dirty="0">
              <a:solidFill>
                <a:srgbClr val="C2432C"/>
              </a:solidFill>
            </a:endParaRPr>
          </a:p>
        </p:txBody>
      </p:sp>
      <p:sp>
        <p:nvSpPr>
          <p:cNvPr id="88073" name="AutoShape 9"/>
          <p:cNvSpPr>
            <a:spLocks noChangeAspect="1" noChangeArrowheads="1" noTextEdit="1"/>
          </p:cNvSpPr>
          <p:nvPr/>
        </p:nvSpPr>
        <p:spPr bwMode="auto">
          <a:xfrm>
            <a:off x="1447800" y="1592263"/>
            <a:ext cx="6477000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88096" name="Rectangle 32"/>
          <p:cNvSpPr>
            <a:spLocks noChangeArrowheads="1"/>
          </p:cNvSpPr>
          <p:nvPr/>
        </p:nvSpPr>
        <p:spPr bwMode="auto">
          <a:xfrm>
            <a:off x="7558117" y="4848241"/>
            <a:ext cx="11176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900" b="0" i="0">
                <a:solidFill>
                  <a:srgbClr val="C2432C"/>
                </a:solidFill>
              </a:rPr>
              <a:t>Increasing</a:t>
            </a:r>
            <a:endParaRPr lang="en-US" b="0" i="0">
              <a:solidFill>
                <a:srgbClr val="C2432C"/>
              </a:solidFill>
            </a:endParaRPr>
          </a:p>
        </p:txBody>
      </p:sp>
      <p:sp>
        <p:nvSpPr>
          <p:cNvPr id="88097" name="Rectangle 33"/>
          <p:cNvSpPr>
            <a:spLocks noChangeArrowheads="1"/>
          </p:cNvSpPr>
          <p:nvPr/>
        </p:nvSpPr>
        <p:spPr bwMode="auto">
          <a:xfrm>
            <a:off x="7510492" y="5100653"/>
            <a:ext cx="127635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900" b="0" i="0">
                <a:solidFill>
                  <a:srgbClr val="C2432C"/>
                </a:solidFill>
              </a:rPr>
              <a:t>access time</a:t>
            </a:r>
            <a:endParaRPr lang="en-US" b="0" i="0">
              <a:solidFill>
                <a:srgbClr val="C2432C"/>
              </a:solidFill>
            </a:endParaRPr>
          </a:p>
        </p:txBody>
      </p:sp>
      <p:sp>
        <p:nvSpPr>
          <p:cNvPr id="88098" name="Rectangle 34"/>
          <p:cNvSpPr>
            <a:spLocks noChangeArrowheads="1"/>
          </p:cNvSpPr>
          <p:nvPr/>
        </p:nvSpPr>
        <p:spPr bwMode="auto">
          <a:xfrm>
            <a:off x="7586692" y="5354653"/>
            <a:ext cx="11176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900" b="0" i="0" dirty="0">
                <a:solidFill>
                  <a:srgbClr val="C2432C"/>
                </a:solidFill>
              </a:rPr>
              <a:t>and space</a:t>
            </a:r>
            <a:endParaRPr lang="en-US" b="0" i="0" dirty="0">
              <a:solidFill>
                <a:srgbClr val="C2432C"/>
              </a:solidFill>
            </a:endParaRPr>
          </a:p>
        </p:txBody>
      </p:sp>
      <p:sp>
        <p:nvSpPr>
          <p:cNvPr id="88099" name="Line 35"/>
          <p:cNvSpPr>
            <a:spLocks noChangeShapeType="1"/>
          </p:cNvSpPr>
          <p:nvPr/>
        </p:nvSpPr>
        <p:spPr bwMode="auto">
          <a:xfrm>
            <a:off x="928663" y="5257814"/>
            <a:ext cx="6215118" cy="0"/>
          </a:xfrm>
          <a:prstGeom prst="line">
            <a:avLst/>
          </a:prstGeom>
          <a:noFill/>
          <a:ln w="41275">
            <a:solidFill>
              <a:srgbClr val="C2432C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88100" name="Freeform 36"/>
          <p:cNvSpPr>
            <a:spLocks/>
          </p:cNvSpPr>
          <p:nvPr/>
        </p:nvSpPr>
        <p:spPr bwMode="auto">
          <a:xfrm>
            <a:off x="7062817" y="5172091"/>
            <a:ext cx="323850" cy="1635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21" y="255"/>
              </a:cxn>
              <a:cxn ang="0">
                <a:pos x="0" y="511"/>
              </a:cxn>
              <a:cxn ang="0">
                <a:pos x="0" y="0"/>
              </a:cxn>
            </a:cxnLst>
            <a:rect l="0" t="0" r="r" b="b"/>
            <a:pathLst>
              <a:path w="1021" h="511">
                <a:moveTo>
                  <a:pt x="0" y="0"/>
                </a:moveTo>
                <a:lnTo>
                  <a:pt x="1021" y="255"/>
                </a:lnTo>
                <a:lnTo>
                  <a:pt x="0" y="511"/>
                </a:lnTo>
                <a:lnTo>
                  <a:pt x="0" y="0"/>
                </a:lnTo>
                <a:close/>
              </a:path>
            </a:pathLst>
          </a:custGeom>
          <a:solidFill>
            <a:srgbClr val="C2432C"/>
          </a:solidFill>
          <a:ln w="41275">
            <a:solidFill>
              <a:srgbClr val="C2432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88102" name="Rectangle 38"/>
          <p:cNvSpPr>
            <a:spLocks noChangeArrowheads="1"/>
          </p:cNvSpPr>
          <p:nvPr/>
        </p:nvSpPr>
        <p:spPr bwMode="auto">
          <a:xfrm>
            <a:off x="914400" y="8382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tabLst>
                <a:tab pos="4803775" algn="l"/>
              </a:tabLst>
            </a:pPr>
            <a:r>
              <a:rPr lang="en-US" sz="2400" b="1" i="0" dirty="0">
                <a:solidFill>
                  <a:srgbClr val="C2432C"/>
                </a:solidFill>
              </a:rPr>
              <a:t>—  many parameters</a:t>
            </a:r>
          </a:p>
        </p:txBody>
      </p:sp>
      <p:sp>
        <p:nvSpPr>
          <p:cNvPr id="34" name="Freeform 7"/>
          <p:cNvSpPr>
            <a:spLocks/>
          </p:cNvSpPr>
          <p:nvPr/>
        </p:nvSpPr>
        <p:spPr bwMode="auto">
          <a:xfrm>
            <a:off x="6781800" y="3548048"/>
            <a:ext cx="1311275" cy="349250"/>
          </a:xfrm>
          <a:custGeom>
            <a:avLst/>
            <a:gdLst/>
            <a:ahLst/>
            <a:cxnLst>
              <a:cxn ang="0">
                <a:pos x="3299" y="479"/>
              </a:cxn>
              <a:cxn ang="0">
                <a:pos x="3274" y="526"/>
              </a:cxn>
              <a:cxn ang="0">
                <a:pos x="3232" y="570"/>
              </a:cxn>
              <a:cxn ang="0">
                <a:pos x="3172" y="613"/>
              </a:cxn>
              <a:cxn ang="0">
                <a:pos x="3096" y="655"/>
              </a:cxn>
              <a:cxn ang="0">
                <a:pos x="3003" y="695"/>
              </a:cxn>
              <a:cxn ang="0">
                <a:pos x="2896" y="731"/>
              </a:cxn>
              <a:cxn ang="0">
                <a:pos x="2777" y="764"/>
              </a:cxn>
              <a:cxn ang="0">
                <a:pos x="2642" y="794"/>
              </a:cxn>
              <a:cxn ang="0">
                <a:pos x="2499" y="820"/>
              </a:cxn>
              <a:cxn ang="0">
                <a:pos x="2346" y="840"/>
              </a:cxn>
              <a:cxn ang="0">
                <a:pos x="2185" y="858"/>
              </a:cxn>
              <a:cxn ang="0">
                <a:pos x="2017" y="870"/>
              </a:cxn>
              <a:cxn ang="0">
                <a:pos x="1847" y="878"/>
              </a:cxn>
              <a:cxn ang="0">
                <a:pos x="1674" y="881"/>
              </a:cxn>
              <a:cxn ang="0">
                <a:pos x="1500" y="879"/>
              </a:cxn>
              <a:cxn ang="0">
                <a:pos x="1329" y="872"/>
              </a:cxn>
              <a:cxn ang="0">
                <a:pos x="1161" y="861"/>
              </a:cxn>
              <a:cxn ang="0">
                <a:pos x="999" y="845"/>
              </a:cxn>
              <a:cxn ang="0">
                <a:pos x="843" y="825"/>
              </a:cxn>
              <a:cxn ang="0">
                <a:pos x="696" y="800"/>
              </a:cxn>
              <a:cxn ang="0">
                <a:pos x="561" y="772"/>
              </a:cxn>
              <a:cxn ang="0">
                <a:pos x="437" y="740"/>
              </a:cxn>
              <a:cxn ang="0">
                <a:pos x="326" y="704"/>
              </a:cxn>
              <a:cxn ang="0">
                <a:pos x="231" y="665"/>
              </a:cxn>
              <a:cxn ang="0">
                <a:pos x="149" y="624"/>
              </a:cxn>
              <a:cxn ang="0">
                <a:pos x="86" y="581"/>
              </a:cxn>
              <a:cxn ang="0">
                <a:pos x="40" y="536"/>
              </a:cxn>
              <a:cxn ang="0">
                <a:pos x="11" y="491"/>
              </a:cxn>
              <a:cxn ang="0">
                <a:pos x="0" y="444"/>
              </a:cxn>
              <a:cxn ang="0">
                <a:pos x="7" y="398"/>
              </a:cxn>
              <a:cxn ang="0">
                <a:pos x="33" y="353"/>
              </a:cxn>
              <a:cxn ang="0">
                <a:pos x="77" y="308"/>
              </a:cxn>
              <a:cxn ang="0">
                <a:pos x="138" y="264"/>
              </a:cxn>
              <a:cxn ang="0">
                <a:pos x="215" y="223"/>
              </a:cxn>
              <a:cxn ang="0">
                <a:pos x="309" y="184"/>
              </a:cxn>
              <a:cxn ang="0">
                <a:pos x="417" y="148"/>
              </a:cxn>
              <a:cxn ang="0">
                <a:pos x="539" y="116"/>
              </a:cxn>
              <a:cxn ang="0">
                <a:pos x="673" y="86"/>
              </a:cxn>
              <a:cxn ang="0">
                <a:pos x="818" y="60"/>
              </a:cxn>
              <a:cxn ang="0">
                <a:pos x="972" y="40"/>
              </a:cxn>
              <a:cxn ang="0">
                <a:pos x="1133" y="23"/>
              </a:cxn>
              <a:cxn ang="0">
                <a:pos x="1300" y="10"/>
              </a:cxn>
              <a:cxn ang="0">
                <a:pos x="1472" y="2"/>
              </a:cxn>
              <a:cxn ang="0">
                <a:pos x="1645" y="0"/>
              </a:cxn>
              <a:cxn ang="0">
                <a:pos x="1819" y="2"/>
              </a:cxn>
              <a:cxn ang="0">
                <a:pos x="1990" y="10"/>
              </a:cxn>
              <a:cxn ang="0">
                <a:pos x="2158" y="22"/>
              </a:cxn>
              <a:cxn ang="0">
                <a:pos x="2319" y="37"/>
              </a:cxn>
              <a:cxn ang="0">
                <a:pos x="2474" y="59"/>
              </a:cxn>
              <a:cxn ang="0">
                <a:pos x="2619" y="84"/>
              </a:cxn>
              <a:cxn ang="0">
                <a:pos x="2755" y="113"/>
              </a:cxn>
              <a:cxn ang="0">
                <a:pos x="2877" y="145"/>
              </a:cxn>
              <a:cxn ang="0">
                <a:pos x="2987" y="182"/>
              </a:cxn>
              <a:cxn ang="0">
                <a:pos x="3082" y="220"/>
              </a:cxn>
              <a:cxn ang="0">
                <a:pos x="3161" y="261"/>
              </a:cxn>
              <a:cxn ang="0">
                <a:pos x="3223" y="304"/>
              </a:cxn>
              <a:cxn ang="0">
                <a:pos x="3268" y="349"/>
              </a:cxn>
              <a:cxn ang="0">
                <a:pos x="3295" y="394"/>
              </a:cxn>
              <a:cxn ang="0">
                <a:pos x="3304" y="441"/>
              </a:cxn>
            </a:cxnLst>
            <a:rect l="0" t="0" r="r" b="b"/>
            <a:pathLst>
              <a:path w="3304" h="881">
                <a:moveTo>
                  <a:pt x="3304" y="441"/>
                </a:moveTo>
                <a:lnTo>
                  <a:pt x="3304" y="448"/>
                </a:lnTo>
                <a:lnTo>
                  <a:pt x="3304" y="456"/>
                </a:lnTo>
                <a:lnTo>
                  <a:pt x="3303" y="464"/>
                </a:lnTo>
                <a:lnTo>
                  <a:pt x="3300" y="472"/>
                </a:lnTo>
                <a:lnTo>
                  <a:pt x="3299" y="479"/>
                </a:lnTo>
                <a:lnTo>
                  <a:pt x="3295" y="487"/>
                </a:lnTo>
                <a:lnTo>
                  <a:pt x="3292" y="495"/>
                </a:lnTo>
                <a:lnTo>
                  <a:pt x="3288" y="502"/>
                </a:lnTo>
                <a:lnTo>
                  <a:pt x="3284" y="510"/>
                </a:lnTo>
                <a:lnTo>
                  <a:pt x="3279" y="518"/>
                </a:lnTo>
                <a:lnTo>
                  <a:pt x="3274" y="526"/>
                </a:lnTo>
                <a:lnTo>
                  <a:pt x="3268" y="532"/>
                </a:lnTo>
                <a:lnTo>
                  <a:pt x="3261" y="540"/>
                </a:lnTo>
                <a:lnTo>
                  <a:pt x="3255" y="548"/>
                </a:lnTo>
                <a:lnTo>
                  <a:pt x="3248" y="555"/>
                </a:lnTo>
                <a:lnTo>
                  <a:pt x="3239" y="563"/>
                </a:lnTo>
                <a:lnTo>
                  <a:pt x="3232" y="570"/>
                </a:lnTo>
                <a:lnTo>
                  <a:pt x="3223" y="577"/>
                </a:lnTo>
                <a:lnTo>
                  <a:pt x="3214" y="585"/>
                </a:lnTo>
                <a:lnTo>
                  <a:pt x="3205" y="591"/>
                </a:lnTo>
                <a:lnTo>
                  <a:pt x="3194" y="599"/>
                </a:lnTo>
                <a:lnTo>
                  <a:pt x="3184" y="606"/>
                </a:lnTo>
                <a:lnTo>
                  <a:pt x="3172" y="613"/>
                </a:lnTo>
                <a:lnTo>
                  <a:pt x="3161" y="620"/>
                </a:lnTo>
                <a:lnTo>
                  <a:pt x="3149" y="628"/>
                </a:lnTo>
                <a:lnTo>
                  <a:pt x="3136" y="634"/>
                </a:lnTo>
                <a:lnTo>
                  <a:pt x="3123" y="642"/>
                </a:lnTo>
                <a:lnTo>
                  <a:pt x="3110" y="648"/>
                </a:lnTo>
                <a:lnTo>
                  <a:pt x="3096" y="655"/>
                </a:lnTo>
                <a:lnTo>
                  <a:pt x="3082" y="661"/>
                </a:lnTo>
                <a:lnTo>
                  <a:pt x="3067" y="669"/>
                </a:lnTo>
                <a:lnTo>
                  <a:pt x="3052" y="675"/>
                </a:lnTo>
                <a:lnTo>
                  <a:pt x="3037" y="682"/>
                </a:lnTo>
                <a:lnTo>
                  <a:pt x="3020" y="688"/>
                </a:lnTo>
                <a:lnTo>
                  <a:pt x="3003" y="695"/>
                </a:lnTo>
                <a:lnTo>
                  <a:pt x="2987" y="700"/>
                </a:lnTo>
                <a:lnTo>
                  <a:pt x="2970" y="706"/>
                </a:lnTo>
                <a:lnTo>
                  <a:pt x="2952" y="713"/>
                </a:lnTo>
                <a:lnTo>
                  <a:pt x="2934" y="719"/>
                </a:lnTo>
                <a:lnTo>
                  <a:pt x="2916" y="724"/>
                </a:lnTo>
                <a:lnTo>
                  <a:pt x="2896" y="731"/>
                </a:lnTo>
                <a:lnTo>
                  <a:pt x="2877" y="736"/>
                </a:lnTo>
                <a:lnTo>
                  <a:pt x="2858" y="742"/>
                </a:lnTo>
                <a:lnTo>
                  <a:pt x="2838" y="747"/>
                </a:lnTo>
                <a:lnTo>
                  <a:pt x="2818" y="753"/>
                </a:lnTo>
                <a:lnTo>
                  <a:pt x="2797" y="758"/>
                </a:lnTo>
                <a:lnTo>
                  <a:pt x="2777" y="764"/>
                </a:lnTo>
                <a:lnTo>
                  <a:pt x="2755" y="769"/>
                </a:lnTo>
                <a:lnTo>
                  <a:pt x="2733" y="774"/>
                </a:lnTo>
                <a:lnTo>
                  <a:pt x="2711" y="778"/>
                </a:lnTo>
                <a:lnTo>
                  <a:pt x="2689" y="784"/>
                </a:lnTo>
                <a:lnTo>
                  <a:pt x="2666" y="789"/>
                </a:lnTo>
                <a:lnTo>
                  <a:pt x="2642" y="794"/>
                </a:lnTo>
                <a:lnTo>
                  <a:pt x="2619" y="798"/>
                </a:lnTo>
                <a:lnTo>
                  <a:pt x="2596" y="803"/>
                </a:lnTo>
                <a:lnTo>
                  <a:pt x="2573" y="807"/>
                </a:lnTo>
                <a:lnTo>
                  <a:pt x="2548" y="811"/>
                </a:lnTo>
                <a:lnTo>
                  <a:pt x="2524" y="814"/>
                </a:lnTo>
                <a:lnTo>
                  <a:pt x="2499" y="820"/>
                </a:lnTo>
                <a:lnTo>
                  <a:pt x="2474" y="823"/>
                </a:lnTo>
                <a:lnTo>
                  <a:pt x="2449" y="826"/>
                </a:lnTo>
                <a:lnTo>
                  <a:pt x="2423" y="830"/>
                </a:lnTo>
                <a:lnTo>
                  <a:pt x="2398" y="834"/>
                </a:lnTo>
                <a:lnTo>
                  <a:pt x="2372" y="838"/>
                </a:lnTo>
                <a:lnTo>
                  <a:pt x="2346" y="840"/>
                </a:lnTo>
                <a:lnTo>
                  <a:pt x="2319" y="844"/>
                </a:lnTo>
                <a:lnTo>
                  <a:pt x="2293" y="847"/>
                </a:lnTo>
                <a:lnTo>
                  <a:pt x="2266" y="849"/>
                </a:lnTo>
                <a:lnTo>
                  <a:pt x="2239" y="853"/>
                </a:lnTo>
                <a:lnTo>
                  <a:pt x="2212" y="856"/>
                </a:lnTo>
                <a:lnTo>
                  <a:pt x="2185" y="858"/>
                </a:lnTo>
                <a:lnTo>
                  <a:pt x="2158" y="860"/>
                </a:lnTo>
                <a:lnTo>
                  <a:pt x="2129" y="862"/>
                </a:lnTo>
                <a:lnTo>
                  <a:pt x="2102" y="865"/>
                </a:lnTo>
                <a:lnTo>
                  <a:pt x="2074" y="867"/>
                </a:lnTo>
                <a:lnTo>
                  <a:pt x="2046" y="869"/>
                </a:lnTo>
                <a:lnTo>
                  <a:pt x="2017" y="870"/>
                </a:lnTo>
                <a:lnTo>
                  <a:pt x="1990" y="872"/>
                </a:lnTo>
                <a:lnTo>
                  <a:pt x="1962" y="874"/>
                </a:lnTo>
                <a:lnTo>
                  <a:pt x="1933" y="875"/>
                </a:lnTo>
                <a:lnTo>
                  <a:pt x="1904" y="876"/>
                </a:lnTo>
                <a:lnTo>
                  <a:pt x="1875" y="878"/>
                </a:lnTo>
                <a:lnTo>
                  <a:pt x="1847" y="878"/>
                </a:lnTo>
                <a:lnTo>
                  <a:pt x="1819" y="879"/>
                </a:lnTo>
                <a:lnTo>
                  <a:pt x="1789" y="880"/>
                </a:lnTo>
                <a:lnTo>
                  <a:pt x="1761" y="880"/>
                </a:lnTo>
                <a:lnTo>
                  <a:pt x="1732" y="880"/>
                </a:lnTo>
                <a:lnTo>
                  <a:pt x="1703" y="881"/>
                </a:lnTo>
                <a:lnTo>
                  <a:pt x="1674" y="881"/>
                </a:lnTo>
                <a:lnTo>
                  <a:pt x="1645" y="881"/>
                </a:lnTo>
                <a:lnTo>
                  <a:pt x="1616" y="881"/>
                </a:lnTo>
                <a:lnTo>
                  <a:pt x="1587" y="881"/>
                </a:lnTo>
                <a:lnTo>
                  <a:pt x="1558" y="880"/>
                </a:lnTo>
                <a:lnTo>
                  <a:pt x="1530" y="880"/>
                </a:lnTo>
                <a:lnTo>
                  <a:pt x="1500" y="879"/>
                </a:lnTo>
                <a:lnTo>
                  <a:pt x="1472" y="879"/>
                </a:lnTo>
                <a:lnTo>
                  <a:pt x="1444" y="878"/>
                </a:lnTo>
                <a:lnTo>
                  <a:pt x="1414" y="876"/>
                </a:lnTo>
                <a:lnTo>
                  <a:pt x="1386" y="875"/>
                </a:lnTo>
                <a:lnTo>
                  <a:pt x="1357" y="874"/>
                </a:lnTo>
                <a:lnTo>
                  <a:pt x="1329" y="872"/>
                </a:lnTo>
                <a:lnTo>
                  <a:pt x="1300" y="871"/>
                </a:lnTo>
                <a:lnTo>
                  <a:pt x="1272" y="870"/>
                </a:lnTo>
                <a:lnTo>
                  <a:pt x="1245" y="867"/>
                </a:lnTo>
                <a:lnTo>
                  <a:pt x="1217" y="866"/>
                </a:lnTo>
                <a:lnTo>
                  <a:pt x="1188" y="863"/>
                </a:lnTo>
                <a:lnTo>
                  <a:pt x="1161" y="861"/>
                </a:lnTo>
                <a:lnTo>
                  <a:pt x="1133" y="860"/>
                </a:lnTo>
                <a:lnTo>
                  <a:pt x="1106" y="857"/>
                </a:lnTo>
                <a:lnTo>
                  <a:pt x="1079" y="854"/>
                </a:lnTo>
                <a:lnTo>
                  <a:pt x="1052" y="851"/>
                </a:lnTo>
                <a:lnTo>
                  <a:pt x="1025" y="848"/>
                </a:lnTo>
                <a:lnTo>
                  <a:pt x="999" y="845"/>
                </a:lnTo>
                <a:lnTo>
                  <a:pt x="972" y="843"/>
                </a:lnTo>
                <a:lnTo>
                  <a:pt x="946" y="839"/>
                </a:lnTo>
                <a:lnTo>
                  <a:pt x="920" y="835"/>
                </a:lnTo>
                <a:lnTo>
                  <a:pt x="894" y="832"/>
                </a:lnTo>
                <a:lnTo>
                  <a:pt x="869" y="829"/>
                </a:lnTo>
                <a:lnTo>
                  <a:pt x="843" y="825"/>
                </a:lnTo>
                <a:lnTo>
                  <a:pt x="818" y="821"/>
                </a:lnTo>
                <a:lnTo>
                  <a:pt x="793" y="817"/>
                </a:lnTo>
                <a:lnTo>
                  <a:pt x="768" y="813"/>
                </a:lnTo>
                <a:lnTo>
                  <a:pt x="745" y="809"/>
                </a:lnTo>
                <a:lnTo>
                  <a:pt x="720" y="804"/>
                </a:lnTo>
                <a:lnTo>
                  <a:pt x="696" y="800"/>
                </a:lnTo>
                <a:lnTo>
                  <a:pt x="673" y="795"/>
                </a:lnTo>
                <a:lnTo>
                  <a:pt x="649" y="791"/>
                </a:lnTo>
                <a:lnTo>
                  <a:pt x="628" y="786"/>
                </a:lnTo>
                <a:lnTo>
                  <a:pt x="604" y="781"/>
                </a:lnTo>
                <a:lnTo>
                  <a:pt x="582" y="777"/>
                </a:lnTo>
                <a:lnTo>
                  <a:pt x="561" y="772"/>
                </a:lnTo>
                <a:lnTo>
                  <a:pt x="539" y="767"/>
                </a:lnTo>
                <a:lnTo>
                  <a:pt x="518" y="762"/>
                </a:lnTo>
                <a:lnTo>
                  <a:pt x="497" y="755"/>
                </a:lnTo>
                <a:lnTo>
                  <a:pt x="477" y="750"/>
                </a:lnTo>
                <a:lnTo>
                  <a:pt x="456" y="745"/>
                </a:lnTo>
                <a:lnTo>
                  <a:pt x="437" y="740"/>
                </a:lnTo>
                <a:lnTo>
                  <a:pt x="417" y="733"/>
                </a:lnTo>
                <a:lnTo>
                  <a:pt x="398" y="728"/>
                </a:lnTo>
                <a:lnTo>
                  <a:pt x="380" y="722"/>
                </a:lnTo>
                <a:lnTo>
                  <a:pt x="361" y="715"/>
                </a:lnTo>
                <a:lnTo>
                  <a:pt x="344" y="710"/>
                </a:lnTo>
                <a:lnTo>
                  <a:pt x="326" y="704"/>
                </a:lnTo>
                <a:lnTo>
                  <a:pt x="309" y="697"/>
                </a:lnTo>
                <a:lnTo>
                  <a:pt x="292" y="691"/>
                </a:lnTo>
                <a:lnTo>
                  <a:pt x="276" y="684"/>
                </a:lnTo>
                <a:lnTo>
                  <a:pt x="260" y="678"/>
                </a:lnTo>
                <a:lnTo>
                  <a:pt x="245" y="671"/>
                </a:lnTo>
                <a:lnTo>
                  <a:pt x="231" y="665"/>
                </a:lnTo>
                <a:lnTo>
                  <a:pt x="215" y="658"/>
                </a:lnTo>
                <a:lnTo>
                  <a:pt x="202" y="652"/>
                </a:lnTo>
                <a:lnTo>
                  <a:pt x="188" y="644"/>
                </a:lnTo>
                <a:lnTo>
                  <a:pt x="175" y="638"/>
                </a:lnTo>
                <a:lnTo>
                  <a:pt x="162" y="631"/>
                </a:lnTo>
                <a:lnTo>
                  <a:pt x="149" y="624"/>
                </a:lnTo>
                <a:lnTo>
                  <a:pt x="138" y="617"/>
                </a:lnTo>
                <a:lnTo>
                  <a:pt x="126" y="609"/>
                </a:lnTo>
                <a:lnTo>
                  <a:pt x="116" y="603"/>
                </a:lnTo>
                <a:lnTo>
                  <a:pt x="105" y="595"/>
                </a:lnTo>
                <a:lnTo>
                  <a:pt x="95" y="588"/>
                </a:lnTo>
                <a:lnTo>
                  <a:pt x="86" y="581"/>
                </a:lnTo>
                <a:lnTo>
                  <a:pt x="77" y="573"/>
                </a:lnTo>
                <a:lnTo>
                  <a:pt x="68" y="566"/>
                </a:lnTo>
                <a:lnTo>
                  <a:pt x="60" y="559"/>
                </a:lnTo>
                <a:lnTo>
                  <a:pt x="53" y="551"/>
                </a:lnTo>
                <a:lnTo>
                  <a:pt x="46" y="544"/>
                </a:lnTo>
                <a:lnTo>
                  <a:pt x="40" y="536"/>
                </a:lnTo>
                <a:lnTo>
                  <a:pt x="33" y="528"/>
                </a:lnTo>
                <a:lnTo>
                  <a:pt x="28" y="522"/>
                </a:lnTo>
                <a:lnTo>
                  <a:pt x="23" y="514"/>
                </a:lnTo>
                <a:lnTo>
                  <a:pt x="19" y="506"/>
                </a:lnTo>
                <a:lnTo>
                  <a:pt x="14" y="499"/>
                </a:lnTo>
                <a:lnTo>
                  <a:pt x="11" y="491"/>
                </a:lnTo>
                <a:lnTo>
                  <a:pt x="7" y="483"/>
                </a:lnTo>
                <a:lnTo>
                  <a:pt x="5" y="475"/>
                </a:lnTo>
                <a:lnTo>
                  <a:pt x="4" y="468"/>
                </a:lnTo>
                <a:lnTo>
                  <a:pt x="2" y="460"/>
                </a:lnTo>
                <a:lnTo>
                  <a:pt x="1" y="452"/>
                </a:lnTo>
                <a:lnTo>
                  <a:pt x="0" y="444"/>
                </a:lnTo>
                <a:lnTo>
                  <a:pt x="0" y="437"/>
                </a:lnTo>
                <a:lnTo>
                  <a:pt x="1" y="429"/>
                </a:lnTo>
                <a:lnTo>
                  <a:pt x="2" y="421"/>
                </a:lnTo>
                <a:lnTo>
                  <a:pt x="4" y="414"/>
                </a:lnTo>
                <a:lnTo>
                  <a:pt x="5" y="406"/>
                </a:lnTo>
                <a:lnTo>
                  <a:pt x="7" y="398"/>
                </a:lnTo>
                <a:lnTo>
                  <a:pt x="11" y="390"/>
                </a:lnTo>
                <a:lnTo>
                  <a:pt x="14" y="383"/>
                </a:lnTo>
                <a:lnTo>
                  <a:pt x="19" y="375"/>
                </a:lnTo>
                <a:lnTo>
                  <a:pt x="23" y="368"/>
                </a:lnTo>
                <a:lnTo>
                  <a:pt x="28" y="361"/>
                </a:lnTo>
                <a:lnTo>
                  <a:pt x="33" y="353"/>
                </a:lnTo>
                <a:lnTo>
                  <a:pt x="40" y="345"/>
                </a:lnTo>
                <a:lnTo>
                  <a:pt x="46" y="337"/>
                </a:lnTo>
                <a:lnTo>
                  <a:pt x="53" y="330"/>
                </a:lnTo>
                <a:lnTo>
                  <a:pt x="60" y="323"/>
                </a:lnTo>
                <a:lnTo>
                  <a:pt x="68" y="316"/>
                </a:lnTo>
                <a:lnTo>
                  <a:pt x="77" y="308"/>
                </a:lnTo>
                <a:lnTo>
                  <a:pt x="86" y="300"/>
                </a:lnTo>
                <a:lnTo>
                  <a:pt x="95" y="294"/>
                </a:lnTo>
                <a:lnTo>
                  <a:pt x="105" y="286"/>
                </a:lnTo>
                <a:lnTo>
                  <a:pt x="116" y="279"/>
                </a:lnTo>
                <a:lnTo>
                  <a:pt x="126" y="272"/>
                </a:lnTo>
                <a:lnTo>
                  <a:pt x="138" y="264"/>
                </a:lnTo>
                <a:lnTo>
                  <a:pt x="149" y="258"/>
                </a:lnTo>
                <a:lnTo>
                  <a:pt x="162" y="251"/>
                </a:lnTo>
                <a:lnTo>
                  <a:pt x="175" y="243"/>
                </a:lnTo>
                <a:lnTo>
                  <a:pt x="188" y="237"/>
                </a:lnTo>
                <a:lnTo>
                  <a:pt x="202" y="230"/>
                </a:lnTo>
                <a:lnTo>
                  <a:pt x="215" y="223"/>
                </a:lnTo>
                <a:lnTo>
                  <a:pt x="231" y="216"/>
                </a:lnTo>
                <a:lnTo>
                  <a:pt x="245" y="210"/>
                </a:lnTo>
                <a:lnTo>
                  <a:pt x="260" y="203"/>
                </a:lnTo>
                <a:lnTo>
                  <a:pt x="276" y="197"/>
                </a:lnTo>
                <a:lnTo>
                  <a:pt x="292" y="191"/>
                </a:lnTo>
                <a:lnTo>
                  <a:pt x="309" y="184"/>
                </a:lnTo>
                <a:lnTo>
                  <a:pt x="326" y="178"/>
                </a:lnTo>
                <a:lnTo>
                  <a:pt x="344" y="172"/>
                </a:lnTo>
                <a:lnTo>
                  <a:pt x="361" y="166"/>
                </a:lnTo>
                <a:lnTo>
                  <a:pt x="380" y="160"/>
                </a:lnTo>
                <a:lnTo>
                  <a:pt x="398" y="154"/>
                </a:lnTo>
                <a:lnTo>
                  <a:pt x="417" y="148"/>
                </a:lnTo>
                <a:lnTo>
                  <a:pt x="437" y="143"/>
                </a:lnTo>
                <a:lnTo>
                  <a:pt x="456" y="136"/>
                </a:lnTo>
                <a:lnTo>
                  <a:pt x="477" y="131"/>
                </a:lnTo>
                <a:lnTo>
                  <a:pt x="497" y="126"/>
                </a:lnTo>
                <a:lnTo>
                  <a:pt x="518" y="121"/>
                </a:lnTo>
                <a:lnTo>
                  <a:pt x="539" y="116"/>
                </a:lnTo>
                <a:lnTo>
                  <a:pt x="561" y="111"/>
                </a:lnTo>
                <a:lnTo>
                  <a:pt x="582" y="105"/>
                </a:lnTo>
                <a:lnTo>
                  <a:pt x="604" y="100"/>
                </a:lnTo>
                <a:lnTo>
                  <a:pt x="628" y="95"/>
                </a:lnTo>
                <a:lnTo>
                  <a:pt x="649" y="90"/>
                </a:lnTo>
                <a:lnTo>
                  <a:pt x="673" y="86"/>
                </a:lnTo>
                <a:lnTo>
                  <a:pt x="696" y="81"/>
                </a:lnTo>
                <a:lnTo>
                  <a:pt x="720" y="77"/>
                </a:lnTo>
                <a:lnTo>
                  <a:pt x="745" y="73"/>
                </a:lnTo>
                <a:lnTo>
                  <a:pt x="768" y="68"/>
                </a:lnTo>
                <a:lnTo>
                  <a:pt x="793" y="64"/>
                </a:lnTo>
                <a:lnTo>
                  <a:pt x="818" y="60"/>
                </a:lnTo>
                <a:lnTo>
                  <a:pt x="843" y="56"/>
                </a:lnTo>
                <a:lnTo>
                  <a:pt x="869" y="53"/>
                </a:lnTo>
                <a:lnTo>
                  <a:pt x="894" y="50"/>
                </a:lnTo>
                <a:lnTo>
                  <a:pt x="920" y="46"/>
                </a:lnTo>
                <a:lnTo>
                  <a:pt x="946" y="42"/>
                </a:lnTo>
                <a:lnTo>
                  <a:pt x="972" y="40"/>
                </a:lnTo>
                <a:lnTo>
                  <a:pt x="999" y="36"/>
                </a:lnTo>
                <a:lnTo>
                  <a:pt x="1025" y="33"/>
                </a:lnTo>
                <a:lnTo>
                  <a:pt x="1052" y="31"/>
                </a:lnTo>
                <a:lnTo>
                  <a:pt x="1079" y="28"/>
                </a:lnTo>
                <a:lnTo>
                  <a:pt x="1106" y="26"/>
                </a:lnTo>
                <a:lnTo>
                  <a:pt x="1133" y="23"/>
                </a:lnTo>
                <a:lnTo>
                  <a:pt x="1161" y="20"/>
                </a:lnTo>
                <a:lnTo>
                  <a:pt x="1188" y="18"/>
                </a:lnTo>
                <a:lnTo>
                  <a:pt x="1217" y="15"/>
                </a:lnTo>
                <a:lnTo>
                  <a:pt x="1245" y="14"/>
                </a:lnTo>
                <a:lnTo>
                  <a:pt x="1272" y="13"/>
                </a:lnTo>
                <a:lnTo>
                  <a:pt x="1300" y="10"/>
                </a:lnTo>
                <a:lnTo>
                  <a:pt x="1329" y="9"/>
                </a:lnTo>
                <a:lnTo>
                  <a:pt x="1357" y="7"/>
                </a:lnTo>
                <a:lnTo>
                  <a:pt x="1386" y="6"/>
                </a:lnTo>
                <a:lnTo>
                  <a:pt x="1414" y="5"/>
                </a:lnTo>
                <a:lnTo>
                  <a:pt x="1444" y="4"/>
                </a:lnTo>
                <a:lnTo>
                  <a:pt x="1472" y="2"/>
                </a:lnTo>
                <a:lnTo>
                  <a:pt x="1500" y="2"/>
                </a:lnTo>
                <a:lnTo>
                  <a:pt x="1530" y="1"/>
                </a:lnTo>
                <a:lnTo>
                  <a:pt x="1558" y="1"/>
                </a:lnTo>
                <a:lnTo>
                  <a:pt x="1587" y="1"/>
                </a:lnTo>
                <a:lnTo>
                  <a:pt x="1616" y="0"/>
                </a:lnTo>
                <a:lnTo>
                  <a:pt x="1645" y="0"/>
                </a:lnTo>
                <a:lnTo>
                  <a:pt x="1674" y="0"/>
                </a:lnTo>
                <a:lnTo>
                  <a:pt x="1703" y="1"/>
                </a:lnTo>
                <a:lnTo>
                  <a:pt x="1732" y="1"/>
                </a:lnTo>
                <a:lnTo>
                  <a:pt x="1761" y="1"/>
                </a:lnTo>
                <a:lnTo>
                  <a:pt x="1789" y="2"/>
                </a:lnTo>
                <a:lnTo>
                  <a:pt x="1819" y="2"/>
                </a:lnTo>
                <a:lnTo>
                  <a:pt x="1847" y="4"/>
                </a:lnTo>
                <a:lnTo>
                  <a:pt x="1875" y="5"/>
                </a:lnTo>
                <a:lnTo>
                  <a:pt x="1904" y="5"/>
                </a:lnTo>
                <a:lnTo>
                  <a:pt x="1933" y="6"/>
                </a:lnTo>
                <a:lnTo>
                  <a:pt x="1962" y="7"/>
                </a:lnTo>
                <a:lnTo>
                  <a:pt x="1990" y="10"/>
                </a:lnTo>
                <a:lnTo>
                  <a:pt x="2017" y="11"/>
                </a:lnTo>
                <a:lnTo>
                  <a:pt x="2046" y="13"/>
                </a:lnTo>
                <a:lnTo>
                  <a:pt x="2074" y="15"/>
                </a:lnTo>
                <a:lnTo>
                  <a:pt x="2102" y="17"/>
                </a:lnTo>
                <a:lnTo>
                  <a:pt x="2129" y="19"/>
                </a:lnTo>
                <a:lnTo>
                  <a:pt x="2158" y="22"/>
                </a:lnTo>
                <a:lnTo>
                  <a:pt x="2185" y="24"/>
                </a:lnTo>
                <a:lnTo>
                  <a:pt x="2212" y="27"/>
                </a:lnTo>
                <a:lnTo>
                  <a:pt x="2239" y="29"/>
                </a:lnTo>
                <a:lnTo>
                  <a:pt x="2266" y="32"/>
                </a:lnTo>
                <a:lnTo>
                  <a:pt x="2293" y="35"/>
                </a:lnTo>
                <a:lnTo>
                  <a:pt x="2319" y="37"/>
                </a:lnTo>
                <a:lnTo>
                  <a:pt x="2346" y="41"/>
                </a:lnTo>
                <a:lnTo>
                  <a:pt x="2372" y="44"/>
                </a:lnTo>
                <a:lnTo>
                  <a:pt x="2398" y="47"/>
                </a:lnTo>
                <a:lnTo>
                  <a:pt x="2423" y="51"/>
                </a:lnTo>
                <a:lnTo>
                  <a:pt x="2449" y="55"/>
                </a:lnTo>
                <a:lnTo>
                  <a:pt x="2474" y="59"/>
                </a:lnTo>
                <a:lnTo>
                  <a:pt x="2499" y="63"/>
                </a:lnTo>
                <a:lnTo>
                  <a:pt x="2524" y="67"/>
                </a:lnTo>
                <a:lnTo>
                  <a:pt x="2548" y="71"/>
                </a:lnTo>
                <a:lnTo>
                  <a:pt x="2573" y="75"/>
                </a:lnTo>
                <a:lnTo>
                  <a:pt x="2596" y="80"/>
                </a:lnTo>
                <a:lnTo>
                  <a:pt x="2619" y="84"/>
                </a:lnTo>
                <a:lnTo>
                  <a:pt x="2642" y="89"/>
                </a:lnTo>
                <a:lnTo>
                  <a:pt x="2666" y="93"/>
                </a:lnTo>
                <a:lnTo>
                  <a:pt x="2689" y="98"/>
                </a:lnTo>
                <a:lnTo>
                  <a:pt x="2711" y="103"/>
                </a:lnTo>
                <a:lnTo>
                  <a:pt x="2733" y="108"/>
                </a:lnTo>
                <a:lnTo>
                  <a:pt x="2755" y="113"/>
                </a:lnTo>
                <a:lnTo>
                  <a:pt x="2777" y="118"/>
                </a:lnTo>
                <a:lnTo>
                  <a:pt x="2797" y="123"/>
                </a:lnTo>
                <a:lnTo>
                  <a:pt x="2818" y="129"/>
                </a:lnTo>
                <a:lnTo>
                  <a:pt x="2838" y="134"/>
                </a:lnTo>
                <a:lnTo>
                  <a:pt x="2858" y="140"/>
                </a:lnTo>
                <a:lnTo>
                  <a:pt x="2877" y="145"/>
                </a:lnTo>
                <a:lnTo>
                  <a:pt x="2896" y="151"/>
                </a:lnTo>
                <a:lnTo>
                  <a:pt x="2916" y="157"/>
                </a:lnTo>
                <a:lnTo>
                  <a:pt x="2934" y="163"/>
                </a:lnTo>
                <a:lnTo>
                  <a:pt x="2952" y="169"/>
                </a:lnTo>
                <a:lnTo>
                  <a:pt x="2970" y="175"/>
                </a:lnTo>
                <a:lnTo>
                  <a:pt x="2987" y="182"/>
                </a:lnTo>
                <a:lnTo>
                  <a:pt x="3003" y="188"/>
                </a:lnTo>
                <a:lnTo>
                  <a:pt x="3020" y="194"/>
                </a:lnTo>
                <a:lnTo>
                  <a:pt x="3037" y="201"/>
                </a:lnTo>
                <a:lnTo>
                  <a:pt x="3052" y="207"/>
                </a:lnTo>
                <a:lnTo>
                  <a:pt x="3067" y="214"/>
                </a:lnTo>
                <a:lnTo>
                  <a:pt x="3082" y="220"/>
                </a:lnTo>
                <a:lnTo>
                  <a:pt x="3096" y="227"/>
                </a:lnTo>
                <a:lnTo>
                  <a:pt x="3110" y="233"/>
                </a:lnTo>
                <a:lnTo>
                  <a:pt x="3123" y="241"/>
                </a:lnTo>
                <a:lnTo>
                  <a:pt x="3136" y="247"/>
                </a:lnTo>
                <a:lnTo>
                  <a:pt x="3149" y="254"/>
                </a:lnTo>
                <a:lnTo>
                  <a:pt x="3161" y="261"/>
                </a:lnTo>
                <a:lnTo>
                  <a:pt x="3172" y="268"/>
                </a:lnTo>
                <a:lnTo>
                  <a:pt x="3184" y="276"/>
                </a:lnTo>
                <a:lnTo>
                  <a:pt x="3194" y="282"/>
                </a:lnTo>
                <a:lnTo>
                  <a:pt x="3205" y="290"/>
                </a:lnTo>
                <a:lnTo>
                  <a:pt x="3214" y="298"/>
                </a:lnTo>
                <a:lnTo>
                  <a:pt x="3223" y="304"/>
                </a:lnTo>
                <a:lnTo>
                  <a:pt x="3232" y="312"/>
                </a:lnTo>
                <a:lnTo>
                  <a:pt x="3239" y="319"/>
                </a:lnTo>
                <a:lnTo>
                  <a:pt x="3248" y="326"/>
                </a:lnTo>
                <a:lnTo>
                  <a:pt x="3255" y="334"/>
                </a:lnTo>
                <a:lnTo>
                  <a:pt x="3261" y="341"/>
                </a:lnTo>
                <a:lnTo>
                  <a:pt x="3268" y="349"/>
                </a:lnTo>
                <a:lnTo>
                  <a:pt x="3274" y="357"/>
                </a:lnTo>
                <a:lnTo>
                  <a:pt x="3279" y="365"/>
                </a:lnTo>
                <a:lnTo>
                  <a:pt x="3284" y="372"/>
                </a:lnTo>
                <a:lnTo>
                  <a:pt x="3288" y="379"/>
                </a:lnTo>
                <a:lnTo>
                  <a:pt x="3292" y="386"/>
                </a:lnTo>
                <a:lnTo>
                  <a:pt x="3295" y="394"/>
                </a:lnTo>
                <a:lnTo>
                  <a:pt x="3299" y="402"/>
                </a:lnTo>
                <a:lnTo>
                  <a:pt x="3300" y="410"/>
                </a:lnTo>
                <a:lnTo>
                  <a:pt x="3303" y="417"/>
                </a:lnTo>
                <a:lnTo>
                  <a:pt x="3304" y="425"/>
                </a:lnTo>
                <a:lnTo>
                  <a:pt x="3304" y="433"/>
                </a:lnTo>
                <a:lnTo>
                  <a:pt x="3304" y="441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35" name="Line 8"/>
          <p:cNvSpPr>
            <a:spLocks noChangeShapeType="1"/>
          </p:cNvSpPr>
          <p:nvPr/>
        </p:nvSpPr>
        <p:spPr bwMode="auto">
          <a:xfrm>
            <a:off x="4094163" y="3263886"/>
            <a:ext cx="2819400" cy="1587"/>
          </a:xfrm>
          <a:prstGeom prst="line">
            <a:avLst/>
          </a:prstGeom>
          <a:noFill/>
          <a:ln w="104775">
            <a:solidFill>
              <a:srgbClr val="868286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6781800" y="2673336"/>
            <a:ext cx="1311275" cy="1049337"/>
          </a:xfrm>
          <a:prstGeom prst="rect">
            <a:avLst/>
          </a:prstGeom>
          <a:solidFill>
            <a:srgbClr val="FFFF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37" name="Freeform 10"/>
          <p:cNvSpPr>
            <a:spLocks/>
          </p:cNvSpPr>
          <p:nvPr/>
        </p:nvSpPr>
        <p:spPr bwMode="auto">
          <a:xfrm>
            <a:off x="6804025" y="3336911"/>
            <a:ext cx="1157288" cy="385762"/>
          </a:xfrm>
          <a:custGeom>
            <a:avLst/>
            <a:gdLst/>
            <a:ahLst/>
            <a:cxnLst>
              <a:cxn ang="0">
                <a:pos x="2911" y="529"/>
              </a:cxn>
              <a:cxn ang="0">
                <a:pos x="2889" y="580"/>
              </a:cxn>
              <a:cxn ang="0">
                <a:pos x="2851" y="629"/>
              </a:cxn>
              <a:cxn ang="0">
                <a:pos x="2800" y="677"/>
              </a:cxn>
              <a:cxn ang="0">
                <a:pos x="2733" y="724"/>
              </a:cxn>
              <a:cxn ang="0">
                <a:pos x="2650" y="767"/>
              </a:cxn>
              <a:cxn ang="0">
                <a:pos x="2556" y="807"/>
              </a:cxn>
              <a:cxn ang="0">
                <a:pos x="2450" y="843"/>
              </a:cxn>
              <a:cxn ang="0">
                <a:pos x="2332" y="877"/>
              </a:cxn>
              <a:cxn ang="0">
                <a:pos x="2205" y="905"/>
              </a:cxn>
              <a:cxn ang="0">
                <a:pos x="2070" y="928"/>
              </a:cxn>
              <a:cxn ang="0">
                <a:pos x="1928" y="948"/>
              </a:cxn>
              <a:cxn ang="0">
                <a:pos x="1780" y="962"/>
              </a:cxn>
              <a:cxn ang="0">
                <a:pos x="1629" y="970"/>
              </a:cxn>
              <a:cxn ang="0">
                <a:pos x="1477" y="974"/>
              </a:cxn>
              <a:cxn ang="0">
                <a:pos x="1324" y="972"/>
              </a:cxn>
              <a:cxn ang="0">
                <a:pos x="1173" y="965"/>
              </a:cxn>
              <a:cxn ang="0">
                <a:pos x="1025" y="952"/>
              </a:cxn>
              <a:cxn ang="0">
                <a:pos x="880" y="934"/>
              </a:cxn>
              <a:cxn ang="0">
                <a:pos x="744" y="912"/>
              </a:cxn>
              <a:cxn ang="0">
                <a:pos x="615" y="885"/>
              </a:cxn>
              <a:cxn ang="0">
                <a:pos x="493" y="852"/>
              </a:cxn>
              <a:cxn ang="0">
                <a:pos x="385" y="816"/>
              </a:cxn>
              <a:cxn ang="0">
                <a:pos x="287" y="778"/>
              </a:cxn>
              <a:cxn ang="0">
                <a:pos x="202" y="735"/>
              </a:cxn>
              <a:cxn ang="0">
                <a:pos x="131" y="690"/>
              </a:cxn>
              <a:cxn ang="0">
                <a:pos x="76" y="642"/>
              </a:cxn>
              <a:cxn ang="0">
                <a:pos x="35" y="592"/>
              </a:cxn>
              <a:cxn ang="0">
                <a:pos x="9" y="542"/>
              </a:cxn>
              <a:cxn ang="0">
                <a:pos x="0" y="491"/>
              </a:cxn>
              <a:cxn ang="0">
                <a:pos x="6" y="440"/>
              </a:cxn>
              <a:cxn ang="0">
                <a:pos x="29" y="390"/>
              </a:cxn>
              <a:cxn ang="0">
                <a:pos x="67" y="341"/>
              </a:cxn>
              <a:cxn ang="0">
                <a:pos x="121" y="293"/>
              </a:cxn>
              <a:cxn ang="0">
                <a:pos x="189" y="247"/>
              </a:cxn>
              <a:cxn ang="0">
                <a:pos x="272" y="204"/>
              </a:cxn>
              <a:cxn ang="0">
                <a:pos x="367" y="164"/>
              </a:cxn>
              <a:cxn ang="0">
                <a:pos x="475" y="127"/>
              </a:cxn>
              <a:cxn ang="0">
                <a:pos x="593" y="94"/>
              </a:cxn>
              <a:cxn ang="0">
                <a:pos x="722" y="67"/>
              </a:cxn>
              <a:cxn ang="0">
                <a:pos x="857" y="43"/>
              </a:cxn>
              <a:cxn ang="0">
                <a:pos x="1000" y="25"/>
              </a:cxn>
              <a:cxn ang="0">
                <a:pos x="1147" y="12"/>
              </a:cxn>
              <a:cxn ang="0">
                <a:pos x="1298" y="3"/>
              </a:cxn>
              <a:cxn ang="0">
                <a:pos x="1451" y="0"/>
              </a:cxn>
              <a:cxn ang="0">
                <a:pos x="1605" y="3"/>
              </a:cxn>
              <a:cxn ang="0">
                <a:pos x="1756" y="11"/>
              </a:cxn>
              <a:cxn ang="0">
                <a:pos x="1904" y="24"/>
              </a:cxn>
              <a:cxn ang="0">
                <a:pos x="2047" y="42"/>
              </a:cxn>
              <a:cxn ang="0">
                <a:pos x="2184" y="65"/>
              </a:cxn>
              <a:cxn ang="0">
                <a:pos x="2311" y="92"/>
              </a:cxn>
              <a:cxn ang="0">
                <a:pos x="2431" y="124"/>
              </a:cxn>
              <a:cxn ang="0">
                <a:pos x="2539" y="160"/>
              </a:cxn>
              <a:cxn ang="0">
                <a:pos x="2636" y="200"/>
              </a:cxn>
              <a:cxn ang="0">
                <a:pos x="2720" y="243"/>
              </a:cxn>
              <a:cxn ang="0">
                <a:pos x="2789" y="288"/>
              </a:cxn>
              <a:cxn ang="0">
                <a:pos x="2844" y="336"/>
              </a:cxn>
              <a:cxn ang="0">
                <a:pos x="2884" y="386"/>
              </a:cxn>
              <a:cxn ang="0">
                <a:pos x="2908" y="436"/>
              </a:cxn>
              <a:cxn ang="0">
                <a:pos x="2916" y="486"/>
              </a:cxn>
            </a:cxnLst>
            <a:rect l="0" t="0" r="r" b="b"/>
            <a:pathLst>
              <a:path w="2916" h="974">
                <a:moveTo>
                  <a:pt x="2916" y="486"/>
                </a:moveTo>
                <a:lnTo>
                  <a:pt x="2916" y="495"/>
                </a:lnTo>
                <a:lnTo>
                  <a:pt x="2915" y="504"/>
                </a:lnTo>
                <a:lnTo>
                  <a:pt x="2915" y="512"/>
                </a:lnTo>
                <a:lnTo>
                  <a:pt x="2912" y="521"/>
                </a:lnTo>
                <a:lnTo>
                  <a:pt x="2911" y="529"/>
                </a:lnTo>
                <a:lnTo>
                  <a:pt x="2908" y="538"/>
                </a:lnTo>
                <a:lnTo>
                  <a:pt x="2905" y="547"/>
                </a:lnTo>
                <a:lnTo>
                  <a:pt x="2902" y="555"/>
                </a:lnTo>
                <a:lnTo>
                  <a:pt x="2898" y="564"/>
                </a:lnTo>
                <a:lnTo>
                  <a:pt x="2894" y="571"/>
                </a:lnTo>
                <a:lnTo>
                  <a:pt x="2889" y="580"/>
                </a:lnTo>
                <a:lnTo>
                  <a:pt x="2884" y="588"/>
                </a:lnTo>
                <a:lnTo>
                  <a:pt x="2878" y="597"/>
                </a:lnTo>
                <a:lnTo>
                  <a:pt x="2872" y="605"/>
                </a:lnTo>
                <a:lnTo>
                  <a:pt x="2866" y="613"/>
                </a:lnTo>
                <a:lnTo>
                  <a:pt x="2859" y="622"/>
                </a:lnTo>
                <a:lnTo>
                  <a:pt x="2851" y="629"/>
                </a:lnTo>
                <a:lnTo>
                  <a:pt x="2844" y="637"/>
                </a:lnTo>
                <a:lnTo>
                  <a:pt x="2836" y="646"/>
                </a:lnTo>
                <a:lnTo>
                  <a:pt x="2828" y="654"/>
                </a:lnTo>
                <a:lnTo>
                  <a:pt x="2819" y="662"/>
                </a:lnTo>
                <a:lnTo>
                  <a:pt x="2809" y="669"/>
                </a:lnTo>
                <a:lnTo>
                  <a:pt x="2800" y="677"/>
                </a:lnTo>
                <a:lnTo>
                  <a:pt x="2789" y="685"/>
                </a:lnTo>
                <a:lnTo>
                  <a:pt x="2779" y="693"/>
                </a:lnTo>
                <a:lnTo>
                  <a:pt x="2768" y="700"/>
                </a:lnTo>
                <a:lnTo>
                  <a:pt x="2756" y="708"/>
                </a:lnTo>
                <a:lnTo>
                  <a:pt x="2744" y="716"/>
                </a:lnTo>
                <a:lnTo>
                  <a:pt x="2733" y="724"/>
                </a:lnTo>
                <a:lnTo>
                  <a:pt x="2720" y="731"/>
                </a:lnTo>
                <a:lnTo>
                  <a:pt x="2707" y="738"/>
                </a:lnTo>
                <a:lnTo>
                  <a:pt x="2693" y="745"/>
                </a:lnTo>
                <a:lnTo>
                  <a:pt x="2680" y="753"/>
                </a:lnTo>
                <a:lnTo>
                  <a:pt x="2666" y="760"/>
                </a:lnTo>
                <a:lnTo>
                  <a:pt x="2650" y="767"/>
                </a:lnTo>
                <a:lnTo>
                  <a:pt x="2636" y="774"/>
                </a:lnTo>
                <a:lnTo>
                  <a:pt x="2621" y="780"/>
                </a:lnTo>
                <a:lnTo>
                  <a:pt x="2605" y="788"/>
                </a:lnTo>
                <a:lnTo>
                  <a:pt x="2590" y="794"/>
                </a:lnTo>
                <a:lnTo>
                  <a:pt x="2573" y="801"/>
                </a:lnTo>
                <a:lnTo>
                  <a:pt x="2556" y="807"/>
                </a:lnTo>
                <a:lnTo>
                  <a:pt x="2539" y="814"/>
                </a:lnTo>
                <a:lnTo>
                  <a:pt x="2523" y="820"/>
                </a:lnTo>
                <a:lnTo>
                  <a:pt x="2505" y="825"/>
                </a:lnTo>
                <a:lnTo>
                  <a:pt x="2487" y="832"/>
                </a:lnTo>
                <a:lnTo>
                  <a:pt x="2468" y="838"/>
                </a:lnTo>
                <a:lnTo>
                  <a:pt x="2450" y="843"/>
                </a:lnTo>
                <a:lnTo>
                  <a:pt x="2431" y="850"/>
                </a:lnTo>
                <a:lnTo>
                  <a:pt x="2412" y="855"/>
                </a:lnTo>
                <a:lnTo>
                  <a:pt x="2392" y="860"/>
                </a:lnTo>
                <a:lnTo>
                  <a:pt x="2373" y="867"/>
                </a:lnTo>
                <a:lnTo>
                  <a:pt x="2352" y="872"/>
                </a:lnTo>
                <a:lnTo>
                  <a:pt x="2332" y="877"/>
                </a:lnTo>
                <a:lnTo>
                  <a:pt x="2311" y="882"/>
                </a:lnTo>
                <a:lnTo>
                  <a:pt x="2291" y="886"/>
                </a:lnTo>
                <a:lnTo>
                  <a:pt x="2270" y="891"/>
                </a:lnTo>
                <a:lnTo>
                  <a:pt x="2248" y="896"/>
                </a:lnTo>
                <a:lnTo>
                  <a:pt x="2227" y="900"/>
                </a:lnTo>
                <a:lnTo>
                  <a:pt x="2205" y="905"/>
                </a:lnTo>
                <a:lnTo>
                  <a:pt x="2184" y="909"/>
                </a:lnTo>
                <a:lnTo>
                  <a:pt x="2160" y="913"/>
                </a:lnTo>
                <a:lnTo>
                  <a:pt x="2138" y="917"/>
                </a:lnTo>
                <a:lnTo>
                  <a:pt x="2115" y="921"/>
                </a:lnTo>
                <a:lnTo>
                  <a:pt x="2093" y="925"/>
                </a:lnTo>
                <a:lnTo>
                  <a:pt x="2070" y="928"/>
                </a:lnTo>
                <a:lnTo>
                  <a:pt x="2047" y="932"/>
                </a:lnTo>
                <a:lnTo>
                  <a:pt x="2024" y="936"/>
                </a:lnTo>
                <a:lnTo>
                  <a:pt x="1999" y="939"/>
                </a:lnTo>
                <a:lnTo>
                  <a:pt x="1976" y="941"/>
                </a:lnTo>
                <a:lnTo>
                  <a:pt x="1952" y="945"/>
                </a:lnTo>
                <a:lnTo>
                  <a:pt x="1928" y="948"/>
                </a:lnTo>
                <a:lnTo>
                  <a:pt x="1904" y="950"/>
                </a:lnTo>
                <a:lnTo>
                  <a:pt x="1879" y="953"/>
                </a:lnTo>
                <a:lnTo>
                  <a:pt x="1855" y="956"/>
                </a:lnTo>
                <a:lnTo>
                  <a:pt x="1830" y="958"/>
                </a:lnTo>
                <a:lnTo>
                  <a:pt x="1806" y="959"/>
                </a:lnTo>
                <a:lnTo>
                  <a:pt x="1780" y="962"/>
                </a:lnTo>
                <a:lnTo>
                  <a:pt x="1756" y="963"/>
                </a:lnTo>
                <a:lnTo>
                  <a:pt x="1731" y="965"/>
                </a:lnTo>
                <a:lnTo>
                  <a:pt x="1705" y="967"/>
                </a:lnTo>
                <a:lnTo>
                  <a:pt x="1681" y="968"/>
                </a:lnTo>
                <a:lnTo>
                  <a:pt x="1655" y="970"/>
                </a:lnTo>
                <a:lnTo>
                  <a:pt x="1629" y="970"/>
                </a:lnTo>
                <a:lnTo>
                  <a:pt x="1605" y="971"/>
                </a:lnTo>
                <a:lnTo>
                  <a:pt x="1579" y="972"/>
                </a:lnTo>
                <a:lnTo>
                  <a:pt x="1553" y="972"/>
                </a:lnTo>
                <a:lnTo>
                  <a:pt x="1527" y="974"/>
                </a:lnTo>
                <a:lnTo>
                  <a:pt x="1503" y="974"/>
                </a:lnTo>
                <a:lnTo>
                  <a:pt x="1477" y="974"/>
                </a:lnTo>
                <a:lnTo>
                  <a:pt x="1451" y="974"/>
                </a:lnTo>
                <a:lnTo>
                  <a:pt x="1426" y="974"/>
                </a:lnTo>
                <a:lnTo>
                  <a:pt x="1400" y="974"/>
                </a:lnTo>
                <a:lnTo>
                  <a:pt x="1375" y="974"/>
                </a:lnTo>
                <a:lnTo>
                  <a:pt x="1349" y="972"/>
                </a:lnTo>
                <a:lnTo>
                  <a:pt x="1324" y="972"/>
                </a:lnTo>
                <a:lnTo>
                  <a:pt x="1298" y="971"/>
                </a:lnTo>
                <a:lnTo>
                  <a:pt x="1273" y="970"/>
                </a:lnTo>
                <a:lnTo>
                  <a:pt x="1248" y="968"/>
                </a:lnTo>
                <a:lnTo>
                  <a:pt x="1223" y="967"/>
                </a:lnTo>
                <a:lnTo>
                  <a:pt x="1197" y="966"/>
                </a:lnTo>
                <a:lnTo>
                  <a:pt x="1173" y="965"/>
                </a:lnTo>
                <a:lnTo>
                  <a:pt x="1147" y="962"/>
                </a:lnTo>
                <a:lnTo>
                  <a:pt x="1123" y="961"/>
                </a:lnTo>
                <a:lnTo>
                  <a:pt x="1098" y="958"/>
                </a:lnTo>
                <a:lnTo>
                  <a:pt x="1074" y="957"/>
                </a:lnTo>
                <a:lnTo>
                  <a:pt x="1049" y="954"/>
                </a:lnTo>
                <a:lnTo>
                  <a:pt x="1025" y="952"/>
                </a:lnTo>
                <a:lnTo>
                  <a:pt x="1000" y="949"/>
                </a:lnTo>
                <a:lnTo>
                  <a:pt x="976" y="947"/>
                </a:lnTo>
                <a:lnTo>
                  <a:pt x="951" y="944"/>
                </a:lnTo>
                <a:lnTo>
                  <a:pt x="928" y="940"/>
                </a:lnTo>
                <a:lnTo>
                  <a:pt x="905" y="938"/>
                </a:lnTo>
                <a:lnTo>
                  <a:pt x="880" y="934"/>
                </a:lnTo>
                <a:lnTo>
                  <a:pt x="857" y="931"/>
                </a:lnTo>
                <a:lnTo>
                  <a:pt x="834" y="927"/>
                </a:lnTo>
                <a:lnTo>
                  <a:pt x="811" y="923"/>
                </a:lnTo>
                <a:lnTo>
                  <a:pt x="789" y="919"/>
                </a:lnTo>
                <a:lnTo>
                  <a:pt x="766" y="916"/>
                </a:lnTo>
                <a:lnTo>
                  <a:pt x="744" y="912"/>
                </a:lnTo>
                <a:lnTo>
                  <a:pt x="722" y="907"/>
                </a:lnTo>
                <a:lnTo>
                  <a:pt x="700" y="903"/>
                </a:lnTo>
                <a:lnTo>
                  <a:pt x="678" y="899"/>
                </a:lnTo>
                <a:lnTo>
                  <a:pt x="656" y="894"/>
                </a:lnTo>
                <a:lnTo>
                  <a:pt x="635" y="889"/>
                </a:lnTo>
                <a:lnTo>
                  <a:pt x="615" y="885"/>
                </a:lnTo>
                <a:lnTo>
                  <a:pt x="593" y="880"/>
                </a:lnTo>
                <a:lnTo>
                  <a:pt x="573" y="874"/>
                </a:lnTo>
                <a:lnTo>
                  <a:pt x="553" y="869"/>
                </a:lnTo>
                <a:lnTo>
                  <a:pt x="533" y="863"/>
                </a:lnTo>
                <a:lnTo>
                  <a:pt x="513" y="858"/>
                </a:lnTo>
                <a:lnTo>
                  <a:pt x="493" y="852"/>
                </a:lnTo>
                <a:lnTo>
                  <a:pt x="475" y="846"/>
                </a:lnTo>
                <a:lnTo>
                  <a:pt x="456" y="841"/>
                </a:lnTo>
                <a:lnTo>
                  <a:pt x="438" y="834"/>
                </a:lnTo>
                <a:lnTo>
                  <a:pt x="420" y="829"/>
                </a:lnTo>
                <a:lnTo>
                  <a:pt x="402" y="823"/>
                </a:lnTo>
                <a:lnTo>
                  <a:pt x="385" y="816"/>
                </a:lnTo>
                <a:lnTo>
                  <a:pt x="367" y="810"/>
                </a:lnTo>
                <a:lnTo>
                  <a:pt x="350" y="803"/>
                </a:lnTo>
                <a:lnTo>
                  <a:pt x="335" y="797"/>
                </a:lnTo>
                <a:lnTo>
                  <a:pt x="318" y="791"/>
                </a:lnTo>
                <a:lnTo>
                  <a:pt x="303" y="784"/>
                </a:lnTo>
                <a:lnTo>
                  <a:pt x="287" y="778"/>
                </a:lnTo>
                <a:lnTo>
                  <a:pt x="272" y="770"/>
                </a:lnTo>
                <a:lnTo>
                  <a:pt x="258" y="763"/>
                </a:lnTo>
                <a:lnTo>
                  <a:pt x="243" y="756"/>
                </a:lnTo>
                <a:lnTo>
                  <a:pt x="229" y="749"/>
                </a:lnTo>
                <a:lnTo>
                  <a:pt x="215" y="742"/>
                </a:lnTo>
                <a:lnTo>
                  <a:pt x="202" y="735"/>
                </a:lnTo>
                <a:lnTo>
                  <a:pt x="189" y="727"/>
                </a:lnTo>
                <a:lnTo>
                  <a:pt x="178" y="720"/>
                </a:lnTo>
                <a:lnTo>
                  <a:pt x="165" y="712"/>
                </a:lnTo>
                <a:lnTo>
                  <a:pt x="153" y="704"/>
                </a:lnTo>
                <a:lnTo>
                  <a:pt x="143" y="696"/>
                </a:lnTo>
                <a:lnTo>
                  <a:pt x="131" y="690"/>
                </a:lnTo>
                <a:lnTo>
                  <a:pt x="121" y="681"/>
                </a:lnTo>
                <a:lnTo>
                  <a:pt x="111" y="673"/>
                </a:lnTo>
                <a:lnTo>
                  <a:pt x="102" y="666"/>
                </a:lnTo>
                <a:lnTo>
                  <a:pt x="93" y="658"/>
                </a:lnTo>
                <a:lnTo>
                  <a:pt x="84" y="650"/>
                </a:lnTo>
                <a:lnTo>
                  <a:pt x="76" y="642"/>
                </a:lnTo>
                <a:lnTo>
                  <a:pt x="67" y="633"/>
                </a:lnTo>
                <a:lnTo>
                  <a:pt x="60" y="626"/>
                </a:lnTo>
                <a:lnTo>
                  <a:pt x="53" y="618"/>
                </a:lnTo>
                <a:lnTo>
                  <a:pt x="46" y="609"/>
                </a:lnTo>
                <a:lnTo>
                  <a:pt x="40" y="601"/>
                </a:lnTo>
                <a:lnTo>
                  <a:pt x="35" y="592"/>
                </a:lnTo>
                <a:lnTo>
                  <a:pt x="29" y="584"/>
                </a:lnTo>
                <a:lnTo>
                  <a:pt x="24" y="575"/>
                </a:lnTo>
                <a:lnTo>
                  <a:pt x="19" y="568"/>
                </a:lnTo>
                <a:lnTo>
                  <a:pt x="15" y="559"/>
                </a:lnTo>
                <a:lnTo>
                  <a:pt x="13" y="551"/>
                </a:lnTo>
                <a:lnTo>
                  <a:pt x="9" y="542"/>
                </a:lnTo>
                <a:lnTo>
                  <a:pt x="6" y="534"/>
                </a:lnTo>
                <a:lnTo>
                  <a:pt x="4" y="525"/>
                </a:lnTo>
                <a:lnTo>
                  <a:pt x="2" y="517"/>
                </a:lnTo>
                <a:lnTo>
                  <a:pt x="1" y="508"/>
                </a:lnTo>
                <a:lnTo>
                  <a:pt x="0" y="499"/>
                </a:lnTo>
                <a:lnTo>
                  <a:pt x="0" y="491"/>
                </a:lnTo>
                <a:lnTo>
                  <a:pt x="0" y="482"/>
                </a:lnTo>
                <a:lnTo>
                  <a:pt x="0" y="475"/>
                </a:lnTo>
                <a:lnTo>
                  <a:pt x="1" y="466"/>
                </a:lnTo>
                <a:lnTo>
                  <a:pt x="2" y="457"/>
                </a:lnTo>
                <a:lnTo>
                  <a:pt x="4" y="449"/>
                </a:lnTo>
                <a:lnTo>
                  <a:pt x="6" y="440"/>
                </a:lnTo>
                <a:lnTo>
                  <a:pt x="9" y="432"/>
                </a:lnTo>
                <a:lnTo>
                  <a:pt x="13" y="423"/>
                </a:lnTo>
                <a:lnTo>
                  <a:pt x="15" y="415"/>
                </a:lnTo>
                <a:lnTo>
                  <a:pt x="19" y="406"/>
                </a:lnTo>
                <a:lnTo>
                  <a:pt x="24" y="397"/>
                </a:lnTo>
                <a:lnTo>
                  <a:pt x="29" y="390"/>
                </a:lnTo>
                <a:lnTo>
                  <a:pt x="35" y="382"/>
                </a:lnTo>
                <a:lnTo>
                  <a:pt x="40" y="373"/>
                </a:lnTo>
                <a:lnTo>
                  <a:pt x="46" y="365"/>
                </a:lnTo>
                <a:lnTo>
                  <a:pt x="53" y="356"/>
                </a:lnTo>
                <a:lnTo>
                  <a:pt x="60" y="348"/>
                </a:lnTo>
                <a:lnTo>
                  <a:pt x="67" y="341"/>
                </a:lnTo>
                <a:lnTo>
                  <a:pt x="76" y="332"/>
                </a:lnTo>
                <a:lnTo>
                  <a:pt x="84" y="324"/>
                </a:lnTo>
                <a:lnTo>
                  <a:pt x="93" y="316"/>
                </a:lnTo>
                <a:lnTo>
                  <a:pt x="102" y="308"/>
                </a:lnTo>
                <a:lnTo>
                  <a:pt x="111" y="301"/>
                </a:lnTo>
                <a:lnTo>
                  <a:pt x="121" y="293"/>
                </a:lnTo>
                <a:lnTo>
                  <a:pt x="131" y="284"/>
                </a:lnTo>
                <a:lnTo>
                  <a:pt x="143" y="278"/>
                </a:lnTo>
                <a:lnTo>
                  <a:pt x="153" y="270"/>
                </a:lnTo>
                <a:lnTo>
                  <a:pt x="165" y="262"/>
                </a:lnTo>
                <a:lnTo>
                  <a:pt x="178" y="254"/>
                </a:lnTo>
                <a:lnTo>
                  <a:pt x="189" y="247"/>
                </a:lnTo>
                <a:lnTo>
                  <a:pt x="202" y="239"/>
                </a:lnTo>
                <a:lnTo>
                  <a:pt x="215" y="232"/>
                </a:lnTo>
                <a:lnTo>
                  <a:pt x="229" y="225"/>
                </a:lnTo>
                <a:lnTo>
                  <a:pt x="243" y="218"/>
                </a:lnTo>
                <a:lnTo>
                  <a:pt x="258" y="210"/>
                </a:lnTo>
                <a:lnTo>
                  <a:pt x="272" y="204"/>
                </a:lnTo>
                <a:lnTo>
                  <a:pt x="287" y="196"/>
                </a:lnTo>
                <a:lnTo>
                  <a:pt x="303" y="190"/>
                </a:lnTo>
                <a:lnTo>
                  <a:pt x="318" y="183"/>
                </a:lnTo>
                <a:lnTo>
                  <a:pt x="335" y="177"/>
                </a:lnTo>
                <a:lnTo>
                  <a:pt x="350" y="171"/>
                </a:lnTo>
                <a:lnTo>
                  <a:pt x="367" y="164"/>
                </a:lnTo>
                <a:lnTo>
                  <a:pt x="385" y="158"/>
                </a:lnTo>
                <a:lnTo>
                  <a:pt x="402" y="151"/>
                </a:lnTo>
                <a:lnTo>
                  <a:pt x="420" y="145"/>
                </a:lnTo>
                <a:lnTo>
                  <a:pt x="438" y="140"/>
                </a:lnTo>
                <a:lnTo>
                  <a:pt x="456" y="133"/>
                </a:lnTo>
                <a:lnTo>
                  <a:pt x="475" y="127"/>
                </a:lnTo>
                <a:lnTo>
                  <a:pt x="493" y="122"/>
                </a:lnTo>
                <a:lnTo>
                  <a:pt x="513" y="116"/>
                </a:lnTo>
                <a:lnTo>
                  <a:pt x="533" y="111"/>
                </a:lnTo>
                <a:lnTo>
                  <a:pt x="553" y="105"/>
                </a:lnTo>
                <a:lnTo>
                  <a:pt x="573" y="100"/>
                </a:lnTo>
                <a:lnTo>
                  <a:pt x="593" y="94"/>
                </a:lnTo>
                <a:lnTo>
                  <a:pt x="615" y="89"/>
                </a:lnTo>
                <a:lnTo>
                  <a:pt x="635" y="85"/>
                </a:lnTo>
                <a:lnTo>
                  <a:pt x="656" y="80"/>
                </a:lnTo>
                <a:lnTo>
                  <a:pt x="678" y="75"/>
                </a:lnTo>
                <a:lnTo>
                  <a:pt x="700" y="71"/>
                </a:lnTo>
                <a:lnTo>
                  <a:pt x="722" y="67"/>
                </a:lnTo>
                <a:lnTo>
                  <a:pt x="744" y="62"/>
                </a:lnTo>
                <a:lnTo>
                  <a:pt x="766" y="58"/>
                </a:lnTo>
                <a:lnTo>
                  <a:pt x="789" y="54"/>
                </a:lnTo>
                <a:lnTo>
                  <a:pt x="811" y="51"/>
                </a:lnTo>
                <a:lnTo>
                  <a:pt x="834" y="47"/>
                </a:lnTo>
                <a:lnTo>
                  <a:pt x="857" y="43"/>
                </a:lnTo>
                <a:lnTo>
                  <a:pt x="880" y="40"/>
                </a:lnTo>
                <a:lnTo>
                  <a:pt x="905" y="36"/>
                </a:lnTo>
                <a:lnTo>
                  <a:pt x="928" y="34"/>
                </a:lnTo>
                <a:lnTo>
                  <a:pt x="951" y="30"/>
                </a:lnTo>
                <a:lnTo>
                  <a:pt x="976" y="27"/>
                </a:lnTo>
                <a:lnTo>
                  <a:pt x="1000" y="25"/>
                </a:lnTo>
                <a:lnTo>
                  <a:pt x="1025" y="22"/>
                </a:lnTo>
                <a:lnTo>
                  <a:pt x="1049" y="20"/>
                </a:lnTo>
                <a:lnTo>
                  <a:pt x="1074" y="17"/>
                </a:lnTo>
                <a:lnTo>
                  <a:pt x="1098" y="16"/>
                </a:lnTo>
                <a:lnTo>
                  <a:pt x="1123" y="13"/>
                </a:lnTo>
                <a:lnTo>
                  <a:pt x="1147" y="12"/>
                </a:lnTo>
                <a:lnTo>
                  <a:pt x="1173" y="9"/>
                </a:lnTo>
                <a:lnTo>
                  <a:pt x="1197" y="8"/>
                </a:lnTo>
                <a:lnTo>
                  <a:pt x="1223" y="7"/>
                </a:lnTo>
                <a:lnTo>
                  <a:pt x="1248" y="6"/>
                </a:lnTo>
                <a:lnTo>
                  <a:pt x="1273" y="4"/>
                </a:lnTo>
                <a:lnTo>
                  <a:pt x="1298" y="3"/>
                </a:lnTo>
                <a:lnTo>
                  <a:pt x="1324" y="2"/>
                </a:lnTo>
                <a:lnTo>
                  <a:pt x="1349" y="2"/>
                </a:lnTo>
                <a:lnTo>
                  <a:pt x="1375" y="0"/>
                </a:lnTo>
                <a:lnTo>
                  <a:pt x="1400" y="0"/>
                </a:lnTo>
                <a:lnTo>
                  <a:pt x="1426" y="0"/>
                </a:lnTo>
                <a:lnTo>
                  <a:pt x="1451" y="0"/>
                </a:lnTo>
                <a:lnTo>
                  <a:pt x="1477" y="0"/>
                </a:lnTo>
                <a:lnTo>
                  <a:pt x="1503" y="0"/>
                </a:lnTo>
                <a:lnTo>
                  <a:pt x="1527" y="0"/>
                </a:lnTo>
                <a:lnTo>
                  <a:pt x="1553" y="2"/>
                </a:lnTo>
                <a:lnTo>
                  <a:pt x="1579" y="2"/>
                </a:lnTo>
                <a:lnTo>
                  <a:pt x="1605" y="3"/>
                </a:lnTo>
                <a:lnTo>
                  <a:pt x="1629" y="4"/>
                </a:lnTo>
                <a:lnTo>
                  <a:pt x="1655" y="4"/>
                </a:lnTo>
                <a:lnTo>
                  <a:pt x="1681" y="6"/>
                </a:lnTo>
                <a:lnTo>
                  <a:pt x="1705" y="7"/>
                </a:lnTo>
                <a:lnTo>
                  <a:pt x="1731" y="9"/>
                </a:lnTo>
                <a:lnTo>
                  <a:pt x="1756" y="11"/>
                </a:lnTo>
                <a:lnTo>
                  <a:pt x="1780" y="12"/>
                </a:lnTo>
                <a:lnTo>
                  <a:pt x="1806" y="15"/>
                </a:lnTo>
                <a:lnTo>
                  <a:pt x="1830" y="16"/>
                </a:lnTo>
                <a:lnTo>
                  <a:pt x="1855" y="18"/>
                </a:lnTo>
                <a:lnTo>
                  <a:pt x="1879" y="21"/>
                </a:lnTo>
                <a:lnTo>
                  <a:pt x="1904" y="24"/>
                </a:lnTo>
                <a:lnTo>
                  <a:pt x="1928" y="26"/>
                </a:lnTo>
                <a:lnTo>
                  <a:pt x="1952" y="29"/>
                </a:lnTo>
                <a:lnTo>
                  <a:pt x="1976" y="33"/>
                </a:lnTo>
                <a:lnTo>
                  <a:pt x="1999" y="35"/>
                </a:lnTo>
                <a:lnTo>
                  <a:pt x="2024" y="38"/>
                </a:lnTo>
                <a:lnTo>
                  <a:pt x="2047" y="42"/>
                </a:lnTo>
                <a:lnTo>
                  <a:pt x="2070" y="45"/>
                </a:lnTo>
                <a:lnTo>
                  <a:pt x="2093" y="49"/>
                </a:lnTo>
                <a:lnTo>
                  <a:pt x="2115" y="53"/>
                </a:lnTo>
                <a:lnTo>
                  <a:pt x="2138" y="57"/>
                </a:lnTo>
                <a:lnTo>
                  <a:pt x="2160" y="61"/>
                </a:lnTo>
                <a:lnTo>
                  <a:pt x="2184" y="65"/>
                </a:lnTo>
                <a:lnTo>
                  <a:pt x="2205" y="69"/>
                </a:lnTo>
                <a:lnTo>
                  <a:pt x="2227" y="74"/>
                </a:lnTo>
                <a:lnTo>
                  <a:pt x="2248" y="78"/>
                </a:lnTo>
                <a:lnTo>
                  <a:pt x="2270" y="83"/>
                </a:lnTo>
                <a:lnTo>
                  <a:pt x="2291" y="88"/>
                </a:lnTo>
                <a:lnTo>
                  <a:pt x="2311" y="92"/>
                </a:lnTo>
                <a:lnTo>
                  <a:pt x="2332" y="97"/>
                </a:lnTo>
                <a:lnTo>
                  <a:pt x="2352" y="102"/>
                </a:lnTo>
                <a:lnTo>
                  <a:pt x="2373" y="107"/>
                </a:lnTo>
                <a:lnTo>
                  <a:pt x="2392" y="114"/>
                </a:lnTo>
                <a:lnTo>
                  <a:pt x="2412" y="119"/>
                </a:lnTo>
                <a:lnTo>
                  <a:pt x="2431" y="124"/>
                </a:lnTo>
                <a:lnTo>
                  <a:pt x="2450" y="131"/>
                </a:lnTo>
                <a:lnTo>
                  <a:pt x="2468" y="136"/>
                </a:lnTo>
                <a:lnTo>
                  <a:pt x="2487" y="142"/>
                </a:lnTo>
                <a:lnTo>
                  <a:pt x="2505" y="149"/>
                </a:lnTo>
                <a:lnTo>
                  <a:pt x="2523" y="154"/>
                </a:lnTo>
                <a:lnTo>
                  <a:pt x="2539" y="160"/>
                </a:lnTo>
                <a:lnTo>
                  <a:pt x="2556" y="167"/>
                </a:lnTo>
                <a:lnTo>
                  <a:pt x="2573" y="173"/>
                </a:lnTo>
                <a:lnTo>
                  <a:pt x="2590" y="180"/>
                </a:lnTo>
                <a:lnTo>
                  <a:pt x="2605" y="186"/>
                </a:lnTo>
                <a:lnTo>
                  <a:pt x="2621" y="194"/>
                </a:lnTo>
                <a:lnTo>
                  <a:pt x="2636" y="200"/>
                </a:lnTo>
                <a:lnTo>
                  <a:pt x="2650" y="207"/>
                </a:lnTo>
                <a:lnTo>
                  <a:pt x="2666" y="214"/>
                </a:lnTo>
                <a:lnTo>
                  <a:pt x="2680" y="221"/>
                </a:lnTo>
                <a:lnTo>
                  <a:pt x="2693" y="229"/>
                </a:lnTo>
                <a:lnTo>
                  <a:pt x="2707" y="236"/>
                </a:lnTo>
                <a:lnTo>
                  <a:pt x="2720" y="243"/>
                </a:lnTo>
                <a:lnTo>
                  <a:pt x="2733" y="250"/>
                </a:lnTo>
                <a:lnTo>
                  <a:pt x="2744" y="258"/>
                </a:lnTo>
                <a:lnTo>
                  <a:pt x="2756" y="266"/>
                </a:lnTo>
                <a:lnTo>
                  <a:pt x="2768" y="274"/>
                </a:lnTo>
                <a:lnTo>
                  <a:pt x="2779" y="280"/>
                </a:lnTo>
                <a:lnTo>
                  <a:pt x="2789" y="288"/>
                </a:lnTo>
                <a:lnTo>
                  <a:pt x="2800" y="297"/>
                </a:lnTo>
                <a:lnTo>
                  <a:pt x="2809" y="305"/>
                </a:lnTo>
                <a:lnTo>
                  <a:pt x="2819" y="312"/>
                </a:lnTo>
                <a:lnTo>
                  <a:pt x="2828" y="320"/>
                </a:lnTo>
                <a:lnTo>
                  <a:pt x="2836" y="328"/>
                </a:lnTo>
                <a:lnTo>
                  <a:pt x="2844" y="336"/>
                </a:lnTo>
                <a:lnTo>
                  <a:pt x="2851" y="345"/>
                </a:lnTo>
                <a:lnTo>
                  <a:pt x="2859" y="352"/>
                </a:lnTo>
                <a:lnTo>
                  <a:pt x="2866" y="360"/>
                </a:lnTo>
                <a:lnTo>
                  <a:pt x="2872" y="369"/>
                </a:lnTo>
                <a:lnTo>
                  <a:pt x="2878" y="377"/>
                </a:lnTo>
                <a:lnTo>
                  <a:pt x="2884" y="386"/>
                </a:lnTo>
                <a:lnTo>
                  <a:pt x="2889" y="394"/>
                </a:lnTo>
                <a:lnTo>
                  <a:pt x="2894" y="403"/>
                </a:lnTo>
                <a:lnTo>
                  <a:pt x="2898" y="410"/>
                </a:lnTo>
                <a:lnTo>
                  <a:pt x="2902" y="419"/>
                </a:lnTo>
                <a:lnTo>
                  <a:pt x="2905" y="427"/>
                </a:lnTo>
                <a:lnTo>
                  <a:pt x="2908" y="436"/>
                </a:lnTo>
                <a:lnTo>
                  <a:pt x="2911" y="444"/>
                </a:lnTo>
                <a:lnTo>
                  <a:pt x="2912" y="453"/>
                </a:lnTo>
                <a:lnTo>
                  <a:pt x="2915" y="462"/>
                </a:lnTo>
                <a:lnTo>
                  <a:pt x="2915" y="470"/>
                </a:lnTo>
                <a:lnTo>
                  <a:pt x="2916" y="479"/>
                </a:lnTo>
                <a:lnTo>
                  <a:pt x="2916" y="486"/>
                </a:lnTo>
                <a:close/>
              </a:path>
            </a:pathLst>
          </a:custGeom>
          <a:solidFill>
            <a:srgbClr val="87CE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38" name="Freeform 11"/>
          <p:cNvSpPr>
            <a:spLocks/>
          </p:cNvSpPr>
          <p:nvPr/>
        </p:nvSpPr>
        <p:spPr bwMode="auto">
          <a:xfrm>
            <a:off x="6804025" y="3205148"/>
            <a:ext cx="1157288" cy="387350"/>
          </a:xfrm>
          <a:custGeom>
            <a:avLst/>
            <a:gdLst/>
            <a:ahLst/>
            <a:cxnLst>
              <a:cxn ang="0">
                <a:pos x="2911" y="529"/>
              </a:cxn>
              <a:cxn ang="0">
                <a:pos x="2889" y="579"/>
              </a:cxn>
              <a:cxn ang="0">
                <a:pos x="2851" y="629"/>
              </a:cxn>
              <a:cxn ang="0">
                <a:pos x="2800" y="677"/>
              </a:cxn>
              <a:cxn ang="0">
                <a:pos x="2733" y="724"/>
              </a:cxn>
              <a:cxn ang="0">
                <a:pos x="2650" y="766"/>
              </a:cxn>
              <a:cxn ang="0">
                <a:pos x="2556" y="806"/>
              </a:cxn>
              <a:cxn ang="0">
                <a:pos x="2450" y="843"/>
              </a:cxn>
              <a:cxn ang="0">
                <a:pos x="2332" y="876"/>
              </a:cxn>
              <a:cxn ang="0">
                <a:pos x="2205" y="904"/>
              </a:cxn>
              <a:cxn ang="0">
                <a:pos x="2070" y="928"/>
              </a:cxn>
              <a:cxn ang="0">
                <a:pos x="1928" y="948"/>
              </a:cxn>
              <a:cxn ang="0">
                <a:pos x="1780" y="961"/>
              </a:cxn>
              <a:cxn ang="0">
                <a:pos x="1629" y="970"/>
              </a:cxn>
              <a:cxn ang="0">
                <a:pos x="1477" y="974"/>
              </a:cxn>
              <a:cxn ang="0">
                <a:pos x="1324" y="971"/>
              </a:cxn>
              <a:cxn ang="0">
                <a:pos x="1173" y="965"/>
              </a:cxn>
              <a:cxn ang="0">
                <a:pos x="1025" y="952"/>
              </a:cxn>
              <a:cxn ang="0">
                <a:pos x="880" y="934"/>
              </a:cxn>
              <a:cxn ang="0">
                <a:pos x="744" y="910"/>
              </a:cxn>
              <a:cxn ang="0">
                <a:pos x="615" y="883"/>
              </a:cxn>
              <a:cxn ang="0">
                <a:pos x="493" y="852"/>
              </a:cxn>
              <a:cxn ang="0">
                <a:pos x="385" y="816"/>
              </a:cxn>
              <a:cxn ang="0">
                <a:pos x="287" y="776"/>
              </a:cxn>
              <a:cxn ang="0">
                <a:pos x="202" y="734"/>
              </a:cxn>
              <a:cxn ang="0">
                <a:pos x="131" y="689"/>
              </a:cxn>
              <a:cxn ang="0">
                <a:pos x="76" y="641"/>
              </a:cxn>
              <a:cxn ang="0">
                <a:pos x="35" y="592"/>
              </a:cxn>
              <a:cxn ang="0">
                <a:pos x="9" y="542"/>
              </a:cxn>
              <a:cxn ang="0">
                <a:pos x="0" y="490"/>
              </a:cxn>
              <a:cxn ang="0">
                <a:pos x="6" y="440"/>
              </a:cxn>
              <a:cxn ang="0">
                <a:pos x="29" y="390"/>
              </a:cxn>
              <a:cxn ang="0">
                <a:pos x="67" y="339"/>
              </a:cxn>
              <a:cxn ang="0">
                <a:pos x="121" y="292"/>
              </a:cxn>
              <a:cxn ang="0">
                <a:pos x="189" y="247"/>
              </a:cxn>
              <a:cxn ang="0">
                <a:pos x="272" y="203"/>
              </a:cxn>
              <a:cxn ang="0">
                <a:pos x="367" y="163"/>
              </a:cxn>
              <a:cxn ang="0">
                <a:pos x="475" y="127"/>
              </a:cxn>
              <a:cxn ang="0">
                <a:pos x="593" y="94"/>
              </a:cxn>
              <a:cxn ang="0">
                <a:pos x="722" y="66"/>
              </a:cxn>
              <a:cxn ang="0">
                <a:pos x="857" y="43"/>
              </a:cxn>
              <a:cxn ang="0">
                <a:pos x="1000" y="25"/>
              </a:cxn>
              <a:cxn ang="0">
                <a:pos x="1147" y="11"/>
              </a:cxn>
              <a:cxn ang="0">
                <a:pos x="1298" y="3"/>
              </a:cxn>
              <a:cxn ang="0">
                <a:pos x="1451" y="0"/>
              </a:cxn>
              <a:cxn ang="0">
                <a:pos x="1605" y="2"/>
              </a:cxn>
              <a:cxn ang="0">
                <a:pos x="1756" y="11"/>
              </a:cxn>
              <a:cxn ang="0">
                <a:pos x="1904" y="24"/>
              </a:cxn>
              <a:cxn ang="0">
                <a:pos x="2047" y="42"/>
              </a:cxn>
              <a:cxn ang="0">
                <a:pos x="2184" y="65"/>
              </a:cxn>
              <a:cxn ang="0">
                <a:pos x="2311" y="92"/>
              </a:cxn>
              <a:cxn ang="0">
                <a:pos x="2431" y="124"/>
              </a:cxn>
              <a:cxn ang="0">
                <a:pos x="2539" y="160"/>
              </a:cxn>
              <a:cxn ang="0">
                <a:pos x="2636" y="200"/>
              </a:cxn>
              <a:cxn ang="0">
                <a:pos x="2720" y="243"/>
              </a:cxn>
              <a:cxn ang="0">
                <a:pos x="2789" y="288"/>
              </a:cxn>
              <a:cxn ang="0">
                <a:pos x="2844" y="336"/>
              </a:cxn>
              <a:cxn ang="0">
                <a:pos x="2884" y="384"/>
              </a:cxn>
              <a:cxn ang="0">
                <a:pos x="2908" y="436"/>
              </a:cxn>
              <a:cxn ang="0">
                <a:pos x="2916" y="486"/>
              </a:cxn>
            </a:cxnLst>
            <a:rect l="0" t="0" r="r" b="b"/>
            <a:pathLst>
              <a:path w="2916" h="974">
                <a:moveTo>
                  <a:pt x="2916" y="486"/>
                </a:moveTo>
                <a:lnTo>
                  <a:pt x="2916" y="495"/>
                </a:lnTo>
                <a:lnTo>
                  <a:pt x="2915" y="503"/>
                </a:lnTo>
                <a:lnTo>
                  <a:pt x="2915" y="512"/>
                </a:lnTo>
                <a:lnTo>
                  <a:pt x="2912" y="521"/>
                </a:lnTo>
                <a:lnTo>
                  <a:pt x="2911" y="529"/>
                </a:lnTo>
                <a:lnTo>
                  <a:pt x="2908" y="538"/>
                </a:lnTo>
                <a:lnTo>
                  <a:pt x="2905" y="546"/>
                </a:lnTo>
                <a:lnTo>
                  <a:pt x="2902" y="555"/>
                </a:lnTo>
                <a:lnTo>
                  <a:pt x="2898" y="562"/>
                </a:lnTo>
                <a:lnTo>
                  <a:pt x="2894" y="571"/>
                </a:lnTo>
                <a:lnTo>
                  <a:pt x="2889" y="579"/>
                </a:lnTo>
                <a:lnTo>
                  <a:pt x="2884" y="588"/>
                </a:lnTo>
                <a:lnTo>
                  <a:pt x="2878" y="596"/>
                </a:lnTo>
                <a:lnTo>
                  <a:pt x="2872" y="605"/>
                </a:lnTo>
                <a:lnTo>
                  <a:pt x="2866" y="613"/>
                </a:lnTo>
                <a:lnTo>
                  <a:pt x="2859" y="622"/>
                </a:lnTo>
                <a:lnTo>
                  <a:pt x="2851" y="629"/>
                </a:lnTo>
                <a:lnTo>
                  <a:pt x="2844" y="637"/>
                </a:lnTo>
                <a:lnTo>
                  <a:pt x="2836" y="645"/>
                </a:lnTo>
                <a:lnTo>
                  <a:pt x="2828" y="654"/>
                </a:lnTo>
                <a:lnTo>
                  <a:pt x="2819" y="662"/>
                </a:lnTo>
                <a:lnTo>
                  <a:pt x="2809" y="669"/>
                </a:lnTo>
                <a:lnTo>
                  <a:pt x="2800" y="677"/>
                </a:lnTo>
                <a:lnTo>
                  <a:pt x="2789" y="685"/>
                </a:lnTo>
                <a:lnTo>
                  <a:pt x="2779" y="693"/>
                </a:lnTo>
                <a:lnTo>
                  <a:pt x="2768" y="700"/>
                </a:lnTo>
                <a:lnTo>
                  <a:pt x="2756" y="708"/>
                </a:lnTo>
                <a:lnTo>
                  <a:pt x="2744" y="716"/>
                </a:lnTo>
                <a:lnTo>
                  <a:pt x="2733" y="724"/>
                </a:lnTo>
                <a:lnTo>
                  <a:pt x="2720" y="730"/>
                </a:lnTo>
                <a:lnTo>
                  <a:pt x="2707" y="738"/>
                </a:lnTo>
                <a:lnTo>
                  <a:pt x="2693" y="745"/>
                </a:lnTo>
                <a:lnTo>
                  <a:pt x="2680" y="752"/>
                </a:lnTo>
                <a:lnTo>
                  <a:pt x="2666" y="760"/>
                </a:lnTo>
                <a:lnTo>
                  <a:pt x="2650" y="766"/>
                </a:lnTo>
                <a:lnTo>
                  <a:pt x="2636" y="774"/>
                </a:lnTo>
                <a:lnTo>
                  <a:pt x="2621" y="780"/>
                </a:lnTo>
                <a:lnTo>
                  <a:pt x="2605" y="787"/>
                </a:lnTo>
                <a:lnTo>
                  <a:pt x="2590" y="793"/>
                </a:lnTo>
                <a:lnTo>
                  <a:pt x="2573" y="800"/>
                </a:lnTo>
                <a:lnTo>
                  <a:pt x="2556" y="806"/>
                </a:lnTo>
                <a:lnTo>
                  <a:pt x="2539" y="812"/>
                </a:lnTo>
                <a:lnTo>
                  <a:pt x="2523" y="819"/>
                </a:lnTo>
                <a:lnTo>
                  <a:pt x="2505" y="825"/>
                </a:lnTo>
                <a:lnTo>
                  <a:pt x="2487" y="832"/>
                </a:lnTo>
                <a:lnTo>
                  <a:pt x="2468" y="837"/>
                </a:lnTo>
                <a:lnTo>
                  <a:pt x="2450" y="843"/>
                </a:lnTo>
                <a:lnTo>
                  <a:pt x="2431" y="849"/>
                </a:lnTo>
                <a:lnTo>
                  <a:pt x="2412" y="855"/>
                </a:lnTo>
                <a:lnTo>
                  <a:pt x="2392" y="860"/>
                </a:lnTo>
                <a:lnTo>
                  <a:pt x="2373" y="865"/>
                </a:lnTo>
                <a:lnTo>
                  <a:pt x="2352" y="870"/>
                </a:lnTo>
                <a:lnTo>
                  <a:pt x="2332" y="876"/>
                </a:lnTo>
                <a:lnTo>
                  <a:pt x="2311" y="881"/>
                </a:lnTo>
                <a:lnTo>
                  <a:pt x="2291" y="886"/>
                </a:lnTo>
                <a:lnTo>
                  <a:pt x="2270" y="891"/>
                </a:lnTo>
                <a:lnTo>
                  <a:pt x="2248" y="895"/>
                </a:lnTo>
                <a:lnTo>
                  <a:pt x="2227" y="900"/>
                </a:lnTo>
                <a:lnTo>
                  <a:pt x="2205" y="904"/>
                </a:lnTo>
                <a:lnTo>
                  <a:pt x="2184" y="909"/>
                </a:lnTo>
                <a:lnTo>
                  <a:pt x="2160" y="913"/>
                </a:lnTo>
                <a:lnTo>
                  <a:pt x="2138" y="917"/>
                </a:lnTo>
                <a:lnTo>
                  <a:pt x="2115" y="921"/>
                </a:lnTo>
                <a:lnTo>
                  <a:pt x="2093" y="925"/>
                </a:lnTo>
                <a:lnTo>
                  <a:pt x="2070" y="928"/>
                </a:lnTo>
                <a:lnTo>
                  <a:pt x="2047" y="932"/>
                </a:lnTo>
                <a:lnTo>
                  <a:pt x="2024" y="935"/>
                </a:lnTo>
                <a:lnTo>
                  <a:pt x="1999" y="939"/>
                </a:lnTo>
                <a:lnTo>
                  <a:pt x="1976" y="941"/>
                </a:lnTo>
                <a:lnTo>
                  <a:pt x="1952" y="944"/>
                </a:lnTo>
                <a:lnTo>
                  <a:pt x="1928" y="948"/>
                </a:lnTo>
                <a:lnTo>
                  <a:pt x="1904" y="950"/>
                </a:lnTo>
                <a:lnTo>
                  <a:pt x="1879" y="953"/>
                </a:lnTo>
                <a:lnTo>
                  <a:pt x="1855" y="956"/>
                </a:lnTo>
                <a:lnTo>
                  <a:pt x="1830" y="957"/>
                </a:lnTo>
                <a:lnTo>
                  <a:pt x="1806" y="959"/>
                </a:lnTo>
                <a:lnTo>
                  <a:pt x="1780" y="961"/>
                </a:lnTo>
                <a:lnTo>
                  <a:pt x="1756" y="963"/>
                </a:lnTo>
                <a:lnTo>
                  <a:pt x="1731" y="965"/>
                </a:lnTo>
                <a:lnTo>
                  <a:pt x="1705" y="966"/>
                </a:lnTo>
                <a:lnTo>
                  <a:pt x="1681" y="967"/>
                </a:lnTo>
                <a:lnTo>
                  <a:pt x="1655" y="968"/>
                </a:lnTo>
                <a:lnTo>
                  <a:pt x="1629" y="970"/>
                </a:lnTo>
                <a:lnTo>
                  <a:pt x="1605" y="971"/>
                </a:lnTo>
                <a:lnTo>
                  <a:pt x="1579" y="972"/>
                </a:lnTo>
                <a:lnTo>
                  <a:pt x="1553" y="972"/>
                </a:lnTo>
                <a:lnTo>
                  <a:pt x="1527" y="972"/>
                </a:lnTo>
                <a:lnTo>
                  <a:pt x="1503" y="974"/>
                </a:lnTo>
                <a:lnTo>
                  <a:pt x="1477" y="974"/>
                </a:lnTo>
                <a:lnTo>
                  <a:pt x="1451" y="974"/>
                </a:lnTo>
                <a:lnTo>
                  <a:pt x="1426" y="974"/>
                </a:lnTo>
                <a:lnTo>
                  <a:pt x="1400" y="974"/>
                </a:lnTo>
                <a:lnTo>
                  <a:pt x="1375" y="972"/>
                </a:lnTo>
                <a:lnTo>
                  <a:pt x="1349" y="972"/>
                </a:lnTo>
                <a:lnTo>
                  <a:pt x="1324" y="971"/>
                </a:lnTo>
                <a:lnTo>
                  <a:pt x="1298" y="971"/>
                </a:lnTo>
                <a:lnTo>
                  <a:pt x="1273" y="970"/>
                </a:lnTo>
                <a:lnTo>
                  <a:pt x="1248" y="968"/>
                </a:lnTo>
                <a:lnTo>
                  <a:pt x="1223" y="967"/>
                </a:lnTo>
                <a:lnTo>
                  <a:pt x="1197" y="966"/>
                </a:lnTo>
                <a:lnTo>
                  <a:pt x="1173" y="965"/>
                </a:lnTo>
                <a:lnTo>
                  <a:pt x="1147" y="962"/>
                </a:lnTo>
                <a:lnTo>
                  <a:pt x="1123" y="961"/>
                </a:lnTo>
                <a:lnTo>
                  <a:pt x="1098" y="958"/>
                </a:lnTo>
                <a:lnTo>
                  <a:pt x="1074" y="956"/>
                </a:lnTo>
                <a:lnTo>
                  <a:pt x="1049" y="954"/>
                </a:lnTo>
                <a:lnTo>
                  <a:pt x="1025" y="952"/>
                </a:lnTo>
                <a:lnTo>
                  <a:pt x="1000" y="949"/>
                </a:lnTo>
                <a:lnTo>
                  <a:pt x="976" y="947"/>
                </a:lnTo>
                <a:lnTo>
                  <a:pt x="951" y="943"/>
                </a:lnTo>
                <a:lnTo>
                  <a:pt x="928" y="940"/>
                </a:lnTo>
                <a:lnTo>
                  <a:pt x="905" y="938"/>
                </a:lnTo>
                <a:lnTo>
                  <a:pt x="880" y="934"/>
                </a:lnTo>
                <a:lnTo>
                  <a:pt x="857" y="930"/>
                </a:lnTo>
                <a:lnTo>
                  <a:pt x="834" y="927"/>
                </a:lnTo>
                <a:lnTo>
                  <a:pt x="811" y="923"/>
                </a:lnTo>
                <a:lnTo>
                  <a:pt x="789" y="919"/>
                </a:lnTo>
                <a:lnTo>
                  <a:pt x="766" y="916"/>
                </a:lnTo>
                <a:lnTo>
                  <a:pt x="744" y="910"/>
                </a:lnTo>
                <a:lnTo>
                  <a:pt x="722" y="907"/>
                </a:lnTo>
                <a:lnTo>
                  <a:pt x="700" y="903"/>
                </a:lnTo>
                <a:lnTo>
                  <a:pt x="678" y="898"/>
                </a:lnTo>
                <a:lnTo>
                  <a:pt x="656" y="894"/>
                </a:lnTo>
                <a:lnTo>
                  <a:pt x="635" y="889"/>
                </a:lnTo>
                <a:lnTo>
                  <a:pt x="615" y="883"/>
                </a:lnTo>
                <a:lnTo>
                  <a:pt x="593" y="878"/>
                </a:lnTo>
                <a:lnTo>
                  <a:pt x="573" y="873"/>
                </a:lnTo>
                <a:lnTo>
                  <a:pt x="553" y="868"/>
                </a:lnTo>
                <a:lnTo>
                  <a:pt x="533" y="863"/>
                </a:lnTo>
                <a:lnTo>
                  <a:pt x="513" y="858"/>
                </a:lnTo>
                <a:lnTo>
                  <a:pt x="493" y="852"/>
                </a:lnTo>
                <a:lnTo>
                  <a:pt x="475" y="846"/>
                </a:lnTo>
                <a:lnTo>
                  <a:pt x="456" y="841"/>
                </a:lnTo>
                <a:lnTo>
                  <a:pt x="438" y="834"/>
                </a:lnTo>
                <a:lnTo>
                  <a:pt x="420" y="828"/>
                </a:lnTo>
                <a:lnTo>
                  <a:pt x="402" y="823"/>
                </a:lnTo>
                <a:lnTo>
                  <a:pt x="385" y="816"/>
                </a:lnTo>
                <a:lnTo>
                  <a:pt x="367" y="810"/>
                </a:lnTo>
                <a:lnTo>
                  <a:pt x="350" y="803"/>
                </a:lnTo>
                <a:lnTo>
                  <a:pt x="335" y="797"/>
                </a:lnTo>
                <a:lnTo>
                  <a:pt x="318" y="791"/>
                </a:lnTo>
                <a:lnTo>
                  <a:pt x="303" y="784"/>
                </a:lnTo>
                <a:lnTo>
                  <a:pt x="287" y="776"/>
                </a:lnTo>
                <a:lnTo>
                  <a:pt x="272" y="770"/>
                </a:lnTo>
                <a:lnTo>
                  <a:pt x="258" y="763"/>
                </a:lnTo>
                <a:lnTo>
                  <a:pt x="243" y="756"/>
                </a:lnTo>
                <a:lnTo>
                  <a:pt x="229" y="749"/>
                </a:lnTo>
                <a:lnTo>
                  <a:pt x="215" y="742"/>
                </a:lnTo>
                <a:lnTo>
                  <a:pt x="202" y="734"/>
                </a:lnTo>
                <a:lnTo>
                  <a:pt x="189" y="727"/>
                </a:lnTo>
                <a:lnTo>
                  <a:pt x="178" y="720"/>
                </a:lnTo>
                <a:lnTo>
                  <a:pt x="165" y="712"/>
                </a:lnTo>
                <a:lnTo>
                  <a:pt x="153" y="704"/>
                </a:lnTo>
                <a:lnTo>
                  <a:pt x="143" y="696"/>
                </a:lnTo>
                <a:lnTo>
                  <a:pt x="131" y="689"/>
                </a:lnTo>
                <a:lnTo>
                  <a:pt x="121" y="681"/>
                </a:lnTo>
                <a:lnTo>
                  <a:pt x="111" y="673"/>
                </a:lnTo>
                <a:lnTo>
                  <a:pt x="102" y="666"/>
                </a:lnTo>
                <a:lnTo>
                  <a:pt x="93" y="658"/>
                </a:lnTo>
                <a:lnTo>
                  <a:pt x="84" y="650"/>
                </a:lnTo>
                <a:lnTo>
                  <a:pt x="76" y="641"/>
                </a:lnTo>
                <a:lnTo>
                  <a:pt x="67" y="633"/>
                </a:lnTo>
                <a:lnTo>
                  <a:pt x="60" y="626"/>
                </a:lnTo>
                <a:lnTo>
                  <a:pt x="53" y="617"/>
                </a:lnTo>
                <a:lnTo>
                  <a:pt x="46" y="609"/>
                </a:lnTo>
                <a:lnTo>
                  <a:pt x="40" y="601"/>
                </a:lnTo>
                <a:lnTo>
                  <a:pt x="35" y="592"/>
                </a:lnTo>
                <a:lnTo>
                  <a:pt x="29" y="584"/>
                </a:lnTo>
                <a:lnTo>
                  <a:pt x="24" y="575"/>
                </a:lnTo>
                <a:lnTo>
                  <a:pt x="19" y="568"/>
                </a:lnTo>
                <a:lnTo>
                  <a:pt x="15" y="559"/>
                </a:lnTo>
                <a:lnTo>
                  <a:pt x="13" y="551"/>
                </a:lnTo>
                <a:lnTo>
                  <a:pt x="9" y="542"/>
                </a:lnTo>
                <a:lnTo>
                  <a:pt x="6" y="533"/>
                </a:lnTo>
                <a:lnTo>
                  <a:pt x="4" y="525"/>
                </a:lnTo>
                <a:lnTo>
                  <a:pt x="2" y="516"/>
                </a:lnTo>
                <a:lnTo>
                  <a:pt x="1" y="508"/>
                </a:lnTo>
                <a:lnTo>
                  <a:pt x="0" y="499"/>
                </a:lnTo>
                <a:lnTo>
                  <a:pt x="0" y="490"/>
                </a:lnTo>
                <a:lnTo>
                  <a:pt x="0" y="482"/>
                </a:lnTo>
                <a:lnTo>
                  <a:pt x="0" y="473"/>
                </a:lnTo>
                <a:lnTo>
                  <a:pt x="1" y="466"/>
                </a:lnTo>
                <a:lnTo>
                  <a:pt x="2" y="457"/>
                </a:lnTo>
                <a:lnTo>
                  <a:pt x="4" y="448"/>
                </a:lnTo>
                <a:lnTo>
                  <a:pt x="6" y="440"/>
                </a:lnTo>
                <a:lnTo>
                  <a:pt x="9" y="431"/>
                </a:lnTo>
                <a:lnTo>
                  <a:pt x="13" y="423"/>
                </a:lnTo>
                <a:lnTo>
                  <a:pt x="15" y="414"/>
                </a:lnTo>
                <a:lnTo>
                  <a:pt x="19" y="406"/>
                </a:lnTo>
                <a:lnTo>
                  <a:pt x="24" y="397"/>
                </a:lnTo>
                <a:lnTo>
                  <a:pt x="29" y="390"/>
                </a:lnTo>
                <a:lnTo>
                  <a:pt x="35" y="381"/>
                </a:lnTo>
                <a:lnTo>
                  <a:pt x="40" y="373"/>
                </a:lnTo>
                <a:lnTo>
                  <a:pt x="46" y="364"/>
                </a:lnTo>
                <a:lnTo>
                  <a:pt x="53" y="356"/>
                </a:lnTo>
                <a:lnTo>
                  <a:pt x="60" y="348"/>
                </a:lnTo>
                <a:lnTo>
                  <a:pt x="67" y="339"/>
                </a:lnTo>
                <a:lnTo>
                  <a:pt x="76" y="332"/>
                </a:lnTo>
                <a:lnTo>
                  <a:pt x="84" y="324"/>
                </a:lnTo>
                <a:lnTo>
                  <a:pt x="93" y="316"/>
                </a:lnTo>
                <a:lnTo>
                  <a:pt x="102" y="307"/>
                </a:lnTo>
                <a:lnTo>
                  <a:pt x="111" y="299"/>
                </a:lnTo>
                <a:lnTo>
                  <a:pt x="121" y="292"/>
                </a:lnTo>
                <a:lnTo>
                  <a:pt x="131" y="284"/>
                </a:lnTo>
                <a:lnTo>
                  <a:pt x="143" y="276"/>
                </a:lnTo>
                <a:lnTo>
                  <a:pt x="153" y="268"/>
                </a:lnTo>
                <a:lnTo>
                  <a:pt x="165" y="261"/>
                </a:lnTo>
                <a:lnTo>
                  <a:pt x="178" y="254"/>
                </a:lnTo>
                <a:lnTo>
                  <a:pt x="189" y="247"/>
                </a:lnTo>
                <a:lnTo>
                  <a:pt x="202" y="239"/>
                </a:lnTo>
                <a:lnTo>
                  <a:pt x="215" y="231"/>
                </a:lnTo>
                <a:lnTo>
                  <a:pt x="229" y="225"/>
                </a:lnTo>
                <a:lnTo>
                  <a:pt x="243" y="217"/>
                </a:lnTo>
                <a:lnTo>
                  <a:pt x="258" y="210"/>
                </a:lnTo>
                <a:lnTo>
                  <a:pt x="272" y="203"/>
                </a:lnTo>
                <a:lnTo>
                  <a:pt x="287" y="196"/>
                </a:lnTo>
                <a:lnTo>
                  <a:pt x="303" y="190"/>
                </a:lnTo>
                <a:lnTo>
                  <a:pt x="318" y="183"/>
                </a:lnTo>
                <a:lnTo>
                  <a:pt x="335" y="176"/>
                </a:lnTo>
                <a:lnTo>
                  <a:pt x="350" y="169"/>
                </a:lnTo>
                <a:lnTo>
                  <a:pt x="367" y="163"/>
                </a:lnTo>
                <a:lnTo>
                  <a:pt x="385" y="156"/>
                </a:lnTo>
                <a:lnTo>
                  <a:pt x="402" y="151"/>
                </a:lnTo>
                <a:lnTo>
                  <a:pt x="420" y="145"/>
                </a:lnTo>
                <a:lnTo>
                  <a:pt x="438" y="138"/>
                </a:lnTo>
                <a:lnTo>
                  <a:pt x="456" y="133"/>
                </a:lnTo>
                <a:lnTo>
                  <a:pt x="475" y="127"/>
                </a:lnTo>
                <a:lnTo>
                  <a:pt x="493" y="122"/>
                </a:lnTo>
                <a:lnTo>
                  <a:pt x="513" y="115"/>
                </a:lnTo>
                <a:lnTo>
                  <a:pt x="533" y="110"/>
                </a:lnTo>
                <a:lnTo>
                  <a:pt x="553" y="105"/>
                </a:lnTo>
                <a:lnTo>
                  <a:pt x="573" y="100"/>
                </a:lnTo>
                <a:lnTo>
                  <a:pt x="593" y="94"/>
                </a:lnTo>
                <a:lnTo>
                  <a:pt x="615" y="89"/>
                </a:lnTo>
                <a:lnTo>
                  <a:pt x="635" y="84"/>
                </a:lnTo>
                <a:lnTo>
                  <a:pt x="656" y="80"/>
                </a:lnTo>
                <a:lnTo>
                  <a:pt x="678" y="75"/>
                </a:lnTo>
                <a:lnTo>
                  <a:pt x="700" y="71"/>
                </a:lnTo>
                <a:lnTo>
                  <a:pt x="722" y="66"/>
                </a:lnTo>
                <a:lnTo>
                  <a:pt x="744" y="62"/>
                </a:lnTo>
                <a:lnTo>
                  <a:pt x="766" y="58"/>
                </a:lnTo>
                <a:lnTo>
                  <a:pt x="789" y="54"/>
                </a:lnTo>
                <a:lnTo>
                  <a:pt x="811" y="51"/>
                </a:lnTo>
                <a:lnTo>
                  <a:pt x="834" y="47"/>
                </a:lnTo>
                <a:lnTo>
                  <a:pt x="857" y="43"/>
                </a:lnTo>
                <a:lnTo>
                  <a:pt x="880" y="39"/>
                </a:lnTo>
                <a:lnTo>
                  <a:pt x="905" y="36"/>
                </a:lnTo>
                <a:lnTo>
                  <a:pt x="928" y="33"/>
                </a:lnTo>
                <a:lnTo>
                  <a:pt x="951" y="30"/>
                </a:lnTo>
                <a:lnTo>
                  <a:pt x="976" y="27"/>
                </a:lnTo>
                <a:lnTo>
                  <a:pt x="1000" y="25"/>
                </a:lnTo>
                <a:lnTo>
                  <a:pt x="1025" y="22"/>
                </a:lnTo>
                <a:lnTo>
                  <a:pt x="1049" y="20"/>
                </a:lnTo>
                <a:lnTo>
                  <a:pt x="1074" y="17"/>
                </a:lnTo>
                <a:lnTo>
                  <a:pt x="1098" y="15"/>
                </a:lnTo>
                <a:lnTo>
                  <a:pt x="1123" y="13"/>
                </a:lnTo>
                <a:lnTo>
                  <a:pt x="1147" y="11"/>
                </a:lnTo>
                <a:lnTo>
                  <a:pt x="1173" y="9"/>
                </a:lnTo>
                <a:lnTo>
                  <a:pt x="1197" y="8"/>
                </a:lnTo>
                <a:lnTo>
                  <a:pt x="1223" y="7"/>
                </a:lnTo>
                <a:lnTo>
                  <a:pt x="1248" y="4"/>
                </a:lnTo>
                <a:lnTo>
                  <a:pt x="1273" y="4"/>
                </a:lnTo>
                <a:lnTo>
                  <a:pt x="1298" y="3"/>
                </a:lnTo>
                <a:lnTo>
                  <a:pt x="1324" y="2"/>
                </a:lnTo>
                <a:lnTo>
                  <a:pt x="1349" y="2"/>
                </a:lnTo>
                <a:lnTo>
                  <a:pt x="1375" y="0"/>
                </a:lnTo>
                <a:lnTo>
                  <a:pt x="1400" y="0"/>
                </a:lnTo>
                <a:lnTo>
                  <a:pt x="1426" y="0"/>
                </a:lnTo>
                <a:lnTo>
                  <a:pt x="1451" y="0"/>
                </a:lnTo>
                <a:lnTo>
                  <a:pt x="1477" y="0"/>
                </a:lnTo>
                <a:lnTo>
                  <a:pt x="1503" y="0"/>
                </a:lnTo>
                <a:lnTo>
                  <a:pt x="1527" y="0"/>
                </a:lnTo>
                <a:lnTo>
                  <a:pt x="1553" y="0"/>
                </a:lnTo>
                <a:lnTo>
                  <a:pt x="1579" y="2"/>
                </a:lnTo>
                <a:lnTo>
                  <a:pt x="1605" y="2"/>
                </a:lnTo>
                <a:lnTo>
                  <a:pt x="1629" y="3"/>
                </a:lnTo>
                <a:lnTo>
                  <a:pt x="1655" y="4"/>
                </a:lnTo>
                <a:lnTo>
                  <a:pt x="1681" y="6"/>
                </a:lnTo>
                <a:lnTo>
                  <a:pt x="1705" y="7"/>
                </a:lnTo>
                <a:lnTo>
                  <a:pt x="1731" y="8"/>
                </a:lnTo>
                <a:lnTo>
                  <a:pt x="1756" y="11"/>
                </a:lnTo>
                <a:lnTo>
                  <a:pt x="1780" y="12"/>
                </a:lnTo>
                <a:lnTo>
                  <a:pt x="1806" y="13"/>
                </a:lnTo>
                <a:lnTo>
                  <a:pt x="1830" y="16"/>
                </a:lnTo>
                <a:lnTo>
                  <a:pt x="1855" y="18"/>
                </a:lnTo>
                <a:lnTo>
                  <a:pt x="1879" y="21"/>
                </a:lnTo>
                <a:lnTo>
                  <a:pt x="1904" y="24"/>
                </a:lnTo>
                <a:lnTo>
                  <a:pt x="1928" y="26"/>
                </a:lnTo>
                <a:lnTo>
                  <a:pt x="1952" y="29"/>
                </a:lnTo>
                <a:lnTo>
                  <a:pt x="1976" y="31"/>
                </a:lnTo>
                <a:lnTo>
                  <a:pt x="1999" y="35"/>
                </a:lnTo>
                <a:lnTo>
                  <a:pt x="2024" y="38"/>
                </a:lnTo>
                <a:lnTo>
                  <a:pt x="2047" y="42"/>
                </a:lnTo>
                <a:lnTo>
                  <a:pt x="2070" y="44"/>
                </a:lnTo>
                <a:lnTo>
                  <a:pt x="2093" y="48"/>
                </a:lnTo>
                <a:lnTo>
                  <a:pt x="2115" y="52"/>
                </a:lnTo>
                <a:lnTo>
                  <a:pt x="2138" y="56"/>
                </a:lnTo>
                <a:lnTo>
                  <a:pt x="2160" y="60"/>
                </a:lnTo>
                <a:lnTo>
                  <a:pt x="2184" y="65"/>
                </a:lnTo>
                <a:lnTo>
                  <a:pt x="2205" y="69"/>
                </a:lnTo>
                <a:lnTo>
                  <a:pt x="2227" y="73"/>
                </a:lnTo>
                <a:lnTo>
                  <a:pt x="2248" y="78"/>
                </a:lnTo>
                <a:lnTo>
                  <a:pt x="2270" y="83"/>
                </a:lnTo>
                <a:lnTo>
                  <a:pt x="2291" y="87"/>
                </a:lnTo>
                <a:lnTo>
                  <a:pt x="2311" y="92"/>
                </a:lnTo>
                <a:lnTo>
                  <a:pt x="2332" y="97"/>
                </a:lnTo>
                <a:lnTo>
                  <a:pt x="2352" y="102"/>
                </a:lnTo>
                <a:lnTo>
                  <a:pt x="2373" y="107"/>
                </a:lnTo>
                <a:lnTo>
                  <a:pt x="2392" y="112"/>
                </a:lnTo>
                <a:lnTo>
                  <a:pt x="2412" y="119"/>
                </a:lnTo>
                <a:lnTo>
                  <a:pt x="2431" y="124"/>
                </a:lnTo>
                <a:lnTo>
                  <a:pt x="2450" y="129"/>
                </a:lnTo>
                <a:lnTo>
                  <a:pt x="2468" y="136"/>
                </a:lnTo>
                <a:lnTo>
                  <a:pt x="2487" y="142"/>
                </a:lnTo>
                <a:lnTo>
                  <a:pt x="2505" y="147"/>
                </a:lnTo>
                <a:lnTo>
                  <a:pt x="2523" y="154"/>
                </a:lnTo>
                <a:lnTo>
                  <a:pt x="2539" y="160"/>
                </a:lnTo>
                <a:lnTo>
                  <a:pt x="2556" y="167"/>
                </a:lnTo>
                <a:lnTo>
                  <a:pt x="2573" y="173"/>
                </a:lnTo>
                <a:lnTo>
                  <a:pt x="2590" y="180"/>
                </a:lnTo>
                <a:lnTo>
                  <a:pt x="2605" y="186"/>
                </a:lnTo>
                <a:lnTo>
                  <a:pt x="2621" y="192"/>
                </a:lnTo>
                <a:lnTo>
                  <a:pt x="2636" y="200"/>
                </a:lnTo>
                <a:lnTo>
                  <a:pt x="2650" y="207"/>
                </a:lnTo>
                <a:lnTo>
                  <a:pt x="2666" y="214"/>
                </a:lnTo>
                <a:lnTo>
                  <a:pt x="2680" y="221"/>
                </a:lnTo>
                <a:lnTo>
                  <a:pt x="2693" y="229"/>
                </a:lnTo>
                <a:lnTo>
                  <a:pt x="2707" y="235"/>
                </a:lnTo>
                <a:lnTo>
                  <a:pt x="2720" y="243"/>
                </a:lnTo>
                <a:lnTo>
                  <a:pt x="2733" y="250"/>
                </a:lnTo>
                <a:lnTo>
                  <a:pt x="2744" y="257"/>
                </a:lnTo>
                <a:lnTo>
                  <a:pt x="2756" y="265"/>
                </a:lnTo>
                <a:lnTo>
                  <a:pt x="2768" y="272"/>
                </a:lnTo>
                <a:lnTo>
                  <a:pt x="2779" y="280"/>
                </a:lnTo>
                <a:lnTo>
                  <a:pt x="2789" y="288"/>
                </a:lnTo>
                <a:lnTo>
                  <a:pt x="2800" y="296"/>
                </a:lnTo>
                <a:lnTo>
                  <a:pt x="2809" y="303"/>
                </a:lnTo>
                <a:lnTo>
                  <a:pt x="2819" y="312"/>
                </a:lnTo>
                <a:lnTo>
                  <a:pt x="2828" y="320"/>
                </a:lnTo>
                <a:lnTo>
                  <a:pt x="2836" y="328"/>
                </a:lnTo>
                <a:lnTo>
                  <a:pt x="2844" y="336"/>
                </a:lnTo>
                <a:lnTo>
                  <a:pt x="2851" y="343"/>
                </a:lnTo>
                <a:lnTo>
                  <a:pt x="2859" y="352"/>
                </a:lnTo>
                <a:lnTo>
                  <a:pt x="2866" y="360"/>
                </a:lnTo>
                <a:lnTo>
                  <a:pt x="2872" y="369"/>
                </a:lnTo>
                <a:lnTo>
                  <a:pt x="2878" y="377"/>
                </a:lnTo>
                <a:lnTo>
                  <a:pt x="2884" y="384"/>
                </a:lnTo>
                <a:lnTo>
                  <a:pt x="2889" y="394"/>
                </a:lnTo>
                <a:lnTo>
                  <a:pt x="2894" y="401"/>
                </a:lnTo>
                <a:lnTo>
                  <a:pt x="2898" y="410"/>
                </a:lnTo>
                <a:lnTo>
                  <a:pt x="2902" y="418"/>
                </a:lnTo>
                <a:lnTo>
                  <a:pt x="2905" y="427"/>
                </a:lnTo>
                <a:lnTo>
                  <a:pt x="2908" y="436"/>
                </a:lnTo>
                <a:lnTo>
                  <a:pt x="2911" y="444"/>
                </a:lnTo>
                <a:lnTo>
                  <a:pt x="2912" y="453"/>
                </a:lnTo>
                <a:lnTo>
                  <a:pt x="2915" y="461"/>
                </a:lnTo>
                <a:lnTo>
                  <a:pt x="2915" y="470"/>
                </a:lnTo>
                <a:lnTo>
                  <a:pt x="2916" y="479"/>
                </a:lnTo>
                <a:lnTo>
                  <a:pt x="2916" y="486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39" name="Rectangle 12"/>
          <p:cNvSpPr>
            <a:spLocks noChangeArrowheads="1"/>
          </p:cNvSpPr>
          <p:nvPr/>
        </p:nvSpPr>
        <p:spPr bwMode="auto">
          <a:xfrm>
            <a:off x="6781800" y="3198798"/>
            <a:ext cx="196850" cy="523875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0" name="Rectangle 13"/>
          <p:cNvSpPr>
            <a:spLocks noChangeArrowheads="1"/>
          </p:cNvSpPr>
          <p:nvPr/>
        </p:nvSpPr>
        <p:spPr bwMode="auto">
          <a:xfrm>
            <a:off x="7569200" y="3198798"/>
            <a:ext cx="458788" cy="523875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>
            <a:off x="6978650" y="3525823"/>
            <a:ext cx="1588" cy="131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2" name="Line 15"/>
          <p:cNvSpPr>
            <a:spLocks noChangeShapeType="1"/>
          </p:cNvSpPr>
          <p:nvPr/>
        </p:nvSpPr>
        <p:spPr bwMode="auto">
          <a:xfrm>
            <a:off x="7569200" y="3592498"/>
            <a:ext cx="1588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3" name="Rectangle 16"/>
          <p:cNvSpPr>
            <a:spLocks noChangeArrowheads="1"/>
          </p:cNvSpPr>
          <p:nvPr/>
        </p:nvSpPr>
        <p:spPr bwMode="auto">
          <a:xfrm>
            <a:off x="6978650" y="3133711"/>
            <a:ext cx="720725" cy="130175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4" name="Line 17"/>
          <p:cNvSpPr>
            <a:spLocks noChangeShapeType="1"/>
          </p:cNvSpPr>
          <p:nvPr/>
        </p:nvSpPr>
        <p:spPr bwMode="auto">
          <a:xfrm>
            <a:off x="1208088" y="3263886"/>
            <a:ext cx="1377950" cy="1587"/>
          </a:xfrm>
          <a:prstGeom prst="line">
            <a:avLst/>
          </a:prstGeom>
          <a:noFill/>
          <a:ln w="104775">
            <a:solidFill>
              <a:srgbClr val="868286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5" name="Line 18"/>
          <p:cNvSpPr>
            <a:spLocks noChangeShapeType="1"/>
          </p:cNvSpPr>
          <p:nvPr/>
        </p:nvSpPr>
        <p:spPr bwMode="auto">
          <a:xfrm>
            <a:off x="2257425" y="3263886"/>
            <a:ext cx="1377950" cy="1587"/>
          </a:xfrm>
          <a:prstGeom prst="line">
            <a:avLst/>
          </a:prstGeom>
          <a:noFill/>
          <a:ln w="104775">
            <a:solidFill>
              <a:srgbClr val="868286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6" name="Line 19"/>
          <p:cNvSpPr>
            <a:spLocks noChangeShapeType="1"/>
          </p:cNvSpPr>
          <p:nvPr/>
        </p:nvSpPr>
        <p:spPr bwMode="auto">
          <a:xfrm>
            <a:off x="3438525" y="3263886"/>
            <a:ext cx="1376363" cy="1587"/>
          </a:xfrm>
          <a:prstGeom prst="line">
            <a:avLst/>
          </a:prstGeom>
          <a:noFill/>
          <a:ln w="104775">
            <a:solidFill>
              <a:srgbClr val="868286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7" name="Rectangle 20"/>
          <p:cNvSpPr>
            <a:spLocks noChangeArrowheads="1"/>
          </p:cNvSpPr>
          <p:nvPr/>
        </p:nvSpPr>
        <p:spPr bwMode="auto">
          <a:xfrm>
            <a:off x="5732463" y="1428736"/>
            <a:ext cx="393700" cy="36703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8" name="Freeform 21"/>
          <p:cNvSpPr>
            <a:spLocks/>
          </p:cNvSpPr>
          <p:nvPr/>
        </p:nvSpPr>
        <p:spPr bwMode="auto">
          <a:xfrm>
            <a:off x="6781800" y="2498711"/>
            <a:ext cx="1311275" cy="349250"/>
          </a:xfrm>
          <a:custGeom>
            <a:avLst/>
            <a:gdLst/>
            <a:ahLst/>
            <a:cxnLst>
              <a:cxn ang="0">
                <a:pos x="3299" y="480"/>
              </a:cxn>
              <a:cxn ang="0">
                <a:pos x="3274" y="525"/>
              </a:cxn>
              <a:cxn ang="0">
                <a:pos x="3232" y="570"/>
              </a:cxn>
              <a:cxn ang="0">
                <a:pos x="3172" y="614"/>
              </a:cxn>
              <a:cxn ang="0">
                <a:pos x="3096" y="655"/>
              </a:cxn>
              <a:cxn ang="0">
                <a:pos x="3003" y="694"/>
              </a:cxn>
              <a:cxn ang="0">
                <a:pos x="2896" y="730"/>
              </a:cxn>
              <a:cxn ang="0">
                <a:pos x="2777" y="763"/>
              </a:cxn>
              <a:cxn ang="0">
                <a:pos x="2642" y="793"/>
              </a:cxn>
              <a:cxn ang="0">
                <a:pos x="2499" y="819"/>
              </a:cxn>
              <a:cxn ang="0">
                <a:pos x="2346" y="841"/>
              </a:cxn>
              <a:cxn ang="0">
                <a:pos x="2185" y="857"/>
              </a:cxn>
              <a:cxn ang="0">
                <a:pos x="2017" y="870"/>
              </a:cxn>
              <a:cxn ang="0">
                <a:pos x="1847" y="878"/>
              </a:cxn>
              <a:cxn ang="0">
                <a:pos x="1674" y="881"/>
              </a:cxn>
              <a:cxn ang="0">
                <a:pos x="1500" y="879"/>
              </a:cxn>
              <a:cxn ang="0">
                <a:pos x="1329" y="873"/>
              </a:cxn>
              <a:cxn ang="0">
                <a:pos x="1161" y="861"/>
              </a:cxn>
              <a:cxn ang="0">
                <a:pos x="999" y="846"/>
              </a:cxn>
              <a:cxn ang="0">
                <a:pos x="843" y="825"/>
              </a:cxn>
              <a:cxn ang="0">
                <a:pos x="696" y="799"/>
              </a:cxn>
              <a:cxn ang="0">
                <a:pos x="561" y="771"/>
              </a:cxn>
              <a:cxn ang="0">
                <a:pos x="437" y="739"/>
              </a:cxn>
              <a:cxn ang="0">
                <a:pos x="326" y="703"/>
              </a:cxn>
              <a:cxn ang="0">
                <a:pos x="231" y="665"/>
              </a:cxn>
              <a:cxn ang="0">
                <a:pos x="149" y="624"/>
              </a:cxn>
              <a:cxn ang="0">
                <a:pos x="86" y="580"/>
              </a:cxn>
              <a:cxn ang="0">
                <a:pos x="40" y="536"/>
              </a:cxn>
              <a:cxn ang="0">
                <a:pos x="11" y="490"/>
              </a:cxn>
              <a:cxn ang="0">
                <a:pos x="0" y="445"/>
              </a:cxn>
              <a:cxn ang="0">
                <a:pos x="7" y="398"/>
              </a:cxn>
              <a:cxn ang="0">
                <a:pos x="33" y="352"/>
              </a:cxn>
              <a:cxn ang="0">
                <a:pos x="77" y="308"/>
              </a:cxn>
              <a:cxn ang="0">
                <a:pos x="138" y="264"/>
              </a:cxn>
              <a:cxn ang="0">
                <a:pos x="215" y="223"/>
              </a:cxn>
              <a:cxn ang="0">
                <a:pos x="309" y="184"/>
              </a:cxn>
              <a:cxn ang="0">
                <a:pos x="417" y="148"/>
              </a:cxn>
              <a:cxn ang="0">
                <a:pos x="539" y="115"/>
              </a:cxn>
              <a:cxn ang="0">
                <a:pos x="673" y="85"/>
              </a:cxn>
              <a:cxn ang="0">
                <a:pos x="818" y="61"/>
              </a:cxn>
              <a:cxn ang="0">
                <a:pos x="972" y="39"/>
              </a:cxn>
              <a:cxn ang="0">
                <a:pos x="1133" y="22"/>
              </a:cxn>
              <a:cxn ang="0">
                <a:pos x="1300" y="10"/>
              </a:cxn>
              <a:cxn ang="0">
                <a:pos x="1472" y="3"/>
              </a:cxn>
              <a:cxn ang="0">
                <a:pos x="1645" y="0"/>
              </a:cxn>
              <a:cxn ang="0">
                <a:pos x="1819" y="3"/>
              </a:cxn>
              <a:cxn ang="0">
                <a:pos x="1990" y="9"/>
              </a:cxn>
              <a:cxn ang="0">
                <a:pos x="2158" y="21"/>
              </a:cxn>
              <a:cxn ang="0">
                <a:pos x="2319" y="38"/>
              </a:cxn>
              <a:cxn ang="0">
                <a:pos x="2474" y="58"/>
              </a:cxn>
              <a:cxn ang="0">
                <a:pos x="2619" y="84"/>
              </a:cxn>
              <a:cxn ang="0">
                <a:pos x="2755" y="112"/>
              </a:cxn>
              <a:cxn ang="0">
                <a:pos x="2877" y="145"/>
              </a:cxn>
              <a:cxn ang="0">
                <a:pos x="2987" y="181"/>
              </a:cxn>
              <a:cxn ang="0">
                <a:pos x="3082" y="219"/>
              </a:cxn>
              <a:cxn ang="0">
                <a:pos x="3161" y="261"/>
              </a:cxn>
              <a:cxn ang="0">
                <a:pos x="3223" y="304"/>
              </a:cxn>
              <a:cxn ang="0">
                <a:pos x="3268" y="348"/>
              </a:cxn>
              <a:cxn ang="0">
                <a:pos x="3295" y="395"/>
              </a:cxn>
              <a:cxn ang="0">
                <a:pos x="3304" y="441"/>
              </a:cxn>
            </a:cxnLst>
            <a:rect l="0" t="0" r="r" b="b"/>
            <a:pathLst>
              <a:path w="3304" h="881">
                <a:moveTo>
                  <a:pt x="3304" y="441"/>
                </a:moveTo>
                <a:lnTo>
                  <a:pt x="3304" y="449"/>
                </a:lnTo>
                <a:lnTo>
                  <a:pt x="3304" y="456"/>
                </a:lnTo>
                <a:lnTo>
                  <a:pt x="3303" y="464"/>
                </a:lnTo>
                <a:lnTo>
                  <a:pt x="3300" y="472"/>
                </a:lnTo>
                <a:lnTo>
                  <a:pt x="3299" y="480"/>
                </a:lnTo>
                <a:lnTo>
                  <a:pt x="3295" y="486"/>
                </a:lnTo>
                <a:lnTo>
                  <a:pt x="3292" y="494"/>
                </a:lnTo>
                <a:lnTo>
                  <a:pt x="3288" y="502"/>
                </a:lnTo>
                <a:lnTo>
                  <a:pt x="3284" y="509"/>
                </a:lnTo>
                <a:lnTo>
                  <a:pt x="3279" y="517"/>
                </a:lnTo>
                <a:lnTo>
                  <a:pt x="3274" y="525"/>
                </a:lnTo>
                <a:lnTo>
                  <a:pt x="3268" y="533"/>
                </a:lnTo>
                <a:lnTo>
                  <a:pt x="3261" y="540"/>
                </a:lnTo>
                <a:lnTo>
                  <a:pt x="3255" y="548"/>
                </a:lnTo>
                <a:lnTo>
                  <a:pt x="3248" y="554"/>
                </a:lnTo>
                <a:lnTo>
                  <a:pt x="3239" y="562"/>
                </a:lnTo>
                <a:lnTo>
                  <a:pt x="3232" y="570"/>
                </a:lnTo>
                <a:lnTo>
                  <a:pt x="3223" y="578"/>
                </a:lnTo>
                <a:lnTo>
                  <a:pt x="3214" y="584"/>
                </a:lnTo>
                <a:lnTo>
                  <a:pt x="3205" y="592"/>
                </a:lnTo>
                <a:lnTo>
                  <a:pt x="3194" y="598"/>
                </a:lnTo>
                <a:lnTo>
                  <a:pt x="3184" y="606"/>
                </a:lnTo>
                <a:lnTo>
                  <a:pt x="3172" y="614"/>
                </a:lnTo>
                <a:lnTo>
                  <a:pt x="3161" y="620"/>
                </a:lnTo>
                <a:lnTo>
                  <a:pt x="3149" y="627"/>
                </a:lnTo>
                <a:lnTo>
                  <a:pt x="3136" y="634"/>
                </a:lnTo>
                <a:lnTo>
                  <a:pt x="3123" y="641"/>
                </a:lnTo>
                <a:lnTo>
                  <a:pt x="3110" y="649"/>
                </a:lnTo>
                <a:lnTo>
                  <a:pt x="3096" y="655"/>
                </a:lnTo>
                <a:lnTo>
                  <a:pt x="3082" y="661"/>
                </a:lnTo>
                <a:lnTo>
                  <a:pt x="3067" y="668"/>
                </a:lnTo>
                <a:lnTo>
                  <a:pt x="3052" y="674"/>
                </a:lnTo>
                <a:lnTo>
                  <a:pt x="3037" y="681"/>
                </a:lnTo>
                <a:lnTo>
                  <a:pt x="3020" y="687"/>
                </a:lnTo>
                <a:lnTo>
                  <a:pt x="3003" y="694"/>
                </a:lnTo>
                <a:lnTo>
                  <a:pt x="2987" y="700"/>
                </a:lnTo>
                <a:lnTo>
                  <a:pt x="2970" y="707"/>
                </a:lnTo>
                <a:lnTo>
                  <a:pt x="2952" y="713"/>
                </a:lnTo>
                <a:lnTo>
                  <a:pt x="2934" y="718"/>
                </a:lnTo>
                <a:lnTo>
                  <a:pt x="2916" y="725"/>
                </a:lnTo>
                <a:lnTo>
                  <a:pt x="2896" y="730"/>
                </a:lnTo>
                <a:lnTo>
                  <a:pt x="2877" y="736"/>
                </a:lnTo>
                <a:lnTo>
                  <a:pt x="2858" y="741"/>
                </a:lnTo>
                <a:lnTo>
                  <a:pt x="2838" y="748"/>
                </a:lnTo>
                <a:lnTo>
                  <a:pt x="2818" y="753"/>
                </a:lnTo>
                <a:lnTo>
                  <a:pt x="2797" y="758"/>
                </a:lnTo>
                <a:lnTo>
                  <a:pt x="2777" y="763"/>
                </a:lnTo>
                <a:lnTo>
                  <a:pt x="2755" y="768"/>
                </a:lnTo>
                <a:lnTo>
                  <a:pt x="2733" y="774"/>
                </a:lnTo>
                <a:lnTo>
                  <a:pt x="2711" y="779"/>
                </a:lnTo>
                <a:lnTo>
                  <a:pt x="2689" y="784"/>
                </a:lnTo>
                <a:lnTo>
                  <a:pt x="2666" y="789"/>
                </a:lnTo>
                <a:lnTo>
                  <a:pt x="2642" y="793"/>
                </a:lnTo>
                <a:lnTo>
                  <a:pt x="2619" y="798"/>
                </a:lnTo>
                <a:lnTo>
                  <a:pt x="2596" y="802"/>
                </a:lnTo>
                <a:lnTo>
                  <a:pt x="2573" y="807"/>
                </a:lnTo>
                <a:lnTo>
                  <a:pt x="2548" y="811"/>
                </a:lnTo>
                <a:lnTo>
                  <a:pt x="2524" y="815"/>
                </a:lnTo>
                <a:lnTo>
                  <a:pt x="2499" y="819"/>
                </a:lnTo>
                <a:lnTo>
                  <a:pt x="2474" y="823"/>
                </a:lnTo>
                <a:lnTo>
                  <a:pt x="2449" y="826"/>
                </a:lnTo>
                <a:lnTo>
                  <a:pt x="2423" y="830"/>
                </a:lnTo>
                <a:lnTo>
                  <a:pt x="2398" y="834"/>
                </a:lnTo>
                <a:lnTo>
                  <a:pt x="2372" y="837"/>
                </a:lnTo>
                <a:lnTo>
                  <a:pt x="2346" y="841"/>
                </a:lnTo>
                <a:lnTo>
                  <a:pt x="2319" y="843"/>
                </a:lnTo>
                <a:lnTo>
                  <a:pt x="2293" y="847"/>
                </a:lnTo>
                <a:lnTo>
                  <a:pt x="2266" y="850"/>
                </a:lnTo>
                <a:lnTo>
                  <a:pt x="2239" y="852"/>
                </a:lnTo>
                <a:lnTo>
                  <a:pt x="2212" y="855"/>
                </a:lnTo>
                <a:lnTo>
                  <a:pt x="2185" y="857"/>
                </a:lnTo>
                <a:lnTo>
                  <a:pt x="2158" y="860"/>
                </a:lnTo>
                <a:lnTo>
                  <a:pt x="2129" y="863"/>
                </a:lnTo>
                <a:lnTo>
                  <a:pt x="2102" y="865"/>
                </a:lnTo>
                <a:lnTo>
                  <a:pt x="2074" y="866"/>
                </a:lnTo>
                <a:lnTo>
                  <a:pt x="2046" y="869"/>
                </a:lnTo>
                <a:lnTo>
                  <a:pt x="2017" y="870"/>
                </a:lnTo>
                <a:lnTo>
                  <a:pt x="1990" y="872"/>
                </a:lnTo>
                <a:lnTo>
                  <a:pt x="1962" y="873"/>
                </a:lnTo>
                <a:lnTo>
                  <a:pt x="1933" y="874"/>
                </a:lnTo>
                <a:lnTo>
                  <a:pt x="1904" y="875"/>
                </a:lnTo>
                <a:lnTo>
                  <a:pt x="1875" y="877"/>
                </a:lnTo>
                <a:lnTo>
                  <a:pt x="1847" y="878"/>
                </a:lnTo>
                <a:lnTo>
                  <a:pt x="1819" y="879"/>
                </a:lnTo>
                <a:lnTo>
                  <a:pt x="1789" y="879"/>
                </a:lnTo>
                <a:lnTo>
                  <a:pt x="1761" y="881"/>
                </a:lnTo>
                <a:lnTo>
                  <a:pt x="1732" y="881"/>
                </a:lnTo>
                <a:lnTo>
                  <a:pt x="1703" y="881"/>
                </a:lnTo>
                <a:lnTo>
                  <a:pt x="1674" y="881"/>
                </a:lnTo>
                <a:lnTo>
                  <a:pt x="1645" y="881"/>
                </a:lnTo>
                <a:lnTo>
                  <a:pt x="1616" y="881"/>
                </a:lnTo>
                <a:lnTo>
                  <a:pt x="1587" y="881"/>
                </a:lnTo>
                <a:lnTo>
                  <a:pt x="1558" y="881"/>
                </a:lnTo>
                <a:lnTo>
                  <a:pt x="1530" y="879"/>
                </a:lnTo>
                <a:lnTo>
                  <a:pt x="1500" y="879"/>
                </a:lnTo>
                <a:lnTo>
                  <a:pt x="1472" y="878"/>
                </a:lnTo>
                <a:lnTo>
                  <a:pt x="1444" y="878"/>
                </a:lnTo>
                <a:lnTo>
                  <a:pt x="1414" y="877"/>
                </a:lnTo>
                <a:lnTo>
                  <a:pt x="1386" y="875"/>
                </a:lnTo>
                <a:lnTo>
                  <a:pt x="1357" y="874"/>
                </a:lnTo>
                <a:lnTo>
                  <a:pt x="1329" y="873"/>
                </a:lnTo>
                <a:lnTo>
                  <a:pt x="1300" y="872"/>
                </a:lnTo>
                <a:lnTo>
                  <a:pt x="1272" y="869"/>
                </a:lnTo>
                <a:lnTo>
                  <a:pt x="1245" y="868"/>
                </a:lnTo>
                <a:lnTo>
                  <a:pt x="1217" y="865"/>
                </a:lnTo>
                <a:lnTo>
                  <a:pt x="1188" y="864"/>
                </a:lnTo>
                <a:lnTo>
                  <a:pt x="1161" y="861"/>
                </a:lnTo>
                <a:lnTo>
                  <a:pt x="1133" y="859"/>
                </a:lnTo>
                <a:lnTo>
                  <a:pt x="1106" y="856"/>
                </a:lnTo>
                <a:lnTo>
                  <a:pt x="1079" y="853"/>
                </a:lnTo>
                <a:lnTo>
                  <a:pt x="1052" y="851"/>
                </a:lnTo>
                <a:lnTo>
                  <a:pt x="1025" y="848"/>
                </a:lnTo>
                <a:lnTo>
                  <a:pt x="999" y="846"/>
                </a:lnTo>
                <a:lnTo>
                  <a:pt x="972" y="842"/>
                </a:lnTo>
                <a:lnTo>
                  <a:pt x="946" y="839"/>
                </a:lnTo>
                <a:lnTo>
                  <a:pt x="920" y="835"/>
                </a:lnTo>
                <a:lnTo>
                  <a:pt x="894" y="832"/>
                </a:lnTo>
                <a:lnTo>
                  <a:pt x="869" y="828"/>
                </a:lnTo>
                <a:lnTo>
                  <a:pt x="843" y="825"/>
                </a:lnTo>
                <a:lnTo>
                  <a:pt x="818" y="821"/>
                </a:lnTo>
                <a:lnTo>
                  <a:pt x="793" y="817"/>
                </a:lnTo>
                <a:lnTo>
                  <a:pt x="768" y="812"/>
                </a:lnTo>
                <a:lnTo>
                  <a:pt x="745" y="808"/>
                </a:lnTo>
                <a:lnTo>
                  <a:pt x="720" y="805"/>
                </a:lnTo>
                <a:lnTo>
                  <a:pt x="696" y="799"/>
                </a:lnTo>
                <a:lnTo>
                  <a:pt x="673" y="795"/>
                </a:lnTo>
                <a:lnTo>
                  <a:pt x="649" y="790"/>
                </a:lnTo>
                <a:lnTo>
                  <a:pt x="628" y="786"/>
                </a:lnTo>
                <a:lnTo>
                  <a:pt x="604" y="781"/>
                </a:lnTo>
                <a:lnTo>
                  <a:pt x="582" y="776"/>
                </a:lnTo>
                <a:lnTo>
                  <a:pt x="561" y="771"/>
                </a:lnTo>
                <a:lnTo>
                  <a:pt x="539" y="766"/>
                </a:lnTo>
                <a:lnTo>
                  <a:pt x="518" y="761"/>
                </a:lnTo>
                <a:lnTo>
                  <a:pt x="497" y="756"/>
                </a:lnTo>
                <a:lnTo>
                  <a:pt x="477" y="750"/>
                </a:lnTo>
                <a:lnTo>
                  <a:pt x="456" y="744"/>
                </a:lnTo>
                <a:lnTo>
                  <a:pt x="437" y="739"/>
                </a:lnTo>
                <a:lnTo>
                  <a:pt x="417" y="734"/>
                </a:lnTo>
                <a:lnTo>
                  <a:pt x="398" y="727"/>
                </a:lnTo>
                <a:lnTo>
                  <a:pt x="380" y="722"/>
                </a:lnTo>
                <a:lnTo>
                  <a:pt x="361" y="716"/>
                </a:lnTo>
                <a:lnTo>
                  <a:pt x="344" y="709"/>
                </a:lnTo>
                <a:lnTo>
                  <a:pt x="326" y="703"/>
                </a:lnTo>
                <a:lnTo>
                  <a:pt x="309" y="698"/>
                </a:lnTo>
                <a:lnTo>
                  <a:pt x="292" y="691"/>
                </a:lnTo>
                <a:lnTo>
                  <a:pt x="276" y="685"/>
                </a:lnTo>
                <a:lnTo>
                  <a:pt x="260" y="678"/>
                </a:lnTo>
                <a:lnTo>
                  <a:pt x="245" y="672"/>
                </a:lnTo>
                <a:lnTo>
                  <a:pt x="231" y="665"/>
                </a:lnTo>
                <a:lnTo>
                  <a:pt x="215" y="658"/>
                </a:lnTo>
                <a:lnTo>
                  <a:pt x="202" y="651"/>
                </a:lnTo>
                <a:lnTo>
                  <a:pt x="188" y="645"/>
                </a:lnTo>
                <a:lnTo>
                  <a:pt x="175" y="638"/>
                </a:lnTo>
                <a:lnTo>
                  <a:pt x="162" y="630"/>
                </a:lnTo>
                <a:lnTo>
                  <a:pt x="149" y="624"/>
                </a:lnTo>
                <a:lnTo>
                  <a:pt x="138" y="616"/>
                </a:lnTo>
                <a:lnTo>
                  <a:pt x="126" y="610"/>
                </a:lnTo>
                <a:lnTo>
                  <a:pt x="116" y="602"/>
                </a:lnTo>
                <a:lnTo>
                  <a:pt x="105" y="596"/>
                </a:lnTo>
                <a:lnTo>
                  <a:pt x="95" y="588"/>
                </a:lnTo>
                <a:lnTo>
                  <a:pt x="86" y="580"/>
                </a:lnTo>
                <a:lnTo>
                  <a:pt x="77" y="574"/>
                </a:lnTo>
                <a:lnTo>
                  <a:pt x="68" y="566"/>
                </a:lnTo>
                <a:lnTo>
                  <a:pt x="60" y="558"/>
                </a:lnTo>
                <a:lnTo>
                  <a:pt x="53" y="551"/>
                </a:lnTo>
                <a:lnTo>
                  <a:pt x="46" y="544"/>
                </a:lnTo>
                <a:lnTo>
                  <a:pt x="40" y="536"/>
                </a:lnTo>
                <a:lnTo>
                  <a:pt x="33" y="529"/>
                </a:lnTo>
                <a:lnTo>
                  <a:pt x="28" y="521"/>
                </a:lnTo>
                <a:lnTo>
                  <a:pt x="23" y="513"/>
                </a:lnTo>
                <a:lnTo>
                  <a:pt x="19" y="505"/>
                </a:lnTo>
                <a:lnTo>
                  <a:pt x="14" y="498"/>
                </a:lnTo>
                <a:lnTo>
                  <a:pt x="11" y="490"/>
                </a:lnTo>
                <a:lnTo>
                  <a:pt x="7" y="484"/>
                </a:lnTo>
                <a:lnTo>
                  <a:pt x="5" y="476"/>
                </a:lnTo>
                <a:lnTo>
                  <a:pt x="4" y="468"/>
                </a:lnTo>
                <a:lnTo>
                  <a:pt x="2" y="460"/>
                </a:lnTo>
                <a:lnTo>
                  <a:pt x="1" y="453"/>
                </a:lnTo>
                <a:lnTo>
                  <a:pt x="0" y="445"/>
                </a:lnTo>
                <a:lnTo>
                  <a:pt x="0" y="437"/>
                </a:lnTo>
                <a:lnTo>
                  <a:pt x="1" y="429"/>
                </a:lnTo>
                <a:lnTo>
                  <a:pt x="2" y="422"/>
                </a:lnTo>
                <a:lnTo>
                  <a:pt x="4" y="414"/>
                </a:lnTo>
                <a:lnTo>
                  <a:pt x="5" y="406"/>
                </a:lnTo>
                <a:lnTo>
                  <a:pt x="7" y="398"/>
                </a:lnTo>
                <a:lnTo>
                  <a:pt x="11" y="391"/>
                </a:lnTo>
                <a:lnTo>
                  <a:pt x="14" y="383"/>
                </a:lnTo>
                <a:lnTo>
                  <a:pt x="19" y="375"/>
                </a:lnTo>
                <a:lnTo>
                  <a:pt x="23" y="368"/>
                </a:lnTo>
                <a:lnTo>
                  <a:pt x="28" y="360"/>
                </a:lnTo>
                <a:lnTo>
                  <a:pt x="33" y="352"/>
                </a:lnTo>
                <a:lnTo>
                  <a:pt x="40" y="346"/>
                </a:lnTo>
                <a:lnTo>
                  <a:pt x="46" y="338"/>
                </a:lnTo>
                <a:lnTo>
                  <a:pt x="53" y="330"/>
                </a:lnTo>
                <a:lnTo>
                  <a:pt x="60" y="322"/>
                </a:lnTo>
                <a:lnTo>
                  <a:pt x="68" y="315"/>
                </a:lnTo>
                <a:lnTo>
                  <a:pt x="77" y="308"/>
                </a:lnTo>
                <a:lnTo>
                  <a:pt x="86" y="300"/>
                </a:lnTo>
                <a:lnTo>
                  <a:pt x="95" y="293"/>
                </a:lnTo>
                <a:lnTo>
                  <a:pt x="105" y="286"/>
                </a:lnTo>
                <a:lnTo>
                  <a:pt x="116" y="279"/>
                </a:lnTo>
                <a:lnTo>
                  <a:pt x="126" y="272"/>
                </a:lnTo>
                <a:lnTo>
                  <a:pt x="138" y="264"/>
                </a:lnTo>
                <a:lnTo>
                  <a:pt x="149" y="258"/>
                </a:lnTo>
                <a:lnTo>
                  <a:pt x="162" y="250"/>
                </a:lnTo>
                <a:lnTo>
                  <a:pt x="175" y="244"/>
                </a:lnTo>
                <a:lnTo>
                  <a:pt x="188" y="236"/>
                </a:lnTo>
                <a:lnTo>
                  <a:pt x="202" y="230"/>
                </a:lnTo>
                <a:lnTo>
                  <a:pt x="215" y="223"/>
                </a:lnTo>
                <a:lnTo>
                  <a:pt x="231" y="217"/>
                </a:lnTo>
                <a:lnTo>
                  <a:pt x="245" y="210"/>
                </a:lnTo>
                <a:lnTo>
                  <a:pt x="260" y="204"/>
                </a:lnTo>
                <a:lnTo>
                  <a:pt x="276" y="197"/>
                </a:lnTo>
                <a:lnTo>
                  <a:pt x="292" y="191"/>
                </a:lnTo>
                <a:lnTo>
                  <a:pt x="309" y="184"/>
                </a:lnTo>
                <a:lnTo>
                  <a:pt x="326" y="178"/>
                </a:lnTo>
                <a:lnTo>
                  <a:pt x="344" y="172"/>
                </a:lnTo>
                <a:lnTo>
                  <a:pt x="361" y="165"/>
                </a:lnTo>
                <a:lnTo>
                  <a:pt x="380" y="160"/>
                </a:lnTo>
                <a:lnTo>
                  <a:pt x="398" y="154"/>
                </a:lnTo>
                <a:lnTo>
                  <a:pt x="417" y="148"/>
                </a:lnTo>
                <a:lnTo>
                  <a:pt x="437" y="142"/>
                </a:lnTo>
                <a:lnTo>
                  <a:pt x="456" y="137"/>
                </a:lnTo>
                <a:lnTo>
                  <a:pt x="477" y="132"/>
                </a:lnTo>
                <a:lnTo>
                  <a:pt x="497" y="125"/>
                </a:lnTo>
                <a:lnTo>
                  <a:pt x="518" y="120"/>
                </a:lnTo>
                <a:lnTo>
                  <a:pt x="539" y="115"/>
                </a:lnTo>
                <a:lnTo>
                  <a:pt x="561" y="110"/>
                </a:lnTo>
                <a:lnTo>
                  <a:pt x="582" y="105"/>
                </a:lnTo>
                <a:lnTo>
                  <a:pt x="604" y="99"/>
                </a:lnTo>
                <a:lnTo>
                  <a:pt x="628" y="96"/>
                </a:lnTo>
                <a:lnTo>
                  <a:pt x="649" y="90"/>
                </a:lnTo>
                <a:lnTo>
                  <a:pt x="673" y="85"/>
                </a:lnTo>
                <a:lnTo>
                  <a:pt x="696" y="81"/>
                </a:lnTo>
                <a:lnTo>
                  <a:pt x="720" y="77"/>
                </a:lnTo>
                <a:lnTo>
                  <a:pt x="745" y="72"/>
                </a:lnTo>
                <a:lnTo>
                  <a:pt x="768" y="68"/>
                </a:lnTo>
                <a:lnTo>
                  <a:pt x="793" y="65"/>
                </a:lnTo>
                <a:lnTo>
                  <a:pt x="818" y="61"/>
                </a:lnTo>
                <a:lnTo>
                  <a:pt x="843" y="57"/>
                </a:lnTo>
                <a:lnTo>
                  <a:pt x="869" y="53"/>
                </a:lnTo>
                <a:lnTo>
                  <a:pt x="894" y="49"/>
                </a:lnTo>
                <a:lnTo>
                  <a:pt x="920" y="45"/>
                </a:lnTo>
                <a:lnTo>
                  <a:pt x="946" y="43"/>
                </a:lnTo>
                <a:lnTo>
                  <a:pt x="972" y="39"/>
                </a:lnTo>
                <a:lnTo>
                  <a:pt x="999" y="36"/>
                </a:lnTo>
                <a:lnTo>
                  <a:pt x="1025" y="34"/>
                </a:lnTo>
                <a:lnTo>
                  <a:pt x="1052" y="30"/>
                </a:lnTo>
                <a:lnTo>
                  <a:pt x="1079" y="27"/>
                </a:lnTo>
                <a:lnTo>
                  <a:pt x="1106" y="25"/>
                </a:lnTo>
                <a:lnTo>
                  <a:pt x="1133" y="22"/>
                </a:lnTo>
                <a:lnTo>
                  <a:pt x="1161" y="19"/>
                </a:lnTo>
                <a:lnTo>
                  <a:pt x="1188" y="18"/>
                </a:lnTo>
                <a:lnTo>
                  <a:pt x="1217" y="16"/>
                </a:lnTo>
                <a:lnTo>
                  <a:pt x="1245" y="14"/>
                </a:lnTo>
                <a:lnTo>
                  <a:pt x="1272" y="12"/>
                </a:lnTo>
                <a:lnTo>
                  <a:pt x="1300" y="10"/>
                </a:lnTo>
                <a:lnTo>
                  <a:pt x="1329" y="9"/>
                </a:lnTo>
                <a:lnTo>
                  <a:pt x="1357" y="7"/>
                </a:lnTo>
                <a:lnTo>
                  <a:pt x="1386" y="5"/>
                </a:lnTo>
                <a:lnTo>
                  <a:pt x="1414" y="4"/>
                </a:lnTo>
                <a:lnTo>
                  <a:pt x="1444" y="4"/>
                </a:lnTo>
                <a:lnTo>
                  <a:pt x="1472" y="3"/>
                </a:lnTo>
                <a:lnTo>
                  <a:pt x="1500" y="1"/>
                </a:lnTo>
                <a:lnTo>
                  <a:pt x="1530" y="1"/>
                </a:lnTo>
                <a:lnTo>
                  <a:pt x="1558" y="0"/>
                </a:lnTo>
                <a:lnTo>
                  <a:pt x="1587" y="0"/>
                </a:lnTo>
                <a:lnTo>
                  <a:pt x="1616" y="0"/>
                </a:lnTo>
                <a:lnTo>
                  <a:pt x="1645" y="0"/>
                </a:lnTo>
                <a:lnTo>
                  <a:pt x="1674" y="0"/>
                </a:lnTo>
                <a:lnTo>
                  <a:pt x="1703" y="0"/>
                </a:lnTo>
                <a:lnTo>
                  <a:pt x="1732" y="0"/>
                </a:lnTo>
                <a:lnTo>
                  <a:pt x="1761" y="1"/>
                </a:lnTo>
                <a:lnTo>
                  <a:pt x="1789" y="1"/>
                </a:lnTo>
                <a:lnTo>
                  <a:pt x="1819" y="3"/>
                </a:lnTo>
                <a:lnTo>
                  <a:pt x="1847" y="3"/>
                </a:lnTo>
                <a:lnTo>
                  <a:pt x="1875" y="4"/>
                </a:lnTo>
                <a:lnTo>
                  <a:pt x="1904" y="5"/>
                </a:lnTo>
                <a:lnTo>
                  <a:pt x="1933" y="7"/>
                </a:lnTo>
                <a:lnTo>
                  <a:pt x="1962" y="8"/>
                </a:lnTo>
                <a:lnTo>
                  <a:pt x="1990" y="9"/>
                </a:lnTo>
                <a:lnTo>
                  <a:pt x="2017" y="10"/>
                </a:lnTo>
                <a:lnTo>
                  <a:pt x="2046" y="13"/>
                </a:lnTo>
                <a:lnTo>
                  <a:pt x="2074" y="14"/>
                </a:lnTo>
                <a:lnTo>
                  <a:pt x="2102" y="17"/>
                </a:lnTo>
                <a:lnTo>
                  <a:pt x="2129" y="19"/>
                </a:lnTo>
                <a:lnTo>
                  <a:pt x="2158" y="21"/>
                </a:lnTo>
                <a:lnTo>
                  <a:pt x="2185" y="23"/>
                </a:lnTo>
                <a:lnTo>
                  <a:pt x="2212" y="26"/>
                </a:lnTo>
                <a:lnTo>
                  <a:pt x="2239" y="28"/>
                </a:lnTo>
                <a:lnTo>
                  <a:pt x="2266" y="31"/>
                </a:lnTo>
                <a:lnTo>
                  <a:pt x="2293" y="35"/>
                </a:lnTo>
                <a:lnTo>
                  <a:pt x="2319" y="38"/>
                </a:lnTo>
                <a:lnTo>
                  <a:pt x="2346" y="41"/>
                </a:lnTo>
                <a:lnTo>
                  <a:pt x="2372" y="44"/>
                </a:lnTo>
                <a:lnTo>
                  <a:pt x="2398" y="48"/>
                </a:lnTo>
                <a:lnTo>
                  <a:pt x="2423" y="50"/>
                </a:lnTo>
                <a:lnTo>
                  <a:pt x="2449" y="54"/>
                </a:lnTo>
                <a:lnTo>
                  <a:pt x="2474" y="58"/>
                </a:lnTo>
                <a:lnTo>
                  <a:pt x="2499" y="62"/>
                </a:lnTo>
                <a:lnTo>
                  <a:pt x="2524" y="66"/>
                </a:lnTo>
                <a:lnTo>
                  <a:pt x="2548" y="71"/>
                </a:lnTo>
                <a:lnTo>
                  <a:pt x="2573" y="75"/>
                </a:lnTo>
                <a:lnTo>
                  <a:pt x="2596" y="79"/>
                </a:lnTo>
                <a:lnTo>
                  <a:pt x="2619" y="84"/>
                </a:lnTo>
                <a:lnTo>
                  <a:pt x="2642" y="88"/>
                </a:lnTo>
                <a:lnTo>
                  <a:pt x="2666" y="93"/>
                </a:lnTo>
                <a:lnTo>
                  <a:pt x="2689" y="98"/>
                </a:lnTo>
                <a:lnTo>
                  <a:pt x="2711" y="102"/>
                </a:lnTo>
                <a:lnTo>
                  <a:pt x="2733" y="107"/>
                </a:lnTo>
                <a:lnTo>
                  <a:pt x="2755" y="112"/>
                </a:lnTo>
                <a:lnTo>
                  <a:pt x="2777" y="117"/>
                </a:lnTo>
                <a:lnTo>
                  <a:pt x="2797" y="123"/>
                </a:lnTo>
                <a:lnTo>
                  <a:pt x="2818" y="129"/>
                </a:lnTo>
                <a:lnTo>
                  <a:pt x="2838" y="134"/>
                </a:lnTo>
                <a:lnTo>
                  <a:pt x="2858" y="139"/>
                </a:lnTo>
                <a:lnTo>
                  <a:pt x="2877" y="145"/>
                </a:lnTo>
                <a:lnTo>
                  <a:pt x="2896" y="151"/>
                </a:lnTo>
                <a:lnTo>
                  <a:pt x="2916" y="157"/>
                </a:lnTo>
                <a:lnTo>
                  <a:pt x="2934" y="163"/>
                </a:lnTo>
                <a:lnTo>
                  <a:pt x="2952" y="169"/>
                </a:lnTo>
                <a:lnTo>
                  <a:pt x="2970" y="175"/>
                </a:lnTo>
                <a:lnTo>
                  <a:pt x="2987" y="181"/>
                </a:lnTo>
                <a:lnTo>
                  <a:pt x="3003" y="187"/>
                </a:lnTo>
                <a:lnTo>
                  <a:pt x="3020" y="193"/>
                </a:lnTo>
                <a:lnTo>
                  <a:pt x="3037" y="200"/>
                </a:lnTo>
                <a:lnTo>
                  <a:pt x="3052" y="206"/>
                </a:lnTo>
                <a:lnTo>
                  <a:pt x="3067" y="213"/>
                </a:lnTo>
                <a:lnTo>
                  <a:pt x="3082" y="219"/>
                </a:lnTo>
                <a:lnTo>
                  <a:pt x="3096" y="227"/>
                </a:lnTo>
                <a:lnTo>
                  <a:pt x="3110" y="233"/>
                </a:lnTo>
                <a:lnTo>
                  <a:pt x="3123" y="240"/>
                </a:lnTo>
                <a:lnTo>
                  <a:pt x="3136" y="246"/>
                </a:lnTo>
                <a:lnTo>
                  <a:pt x="3149" y="254"/>
                </a:lnTo>
                <a:lnTo>
                  <a:pt x="3161" y="261"/>
                </a:lnTo>
                <a:lnTo>
                  <a:pt x="3172" y="268"/>
                </a:lnTo>
                <a:lnTo>
                  <a:pt x="3184" y="275"/>
                </a:lnTo>
                <a:lnTo>
                  <a:pt x="3194" y="282"/>
                </a:lnTo>
                <a:lnTo>
                  <a:pt x="3205" y="289"/>
                </a:lnTo>
                <a:lnTo>
                  <a:pt x="3214" y="297"/>
                </a:lnTo>
                <a:lnTo>
                  <a:pt x="3223" y="304"/>
                </a:lnTo>
                <a:lnTo>
                  <a:pt x="3232" y="311"/>
                </a:lnTo>
                <a:lnTo>
                  <a:pt x="3239" y="319"/>
                </a:lnTo>
                <a:lnTo>
                  <a:pt x="3248" y="326"/>
                </a:lnTo>
                <a:lnTo>
                  <a:pt x="3255" y="334"/>
                </a:lnTo>
                <a:lnTo>
                  <a:pt x="3261" y="342"/>
                </a:lnTo>
                <a:lnTo>
                  <a:pt x="3268" y="348"/>
                </a:lnTo>
                <a:lnTo>
                  <a:pt x="3274" y="356"/>
                </a:lnTo>
                <a:lnTo>
                  <a:pt x="3279" y="364"/>
                </a:lnTo>
                <a:lnTo>
                  <a:pt x="3284" y="371"/>
                </a:lnTo>
                <a:lnTo>
                  <a:pt x="3288" y="379"/>
                </a:lnTo>
                <a:lnTo>
                  <a:pt x="3292" y="387"/>
                </a:lnTo>
                <a:lnTo>
                  <a:pt x="3295" y="395"/>
                </a:lnTo>
                <a:lnTo>
                  <a:pt x="3299" y="402"/>
                </a:lnTo>
                <a:lnTo>
                  <a:pt x="3300" y="410"/>
                </a:lnTo>
                <a:lnTo>
                  <a:pt x="3303" y="418"/>
                </a:lnTo>
                <a:lnTo>
                  <a:pt x="3304" y="426"/>
                </a:lnTo>
                <a:lnTo>
                  <a:pt x="3304" y="433"/>
                </a:lnTo>
                <a:lnTo>
                  <a:pt x="3304" y="441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9" name="Rectangle 22"/>
          <p:cNvSpPr>
            <a:spLocks noChangeArrowheads="1"/>
          </p:cNvSpPr>
          <p:nvPr/>
        </p:nvSpPr>
        <p:spPr bwMode="auto">
          <a:xfrm>
            <a:off x="3635375" y="2214548"/>
            <a:ext cx="392113" cy="2098675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0" name="Rectangle 23"/>
          <p:cNvSpPr>
            <a:spLocks noChangeArrowheads="1"/>
          </p:cNvSpPr>
          <p:nvPr/>
        </p:nvSpPr>
        <p:spPr bwMode="auto">
          <a:xfrm>
            <a:off x="2586038" y="2608248"/>
            <a:ext cx="393700" cy="1311275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1" name="Freeform 24"/>
          <p:cNvSpPr>
            <a:spLocks/>
          </p:cNvSpPr>
          <p:nvPr/>
        </p:nvSpPr>
        <p:spPr bwMode="auto">
          <a:xfrm>
            <a:off x="815975" y="2936861"/>
            <a:ext cx="1047750" cy="655637"/>
          </a:xfrm>
          <a:custGeom>
            <a:avLst/>
            <a:gdLst/>
            <a:ahLst/>
            <a:cxnLst>
              <a:cxn ang="0">
                <a:pos x="660" y="1653"/>
              </a:cxn>
              <a:cxn ang="0">
                <a:pos x="1981" y="1653"/>
              </a:cxn>
              <a:cxn ang="0">
                <a:pos x="2643" y="0"/>
              </a:cxn>
              <a:cxn ang="0">
                <a:pos x="1486" y="0"/>
              </a:cxn>
              <a:cxn ang="0">
                <a:pos x="1321" y="0"/>
              </a:cxn>
              <a:cxn ang="0">
                <a:pos x="1156" y="0"/>
              </a:cxn>
              <a:cxn ang="0">
                <a:pos x="0" y="0"/>
              </a:cxn>
              <a:cxn ang="0">
                <a:pos x="660" y="1653"/>
              </a:cxn>
            </a:cxnLst>
            <a:rect l="0" t="0" r="r" b="b"/>
            <a:pathLst>
              <a:path w="2643" h="1653">
                <a:moveTo>
                  <a:pt x="660" y="1653"/>
                </a:moveTo>
                <a:lnTo>
                  <a:pt x="1981" y="1653"/>
                </a:lnTo>
                <a:lnTo>
                  <a:pt x="2643" y="0"/>
                </a:lnTo>
                <a:lnTo>
                  <a:pt x="1486" y="0"/>
                </a:lnTo>
                <a:lnTo>
                  <a:pt x="1321" y="0"/>
                </a:lnTo>
                <a:lnTo>
                  <a:pt x="1156" y="0"/>
                </a:lnTo>
                <a:lnTo>
                  <a:pt x="0" y="0"/>
                </a:lnTo>
                <a:lnTo>
                  <a:pt x="660" y="1653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2" name="Rectangle 25"/>
          <p:cNvSpPr>
            <a:spLocks noChangeArrowheads="1"/>
          </p:cNvSpPr>
          <p:nvPr/>
        </p:nvSpPr>
        <p:spPr bwMode="auto">
          <a:xfrm>
            <a:off x="4683125" y="1822436"/>
            <a:ext cx="393700" cy="2884487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3" name="Line 26"/>
          <p:cNvSpPr>
            <a:spLocks noChangeShapeType="1"/>
          </p:cNvSpPr>
          <p:nvPr/>
        </p:nvSpPr>
        <p:spPr bwMode="auto">
          <a:xfrm flipV="1">
            <a:off x="6781800" y="2673336"/>
            <a:ext cx="1588" cy="1049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4" name="Line 27"/>
          <p:cNvSpPr>
            <a:spLocks noChangeShapeType="1"/>
          </p:cNvSpPr>
          <p:nvPr/>
        </p:nvSpPr>
        <p:spPr bwMode="auto">
          <a:xfrm>
            <a:off x="8093075" y="2673336"/>
            <a:ext cx="1588" cy="1049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" name="Rectangle 28"/>
          <p:cNvSpPr>
            <a:spLocks noChangeArrowheads="1"/>
          </p:cNvSpPr>
          <p:nvPr/>
        </p:nvSpPr>
        <p:spPr bwMode="auto">
          <a:xfrm>
            <a:off x="1152525" y="3186098"/>
            <a:ext cx="3762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 i="0">
                <a:solidFill>
                  <a:srgbClr val="000000"/>
                </a:solidFill>
              </a:rPr>
              <a:t>CPU</a:t>
            </a:r>
            <a:endParaRPr lang="en-US" b="0" i="0"/>
          </a:p>
        </p:txBody>
      </p:sp>
      <p:sp>
        <p:nvSpPr>
          <p:cNvPr id="56" name="Rectangle 29"/>
          <p:cNvSpPr>
            <a:spLocks noChangeArrowheads="1"/>
          </p:cNvSpPr>
          <p:nvPr/>
        </p:nvSpPr>
        <p:spPr bwMode="auto">
          <a:xfrm>
            <a:off x="2662238" y="3186098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 i="0">
                <a:solidFill>
                  <a:srgbClr val="000000"/>
                </a:solidFill>
              </a:rPr>
              <a:t>L1</a:t>
            </a:r>
            <a:endParaRPr lang="en-US" b="0" i="0"/>
          </a:p>
        </p:txBody>
      </p:sp>
      <p:sp>
        <p:nvSpPr>
          <p:cNvPr id="57" name="Rectangle 30"/>
          <p:cNvSpPr>
            <a:spLocks noChangeArrowheads="1"/>
          </p:cNvSpPr>
          <p:nvPr/>
        </p:nvSpPr>
        <p:spPr bwMode="auto">
          <a:xfrm>
            <a:off x="3709988" y="3186098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 i="0">
                <a:solidFill>
                  <a:srgbClr val="000000"/>
                </a:solidFill>
              </a:rPr>
              <a:t>L2</a:t>
            </a:r>
            <a:endParaRPr lang="en-US" b="0" i="0"/>
          </a:p>
        </p:txBody>
      </p:sp>
      <p:sp>
        <p:nvSpPr>
          <p:cNvPr id="58" name="Rectangle 31"/>
          <p:cNvSpPr>
            <a:spLocks noChangeArrowheads="1"/>
          </p:cNvSpPr>
          <p:nvPr/>
        </p:nvSpPr>
        <p:spPr bwMode="auto">
          <a:xfrm>
            <a:off x="5840413" y="3203561"/>
            <a:ext cx="1190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b="0" i="0">
                <a:solidFill>
                  <a:srgbClr val="000000"/>
                </a:solidFill>
              </a:rPr>
              <a:t>A</a:t>
            </a:r>
            <a:endParaRPr lang="en-US" b="0" i="0"/>
          </a:p>
        </p:txBody>
      </p:sp>
      <p:sp>
        <p:nvSpPr>
          <p:cNvPr id="59" name="Rectangle 32"/>
          <p:cNvSpPr>
            <a:spLocks noChangeArrowheads="1"/>
          </p:cNvSpPr>
          <p:nvPr/>
        </p:nvSpPr>
        <p:spPr bwMode="auto">
          <a:xfrm>
            <a:off x="5845175" y="2954323"/>
            <a:ext cx="1285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b="0" i="0">
                <a:solidFill>
                  <a:srgbClr val="000000"/>
                </a:solidFill>
              </a:rPr>
              <a:t>R</a:t>
            </a:r>
            <a:endParaRPr lang="en-US" b="0" i="0"/>
          </a:p>
        </p:txBody>
      </p:sp>
      <p:sp>
        <p:nvSpPr>
          <p:cNvPr id="60" name="Rectangle 33"/>
          <p:cNvSpPr>
            <a:spLocks noChangeArrowheads="1"/>
          </p:cNvSpPr>
          <p:nvPr/>
        </p:nvSpPr>
        <p:spPr bwMode="auto">
          <a:xfrm>
            <a:off x="5826125" y="3454386"/>
            <a:ext cx="1476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b="0" i="0">
                <a:solidFill>
                  <a:srgbClr val="000000"/>
                </a:solidFill>
              </a:rPr>
              <a:t>M</a:t>
            </a:r>
            <a:endParaRPr lang="en-US" b="0" i="0"/>
          </a:p>
        </p:txBody>
      </p:sp>
      <p:sp>
        <p:nvSpPr>
          <p:cNvPr id="62" name="Rectangle 37"/>
          <p:cNvSpPr>
            <a:spLocks noChangeArrowheads="1"/>
          </p:cNvSpPr>
          <p:nvPr/>
        </p:nvSpPr>
        <p:spPr bwMode="auto">
          <a:xfrm>
            <a:off x="2586038" y="2870186"/>
            <a:ext cx="393700" cy="66675"/>
          </a:xfrm>
          <a:prstGeom prst="rect">
            <a:avLst/>
          </a:prstGeom>
          <a:solidFill>
            <a:srgbClr val="00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63" name="Rectangle 38"/>
          <p:cNvSpPr>
            <a:spLocks noChangeArrowheads="1"/>
          </p:cNvSpPr>
          <p:nvPr/>
        </p:nvSpPr>
        <p:spPr bwMode="auto">
          <a:xfrm>
            <a:off x="3635375" y="2870186"/>
            <a:ext cx="392113" cy="66675"/>
          </a:xfrm>
          <a:prstGeom prst="rect">
            <a:avLst/>
          </a:prstGeom>
          <a:solidFill>
            <a:srgbClr val="00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64" name="Rectangle 39"/>
          <p:cNvSpPr>
            <a:spLocks noChangeArrowheads="1"/>
          </p:cNvSpPr>
          <p:nvPr/>
        </p:nvSpPr>
        <p:spPr bwMode="auto">
          <a:xfrm>
            <a:off x="3635375" y="3657586"/>
            <a:ext cx="392113" cy="65087"/>
          </a:xfrm>
          <a:prstGeom prst="rect">
            <a:avLst/>
          </a:prstGeom>
          <a:solidFill>
            <a:srgbClr val="FFBFB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65" name="Rectangle 40"/>
          <p:cNvSpPr>
            <a:spLocks noChangeArrowheads="1"/>
          </p:cNvSpPr>
          <p:nvPr/>
        </p:nvSpPr>
        <p:spPr bwMode="auto">
          <a:xfrm>
            <a:off x="4683125" y="4116373"/>
            <a:ext cx="393700" cy="65088"/>
          </a:xfrm>
          <a:prstGeom prst="rect">
            <a:avLst/>
          </a:prstGeom>
          <a:solidFill>
            <a:srgbClr val="FFBFB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66" name="Rectangle 41"/>
          <p:cNvSpPr>
            <a:spLocks noChangeArrowheads="1"/>
          </p:cNvSpPr>
          <p:nvPr/>
        </p:nvSpPr>
        <p:spPr bwMode="auto">
          <a:xfrm>
            <a:off x="5732463" y="3984611"/>
            <a:ext cx="393700" cy="460375"/>
          </a:xfrm>
          <a:prstGeom prst="rect">
            <a:avLst/>
          </a:prstGeom>
          <a:solidFill>
            <a:srgbClr val="87CE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67" name="Rectangle 42"/>
          <p:cNvSpPr>
            <a:spLocks noChangeArrowheads="1"/>
          </p:cNvSpPr>
          <p:nvPr/>
        </p:nvSpPr>
        <p:spPr bwMode="auto">
          <a:xfrm>
            <a:off x="4683125" y="2608248"/>
            <a:ext cx="393700" cy="131763"/>
          </a:xfrm>
          <a:prstGeom prst="rect">
            <a:avLst/>
          </a:prstGeom>
          <a:solidFill>
            <a:srgbClr val="00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68" name="Rectangle 43"/>
          <p:cNvSpPr>
            <a:spLocks noChangeArrowheads="1"/>
          </p:cNvSpPr>
          <p:nvPr/>
        </p:nvSpPr>
        <p:spPr bwMode="auto">
          <a:xfrm>
            <a:off x="5732463" y="2149461"/>
            <a:ext cx="393700" cy="131762"/>
          </a:xfrm>
          <a:prstGeom prst="rect">
            <a:avLst/>
          </a:prstGeom>
          <a:solidFill>
            <a:srgbClr val="00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69" name="Line 44"/>
          <p:cNvSpPr>
            <a:spLocks noChangeShapeType="1"/>
          </p:cNvSpPr>
          <p:nvPr/>
        </p:nvSpPr>
        <p:spPr bwMode="auto">
          <a:xfrm flipV="1">
            <a:off x="5227638" y="2316148"/>
            <a:ext cx="355600" cy="257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70" name="Freeform 45"/>
          <p:cNvSpPr>
            <a:spLocks/>
          </p:cNvSpPr>
          <p:nvPr/>
        </p:nvSpPr>
        <p:spPr bwMode="auto">
          <a:xfrm>
            <a:off x="5164138" y="2535223"/>
            <a:ext cx="100012" cy="84138"/>
          </a:xfrm>
          <a:custGeom>
            <a:avLst/>
            <a:gdLst/>
            <a:ahLst/>
            <a:cxnLst>
              <a:cxn ang="0">
                <a:pos x="253" y="107"/>
              </a:cxn>
              <a:cxn ang="0">
                <a:pos x="0" y="209"/>
              </a:cxn>
              <a:cxn ang="0">
                <a:pos x="176" y="0"/>
              </a:cxn>
              <a:cxn ang="0">
                <a:pos x="253" y="107"/>
              </a:cxn>
            </a:cxnLst>
            <a:rect l="0" t="0" r="r" b="b"/>
            <a:pathLst>
              <a:path w="253" h="209">
                <a:moveTo>
                  <a:pt x="253" y="107"/>
                </a:moveTo>
                <a:lnTo>
                  <a:pt x="0" y="209"/>
                </a:lnTo>
                <a:lnTo>
                  <a:pt x="176" y="0"/>
                </a:lnTo>
                <a:lnTo>
                  <a:pt x="253" y="107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71" name="Freeform 46"/>
          <p:cNvSpPr>
            <a:spLocks/>
          </p:cNvSpPr>
          <p:nvPr/>
        </p:nvSpPr>
        <p:spPr bwMode="auto">
          <a:xfrm>
            <a:off x="5545138" y="2270111"/>
            <a:ext cx="101600" cy="82550"/>
          </a:xfrm>
          <a:custGeom>
            <a:avLst/>
            <a:gdLst/>
            <a:ahLst/>
            <a:cxnLst>
              <a:cxn ang="0">
                <a:pos x="0" y="101"/>
              </a:cxn>
              <a:cxn ang="0">
                <a:pos x="254" y="0"/>
              </a:cxn>
              <a:cxn ang="0">
                <a:pos x="78" y="210"/>
              </a:cxn>
              <a:cxn ang="0">
                <a:pos x="0" y="101"/>
              </a:cxn>
            </a:cxnLst>
            <a:rect l="0" t="0" r="r" b="b"/>
            <a:pathLst>
              <a:path w="254" h="210">
                <a:moveTo>
                  <a:pt x="0" y="101"/>
                </a:moveTo>
                <a:lnTo>
                  <a:pt x="254" y="0"/>
                </a:lnTo>
                <a:lnTo>
                  <a:pt x="78" y="210"/>
                </a:lnTo>
                <a:lnTo>
                  <a:pt x="0" y="101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72" name="Line 47"/>
          <p:cNvSpPr>
            <a:spLocks noChangeShapeType="1"/>
          </p:cNvSpPr>
          <p:nvPr/>
        </p:nvSpPr>
        <p:spPr bwMode="auto">
          <a:xfrm flipV="1">
            <a:off x="6262688" y="3667111"/>
            <a:ext cx="579437" cy="4397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73" name="Freeform 48"/>
          <p:cNvSpPr>
            <a:spLocks/>
          </p:cNvSpPr>
          <p:nvPr/>
        </p:nvSpPr>
        <p:spPr bwMode="auto">
          <a:xfrm>
            <a:off x="6199188" y="4068748"/>
            <a:ext cx="100012" cy="84138"/>
          </a:xfrm>
          <a:custGeom>
            <a:avLst/>
            <a:gdLst/>
            <a:ahLst/>
            <a:cxnLst>
              <a:cxn ang="0">
                <a:pos x="251" y="106"/>
              </a:cxn>
              <a:cxn ang="0">
                <a:pos x="0" y="212"/>
              </a:cxn>
              <a:cxn ang="0">
                <a:pos x="172" y="0"/>
              </a:cxn>
              <a:cxn ang="0">
                <a:pos x="251" y="106"/>
              </a:cxn>
            </a:cxnLst>
            <a:rect l="0" t="0" r="r" b="b"/>
            <a:pathLst>
              <a:path w="251" h="212">
                <a:moveTo>
                  <a:pt x="251" y="106"/>
                </a:moveTo>
                <a:lnTo>
                  <a:pt x="0" y="212"/>
                </a:lnTo>
                <a:lnTo>
                  <a:pt x="172" y="0"/>
                </a:lnTo>
                <a:lnTo>
                  <a:pt x="251" y="106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74" name="Freeform 49"/>
          <p:cNvSpPr>
            <a:spLocks/>
          </p:cNvSpPr>
          <p:nvPr/>
        </p:nvSpPr>
        <p:spPr bwMode="auto">
          <a:xfrm>
            <a:off x="6805613" y="3621073"/>
            <a:ext cx="100012" cy="84138"/>
          </a:xfrm>
          <a:custGeom>
            <a:avLst/>
            <a:gdLst/>
            <a:ahLst/>
            <a:cxnLst>
              <a:cxn ang="0">
                <a:pos x="0" y="106"/>
              </a:cxn>
              <a:cxn ang="0">
                <a:pos x="250" y="0"/>
              </a:cxn>
              <a:cxn ang="0">
                <a:pos x="79" y="211"/>
              </a:cxn>
              <a:cxn ang="0">
                <a:pos x="0" y="106"/>
              </a:cxn>
            </a:cxnLst>
            <a:rect l="0" t="0" r="r" b="b"/>
            <a:pathLst>
              <a:path w="250" h="211">
                <a:moveTo>
                  <a:pt x="0" y="106"/>
                </a:moveTo>
                <a:lnTo>
                  <a:pt x="250" y="0"/>
                </a:lnTo>
                <a:lnTo>
                  <a:pt x="79" y="211"/>
                </a:lnTo>
                <a:lnTo>
                  <a:pt x="0" y="106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75" name="Line 52"/>
          <p:cNvSpPr>
            <a:spLocks noChangeShapeType="1"/>
          </p:cNvSpPr>
          <p:nvPr/>
        </p:nvSpPr>
        <p:spPr bwMode="auto">
          <a:xfrm flipH="1">
            <a:off x="3162300" y="2909873"/>
            <a:ext cx="3143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76" name="Freeform 53"/>
          <p:cNvSpPr>
            <a:spLocks/>
          </p:cNvSpPr>
          <p:nvPr/>
        </p:nvSpPr>
        <p:spPr bwMode="auto">
          <a:xfrm>
            <a:off x="3451225" y="2884473"/>
            <a:ext cx="104775" cy="52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5" y="65"/>
              </a:cxn>
              <a:cxn ang="0">
                <a:pos x="0" y="131"/>
              </a:cxn>
              <a:cxn ang="0">
                <a:pos x="0" y="0"/>
              </a:cxn>
            </a:cxnLst>
            <a:rect l="0" t="0" r="r" b="b"/>
            <a:pathLst>
              <a:path w="265" h="131">
                <a:moveTo>
                  <a:pt x="0" y="0"/>
                </a:moveTo>
                <a:lnTo>
                  <a:pt x="265" y="65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77" name="Freeform 54"/>
          <p:cNvSpPr>
            <a:spLocks/>
          </p:cNvSpPr>
          <p:nvPr/>
        </p:nvSpPr>
        <p:spPr bwMode="auto">
          <a:xfrm>
            <a:off x="3084513" y="2884473"/>
            <a:ext cx="104775" cy="52388"/>
          </a:xfrm>
          <a:custGeom>
            <a:avLst/>
            <a:gdLst/>
            <a:ahLst/>
            <a:cxnLst>
              <a:cxn ang="0">
                <a:pos x="264" y="131"/>
              </a:cxn>
              <a:cxn ang="0">
                <a:pos x="0" y="65"/>
              </a:cxn>
              <a:cxn ang="0">
                <a:pos x="264" y="0"/>
              </a:cxn>
              <a:cxn ang="0">
                <a:pos x="264" y="131"/>
              </a:cxn>
            </a:cxnLst>
            <a:rect l="0" t="0" r="r" b="b"/>
            <a:pathLst>
              <a:path w="264" h="131">
                <a:moveTo>
                  <a:pt x="264" y="131"/>
                </a:moveTo>
                <a:lnTo>
                  <a:pt x="0" y="65"/>
                </a:lnTo>
                <a:lnTo>
                  <a:pt x="264" y="0"/>
                </a:lnTo>
                <a:lnTo>
                  <a:pt x="264" y="131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78" name="Line 55"/>
          <p:cNvSpPr>
            <a:spLocks noChangeShapeType="1"/>
          </p:cNvSpPr>
          <p:nvPr/>
        </p:nvSpPr>
        <p:spPr bwMode="auto">
          <a:xfrm>
            <a:off x="4149725" y="3773473"/>
            <a:ext cx="398463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79" name="Freeform 56"/>
          <p:cNvSpPr>
            <a:spLocks/>
          </p:cNvSpPr>
          <p:nvPr/>
        </p:nvSpPr>
        <p:spPr bwMode="auto">
          <a:xfrm>
            <a:off x="4087813" y="3725848"/>
            <a:ext cx="100012" cy="84138"/>
          </a:xfrm>
          <a:custGeom>
            <a:avLst/>
            <a:gdLst/>
            <a:ahLst/>
            <a:cxnLst>
              <a:cxn ang="0">
                <a:pos x="169" y="214"/>
              </a:cxn>
              <a:cxn ang="0">
                <a:pos x="0" y="0"/>
              </a:cxn>
              <a:cxn ang="0">
                <a:pos x="249" y="108"/>
              </a:cxn>
              <a:cxn ang="0">
                <a:pos x="169" y="214"/>
              </a:cxn>
            </a:cxnLst>
            <a:rect l="0" t="0" r="r" b="b"/>
            <a:pathLst>
              <a:path w="249" h="214">
                <a:moveTo>
                  <a:pt x="169" y="214"/>
                </a:moveTo>
                <a:lnTo>
                  <a:pt x="0" y="0"/>
                </a:lnTo>
                <a:lnTo>
                  <a:pt x="249" y="108"/>
                </a:lnTo>
                <a:lnTo>
                  <a:pt x="169" y="214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80" name="Freeform 57"/>
          <p:cNvSpPr>
            <a:spLocks/>
          </p:cNvSpPr>
          <p:nvPr/>
        </p:nvSpPr>
        <p:spPr bwMode="auto">
          <a:xfrm>
            <a:off x="4511675" y="4041761"/>
            <a:ext cx="98425" cy="85725"/>
          </a:xfrm>
          <a:custGeom>
            <a:avLst/>
            <a:gdLst/>
            <a:ahLst/>
            <a:cxnLst>
              <a:cxn ang="0">
                <a:pos x="78" y="0"/>
              </a:cxn>
              <a:cxn ang="0">
                <a:pos x="249" y="214"/>
              </a:cxn>
              <a:cxn ang="0">
                <a:pos x="0" y="106"/>
              </a:cxn>
              <a:cxn ang="0">
                <a:pos x="78" y="0"/>
              </a:cxn>
            </a:cxnLst>
            <a:rect l="0" t="0" r="r" b="b"/>
            <a:pathLst>
              <a:path w="249" h="214">
                <a:moveTo>
                  <a:pt x="78" y="0"/>
                </a:moveTo>
                <a:lnTo>
                  <a:pt x="249" y="214"/>
                </a:lnTo>
                <a:lnTo>
                  <a:pt x="0" y="106"/>
                </a:lnTo>
                <a:lnTo>
                  <a:pt x="78" y="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81" name="Rectangle 58"/>
          <p:cNvSpPr>
            <a:spLocks noChangeArrowheads="1"/>
          </p:cNvSpPr>
          <p:nvPr/>
        </p:nvSpPr>
        <p:spPr bwMode="auto">
          <a:xfrm>
            <a:off x="4759325" y="3186098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 i="0">
                <a:solidFill>
                  <a:srgbClr val="000000"/>
                </a:solidFill>
              </a:rPr>
              <a:t>L3</a:t>
            </a:r>
            <a:endParaRPr lang="en-US" b="0" i="0"/>
          </a:p>
        </p:txBody>
      </p:sp>
      <p:sp>
        <p:nvSpPr>
          <p:cNvPr id="82" name="Rectangle 63"/>
          <p:cNvSpPr>
            <a:spLocks noChangeArrowheads="1"/>
          </p:cNvSpPr>
          <p:nvPr/>
        </p:nvSpPr>
        <p:spPr bwMode="auto">
          <a:xfrm>
            <a:off x="7254875" y="3186098"/>
            <a:ext cx="3460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 i="0">
                <a:solidFill>
                  <a:srgbClr val="000000"/>
                </a:solidFill>
              </a:rPr>
              <a:t>Disk</a:t>
            </a:r>
            <a:endParaRPr lang="en-US" b="0" i="0"/>
          </a:p>
        </p:txBody>
      </p:sp>
      <p:sp>
        <p:nvSpPr>
          <p:cNvPr id="61" name="TextBox 60"/>
          <p:cNvSpPr txBox="1"/>
          <p:nvPr/>
        </p:nvSpPr>
        <p:spPr>
          <a:xfrm>
            <a:off x="2500298" y="228599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M</a:t>
            </a:r>
            <a:r>
              <a:rPr lang="da-DK" baseline="-25000" dirty="0" smtClean="0"/>
              <a:t>1</a:t>
            </a:r>
            <a:endParaRPr lang="da-DK" baseline="-25000" dirty="0"/>
          </a:p>
        </p:txBody>
      </p:sp>
      <p:sp>
        <p:nvSpPr>
          <p:cNvPr id="83" name="TextBox 82"/>
          <p:cNvSpPr txBox="1"/>
          <p:nvPr/>
        </p:nvSpPr>
        <p:spPr>
          <a:xfrm>
            <a:off x="3571868" y="185736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M</a:t>
            </a:r>
            <a:r>
              <a:rPr lang="da-DK" baseline="-25000" dirty="0" smtClean="0"/>
              <a:t>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572000" y="142873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M</a:t>
            </a:r>
            <a:r>
              <a:rPr lang="da-DK" baseline="-25000" dirty="0" smtClean="0"/>
              <a:t>3</a:t>
            </a:r>
            <a:endParaRPr lang="da-DK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5643570" y="107154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M</a:t>
            </a:r>
            <a:r>
              <a:rPr lang="da-DK" baseline="-25000" dirty="0" smtClean="0"/>
              <a:t>4</a:t>
            </a:r>
            <a:endParaRPr lang="da-DK" baseline="-25000" dirty="0"/>
          </a:p>
        </p:txBody>
      </p:sp>
      <p:sp>
        <p:nvSpPr>
          <p:cNvPr id="86" name="TextBox 85"/>
          <p:cNvSpPr txBox="1"/>
          <p:nvPr/>
        </p:nvSpPr>
        <p:spPr>
          <a:xfrm>
            <a:off x="3071802" y="255960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B</a:t>
            </a:r>
            <a:r>
              <a:rPr lang="da-DK" baseline="-25000" dirty="0" smtClean="0"/>
              <a:t>1</a:t>
            </a:r>
            <a:endParaRPr lang="da-DK" baseline="-25000" dirty="0"/>
          </a:p>
        </p:txBody>
      </p:sp>
      <p:sp>
        <p:nvSpPr>
          <p:cNvPr id="87" name="TextBox 86"/>
          <p:cNvSpPr txBox="1"/>
          <p:nvPr/>
        </p:nvSpPr>
        <p:spPr>
          <a:xfrm>
            <a:off x="4071934" y="350043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B</a:t>
            </a:r>
            <a:r>
              <a:rPr lang="da-DK" baseline="-25000" dirty="0" smtClean="0"/>
              <a:t>2</a:t>
            </a:r>
            <a:endParaRPr lang="da-DK" baseline="-25000" dirty="0"/>
          </a:p>
        </p:txBody>
      </p:sp>
      <p:sp>
        <p:nvSpPr>
          <p:cNvPr id="88" name="TextBox 87"/>
          <p:cNvSpPr txBox="1"/>
          <p:nvPr/>
        </p:nvSpPr>
        <p:spPr>
          <a:xfrm>
            <a:off x="5072066" y="200024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B</a:t>
            </a:r>
            <a:r>
              <a:rPr lang="da-DK" baseline="-25000" dirty="0" smtClean="0"/>
              <a:t>3</a:t>
            </a:r>
            <a:endParaRPr lang="da-DK" baseline="-25000" dirty="0"/>
          </a:p>
        </p:txBody>
      </p:sp>
      <p:sp>
        <p:nvSpPr>
          <p:cNvPr id="89" name="TextBox 88"/>
          <p:cNvSpPr txBox="1"/>
          <p:nvPr/>
        </p:nvSpPr>
        <p:spPr>
          <a:xfrm>
            <a:off x="6143636" y="350043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B</a:t>
            </a:r>
            <a:r>
              <a:rPr lang="da-DK" baseline="-25000" dirty="0" smtClean="0"/>
              <a:t>4</a:t>
            </a:r>
            <a:endParaRPr lang="da-DK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da-DK" sz="3600" b="1" dirty="0" err="1">
                <a:solidFill>
                  <a:srgbClr val="C00000"/>
                </a:solidFill>
              </a:rPr>
              <a:t>External</a:t>
            </a:r>
            <a:r>
              <a:rPr lang="da-DK" sz="3600" b="1" dirty="0">
                <a:solidFill>
                  <a:srgbClr val="C00000"/>
                </a:solidFill>
              </a:rPr>
              <a:t> </a:t>
            </a:r>
            <a:r>
              <a:rPr lang="da-DK" sz="3600" b="1" dirty="0" err="1">
                <a:solidFill>
                  <a:srgbClr val="C00000"/>
                </a:solidFill>
              </a:rPr>
              <a:t>Memory</a:t>
            </a:r>
            <a:r>
              <a:rPr lang="da-DK" sz="3600" b="1" dirty="0">
                <a:solidFill>
                  <a:srgbClr val="C00000"/>
                </a:solidFill>
              </a:rPr>
              <a:t> Model</a:t>
            </a:r>
            <a:r>
              <a:rPr lang="da-DK" sz="2400" b="1" dirty="0">
                <a:solidFill>
                  <a:srgbClr val="C00000"/>
                </a:solidFill>
              </a:rPr>
              <a:t>— </a:t>
            </a:r>
            <a:r>
              <a:rPr lang="da-DK" sz="2400" b="1" dirty="0" err="1">
                <a:solidFill>
                  <a:srgbClr val="C00000"/>
                </a:solidFill>
              </a:rPr>
              <a:t>two</a:t>
            </a:r>
            <a:r>
              <a:rPr lang="da-DK" sz="2400" b="1" dirty="0">
                <a:solidFill>
                  <a:srgbClr val="C00000"/>
                </a:solidFill>
              </a:rPr>
              <a:t> parameters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229600" cy="42672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/>
              <a:t>Measure number of block transfers</a:t>
            </a:r>
          </a:p>
          <a:p>
            <a:pPr>
              <a:lnSpc>
                <a:spcPct val="90000"/>
              </a:lnSpc>
              <a:buClr>
                <a:srgbClr val="C00000"/>
              </a:buClr>
              <a:buNone/>
            </a:pPr>
            <a:r>
              <a:rPr lang="en-US" sz="2400" dirty="0"/>
              <a:t>	between two memory levels</a:t>
            </a:r>
          </a:p>
          <a:p>
            <a:pPr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/>
              <a:t>Bottleneck in many computations</a:t>
            </a:r>
          </a:p>
          <a:p>
            <a:pPr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/>
              <a:t>Very successful (simplicity)</a:t>
            </a:r>
          </a:p>
          <a:p>
            <a:pPr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en-US" sz="2400" dirty="0"/>
          </a:p>
          <a:p>
            <a:pPr>
              <a:lnSpc>
                <a:spcPct val="90000"/>
              </a:lnSpc>
              <a:buClr>
                <a:srgbClr val="C00000"/>
              </a:buClr>
              <a:buNone/>
            </a:pPr>
            <a:r>
              <a:rPr lang="en-US" sz="2400" dirty="0">
                <a:solidFill>
                  <a:srgbClr val="C00000"/>
                </a:solidFill>
              </a:rPr>
              <a:t>Limitations</a:t>
            </a:r>
          </a:p>
          <a:p>
            <a:pPr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/>
              <a:t>Parameters </a:t>
            </a:r>
            <a:r>
              <a:rPr lang="en-US" sz="2400" dirty="0" smtClean="0">
                <a:solidFill>
                  <a:srgbClr val="C2432C"/>
                </a:solidFill>
              </a:rPr>
              <a:t>B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C2432C"/>
                </a:solidFill>
              </a:rPr>
              <a:t>M</a:t>
            </a:r>
            <a:r>
              <a:rPr lang="en-US" sz="2400" dirty="0" smtClean="0"/>
              <a:t> must be known</a:t>
            </a:r>
          </a:p>
          <a:p>
            <a:pPr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/>
              <a:t>Does not handle multiple memory levels</a:t>
            </a:r>
          </a:p>
          <a:p>
            <a:pPr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/>
              <a:t>Does not handle dynamic </a:t>
            </a:r>
            <a:r>
              <a:rPr lang="en-US" sz="2400" dirty="0" smtClean="0">
                <a:solidFill>
                  <a:srgbClr val="C2432C"/>
                </a:solidFill>
              </a:rPr>
              <a:t>M</a:t>
            </a:r>
            <a:endParaRPr lang="en-US" sz="2400" dirty="0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6096000" y="1676400"/>
            <a:ext cx="2743200" cy="2731111"/>
            <a:chOff x="3288" y="908"/>
            <a:chExt cx="2304" cy="2164"/>
          </a:xfrm>
        </p:grpSpPr>
        <p:sp>
          <p:nvSpPr>
            <p:cNvPr id="258054" name="AutoShape 6"/>
            <p:cNvSpPr>
              <a:spLocks noChangeAspect="1" noChangeArrowheads="1" noTextEdit="1"/>
            </p:cNvSpPr>
            <p:nvPr/>
          </p:nvSpPr>
          <p:spPr bwMode="auto">
            <a:xfrm>
              <a:off x="3288" y="908"/>
              <a:ext cx="2304" cy="2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8056" name="Line 8"/>
            <p:cNvSpPr>
              <a:spLocks noChangeShapeType="1"/>
            </p:cNvSpPr>
            <p:nvPr/>
          </p:nvSpPr>
          <p:spPr bwMode="auto">
            <a:xfrm>
              <a:off x="3726" y="1989"/>
              <a:ext cx="1715" cy="1"/>
            </a:xfrm>
            <a:prstGeom prst="line">
              <a:avLst/>
            </a:prstGeom>
            <a:noFill/>
            <a:ln w="90488">
              <a:solidFill>
                <a:srgbClr val="868286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8057" name="Freeform 9"/>
            <p:cNvSpPr>
              <a:spLocks/>
            </p:cNvSpPr>
            <p:nvPr/>
          </p:nvSpPr>
          <p:spPr bwMode="auto">
            <a:xfrm>
              <a:off x="3294" y="1809"/>
              <a:ext cx="573" cy="359"/>
            </a:xfrm>
            <a:custGeom>
              <a:avLst/>
              <a:gdLst/>
              <a:ahLst/>
              <a:cxnLst>
                <a:cxn ang="0">
                  <a:pos x="1147" y="2866"/>
                </a:cxn>
                <a:cxn ang="0">
                  <a:pos x="3439" y="2866"/>
                </a:cxn>
                <a:cxn ang="0">
                  <a:pos x="4585" y="0"/>
                </a:cxn>
                <a:cxn ang="0">
                  <a:pos x="2579" y="0"/>
                </a:cxn>
                <a:cxn ang="0">
                  <a:pos x="2292" y="0"/>
                </a:cxn>
                <a:cxn ang="0">
                  <a:pos x="2006" y="0"/>
                </a:cxn>
                <a:cxn ang="0">
                  <a:pos x="0" y="0"/>
                </a:cxn>
                <a:cxn ang="0">
                  <a:pos x="1147" y="2866"/>
                </a:cxn>
              </a:cxnLst>
              <a:rect l="0" t="0" r="r" b="b"/>
              <a:pathLst>
                <a:path w="4585" h="2866">
                  <a:moveTo>
                    <a:pt x="1147" y="2866"/>
                  </a:moveTo>
                  <a:lnTo>
                    <a:pt x="3439" y="2866"/>
                  </a:lnTo>
                  <a:lnTo>
                    <a:pt x="4585" y="0"/>
                  </a:lnTo>
                  <a:lnTo>
                    <a:pt x="2579" y="0"/>
                  </a:lnTo>
                  <a:lnTo>
                    <a:pt x="2292" y="0"/>
                  </a:lnTo>
                  <a:lnTo>
                    <a:pt x="2006" y="0"/>
                  </a:lnTo>
                  <a:lnTo>
                    <a:pt x="0" y="0"/>
                  </a:lnTo>
                  <a:lnTo>
                    <a:pt x="1147" y="2866"/>
                  </a:lnTo>
                  <a:close/>
                </a:path>
              </a:pathLst>
            </a:custGeom>
            <a:solidFill>
              <a:srgbClr val="FFFF00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8058" name="Rectangle 10"/>
            <p:cNvSpPr>
              <a:spLocks noChangeArrowheads="1"/>
            </p:cNvSpPr>
            <p:nvPr/>
          </p:nvSpPr>
          <p:spPr bwMode="auto">
            <a:xfrm>
              <a:off x="3479" y="1946"/>
              <a:ext cx="26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 i="0">
                  <a:solidFill>
                    <a:srgbClr val="000000"/>
                  </a:solidFill>
                </a:rPr>
                <a:t>CPU</a:t>
              </a:r>
              <a:endParaRPr lang="en-US" b="0" i="0"/>
            </a:p>
          </p:txBody>
        </p:sp>
        <p:sp>
          <p:nvSpPr>
            <p:cNvPr id="258059" name="Rectangle 11"/>
            <p:cNvSpPr>
              <a:spLocks noChangeArrowheads="1"/>
            </p:cNvSpPr>
            <p:nvPr/>
          </p:nvSpPr>
          <p:spPr bwMode="auto">
            <a:xfrm>
              <a:off x="4368" y="1200"/>
              <a:ext cx="215" cy="1577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8060" name="Rectangle 12"/>
            <p:cNvSpPr>
              <a:spLocks noChangeArrowheads="1"/>
            </p:cNvSpPr>
            <p:nvPr/>
          </p:nvSpPr>
          <p:spPr bwMode="auto">
            <a:xfrm>
              <a:off x="5371" y="914"/>
              <a:ext cx="215" cy="2149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8061" name="Rectangle 13"/>
            <p:cNvSpPr>
              <a:spLocks noChangeArrowheads="1"/>
            </p:cNvSpPr>
            <p:nvPr/>
          </p:nvSpPr>
          <p:spPr bwMode="auto">
            <a:xfrm>
              <a:off x="5399" y="1589"/>
              <a:ext cx="150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 i="0">
                  <a:solidFill>
                    <a:srgbClr val="000000"/>
                  </a:solidFill>
                </a:rPr>
                <a:t>M</a:t>
              </a:r>
              <a:endParaRPr lang="en-US" b="0" i="0"/>
            </a:p>
          </p:txBody>
        </p:sp>
        <p:sp>
          <p:nvSpPr>
            <p:cNvPr id="258062" name="Rectangle 14"/>
            <p:cNvSpPr>
              <a:spLocks noChangeArrowheads="1"/>
            </p:cNvSpPr>
            <p:nvPr/>
          </p:nvSpPr>
          <p:spPr bwMode="auto">
            <a:xfrm>
              <a:off x="5427" y="1726"/>
              <a:ext cx="101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 i="0">
                  <a:solidFill>
                    <a:srgbClr val="000000"/>
                  </a:solidFill>
                </a:rPr>
                <a:t>e</a:t>
              </a:r>
              <a:endParaRPr lang="en-US" b="0" i="0"/>
            </a:p>
          </p:txBody>
        </p:sp>
        <p:sp>
          <p:nvSpPr>
            <p:cNvPr id="258063" name="Rectangle 15"/>
            <p:cNvSpPr>
              <a:spLocks noChangeArrowheads="1"/>
            </p:cNvSpPr>
            <p:nvPr/>
          </p:nvSpPr>
          <p:spPr bwMode="auto">
            <a:xfrm>
              <a:off x="5407" y="1863"/>
              <a:ext cx="150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 i="0">
                  <a:solidFill>
                    <a:srgbClr val="000000"/>
                  </a:solidFill>
                </a:rPr>
                <a:t>m</a:t>
              </a:r>
              <a:endParaRPr lang="en-US" b="0" i="0"/>
            </a:p>
          </p:txBody>
        </p:sp>
        <p:sp>
          <p:nvSpPr>
            <p:cNvPr id="258064" name="Rectangle 16"/>
            <p:cNvSpPr>
              <a:spLocks noChangeArrowheads="1"/>
            </p:cNvSpPr>
            <p:nvPr/>
          </p:nvSpPr>
          <p:spPr bwMode="auto">
            <a:xfrm>
              <a:off x="5423" y="1999"/>
              <a:ext cx="101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 i="0">
                  <a:solidFill>
                    <a:srgbClr val="000000"/>
                  </a:solidFill>
                </a:rPr>
                <a:t>o</a:t>
              </a:r>
              <a:endParaRPr lang="en-US" b="0" i="0"/>
            </a:p>
          </p:txBody>
        </p:sp>
        <p:sp>
          <p:nvSpPr>
            <p:cNvPr id="258065" name="Rectangle 17"/>
            <p:cNvSpPr>
              <a:spLocks noChangeArrowheads="1"/>
            </p:cNvSpPr>
            <p:nvPr/>
          </p:nvSpPr>
          <p:spPr bwMode="auto">
            <a:xfrm>
              <a:off x="5433" y="2134"/>
              <a:ext cx="60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 i="0">
                  <a:solidFill>
                    <a:srgbClr val="000000"/>
                  </a:solidFill>
                </a:rPr>
                <a:t>r</a:t>
              </a:r>
              <a:endParaRPr lang="en-US" b="0" i="0"/>
            </a:p>
          </p:txBody>
        </p:sp>
        <p:sp>
          <p:nvSpPr>
            <p:cNvPr id="258066" name="Rectangle 18"/>
            <p:cNvSpPr>
              <a:spLocks noChangeArrowheads="1"/>
            </p:cNvSpPr>
            <p:nvPr/>
          </p:nvSpPr>
          <p:spPr bwMode="auto">
            <a:xfrm>
              <a:off x="5423" y="2272"/>
              <a:ext cx="90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 i="0">
                  <a:solidFill>
                    <a:srgbClr val="000000"/>
                  </a:solidFill>
                </a:rPr>
                <a:t>y</a:t>
              </a:r>
              <a:endParaRPr lang="en-US" b="0" i="0"/>
            </a:p>
          </p:txBody>
        </p:sp>
        <p:sp>
          <p:nvSpPr>
            <p:cNvPr id="258067" name="Rectangle 19"/>
            <p:cNvSpPr>
              <a:spLocks noChangeArrowheads="1"/>
            </p:cNvSpPr>
            <p:nvPr/>
          </p:nvSpPr>
          <p:spPr bwMode="auto">
            <a:xfrm>
              <a:off x="4834" y="1594"/>
              <a:ext cx="251" cy="72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8068" name="Freeform 20"/>
            <p:cNvSpPr>
              <a:spLocks/>
            </p:cNvSpPr>
            <p:nvPr/>
          </p:nvSpPr>
          <p:spPr bwMode="auto">
            <a:xfrm>
              <a:off x="4655" y="1415"/>
              <a:ext cx="573" cy="36"/>
            </a:xfrm>
            <a:custGeom>
              <a:avLst/>
              <a:gdLst/>
              <a:ahLst/>
              <a:cxnLst>
                <a:cxn ang="0">
                  <a:pos x="0" y="285"/>
                </a:cxn>
                <a:cxn ang="0">
                  <a:pos x="64" y="271"/>
                </a:cxn>
                <a:cxn ang="0">
                  <a:pos x="107" y="258"/>
                </a:cxn>
                <a:cxn ang="0">
                  <a:pos x="160" y="247"/>
                </a:cxn>
                <a:cxn ang="0">
                  <a:pos x="225" y="232"/>
                </a:cxn>
                <a:cxn ang="0">
                  <a:pos x="298" y="217"/>
                </a:cxn>
                <a:cxn ang="0">
                  <a:pos x="382" y="198"/>
                </a:cxn>
                <a:cxn ang="0">
                  <a:pos x="474" y="178"/>
                </a:cxn>
                <a:cxn ang="0">
                  <a:pos x="573" y="159"/>
                </a:cxn>
                <a:cxn ang="0">
                  <a:pos x="677" y="140"/>
                </a:cxn>
                <a:cxn ang="0">
                  <a:pos x="787" y="121"/>
                </a:cxn>
                <a:cxn ang="0">
                  <a:pos x="902" y="102"/>
                </a:cxn>
                <a:cxn ang="0">
                  <a:pos x="1024" y="83"/>
                </a:cxn>
                <a:cxn ang="0">
                  <a:pos x="1150" y="68"/>
                </a:cxn>
                <a:cxn ang="0">
                  <a:pos x="1284" y="52"/>
                </a:cxn>
                <a:cxn ang="0">
                  <a:pos x="1429" y="38"/>
                </a:cxn>
                <a:cxn ang="0">
                  <a:pos x="1582" y="25"/>
                </a:cxn>
                <a:cxn ang="0">
                  <a:pos x="1747" y="14"/>
                </a:cxn>
                <a:cxn ang="0">
                  <a:pos x="1919" y="6"/>
                </a:cxn>
                <a:cxn ang="0">
                  <a:pos x="2102" y="0"/>
                </a:cxn>
                <a:cxn ang="0">
                  <a:pos x="2292" y="0"/>
                </a:cxn>
                <a:cxn ang="0">
                  <a:pos x="2484" y="0"/>
                </a:cxn>
                <a:cxn ang="0">
                  <a:pos x="2667" y="6"/>
                </a:cxn>
                <a:cxn ang="0">
                  <a:pos x="2839" y="14"/>
                </a:cxn>
                <a:cxn ang="0">
                  <a:pos x="3003" y="25"/>
                </a:cxn>
                <a:cxn ang="0">
                  <a:pos x="3156" y="38"/>
                </a:cxn>
                <a:cxn ang="0">
                  <a:pos x="3301" y="52"/>
                </a:cxn>
                <a:cxn ang="0">
                  <a:pos x="3435" y="68"/>
                </a:cxn>
                <a:cxn ang="0">
                  <a:pos x="3561" y="83"/>
                </a:cxn>
                <a:cxn ang="0">
                  <a:pos x="3684" y="102"/>
                </a:cxn>
                <a:cxn ang="0">
                  <a:pos x="3799" y="121"/>
                </a:cxn>
                <a:cxn ang="0">
                  <a:pos x="3909" y="140"/>
                </a:cxn>
                <a:cxn ang="0">
                  <a:pos x="4013" y="159"/>
                </a:cxn>
                <a:cxn ang="0">
                  <a:pos x="4112" y="178"/>
                </a:cxn>
                <a:cxn ang="0">
                  <a:pos x="4204" y="198"/>
                </a:cxn>
                <a:cxn ang="0">
                  <a:pos x="4287" y="217"/>
                </a:cxn>
                <a:cxn ang="0">
                  <a:pos x="4360" y="232"/>
                </a:cxn>
                <a:cxn ang="0">
                  <a:pos x="4426" y="247"/>
                </a:cxn>
                <a:cxn ang="0">
                  <a:pos x="4478" y="258"/>
                </a:cxn>
                <a:cxn ang="0">
                  <a:pos x="4520" y="271"/>
                </a:cxn>
                <a:cxn ang="0">
                  <a:pos x="4585" y="285"/>
                </a:cxn>
              </a:cxnLst>
              <a:rect l="0" t="0" r="r" b="b"/>
              <a:pathLst>
                <a:path w="4585" h="285">
                  <a:moveTo>
                    <a:pt x="0" y="285"/>
                  </a:moveTo>
                  <a:lnTo>
                    <a:pt x="64" y="271"/>
                  </a:lnTo>
                  <a:lnTo>
                    <a:pt x="107" y="258"/>
                  </a:lnTo>
                  <a:lnTo>
                    <a:pt x="160" y="247"/>
                  </a:lnTo>
                  <a:lnTo>
                    <a:pt x="225" y="232"/>
                  </a:lnTo>
                  <a:lnTo>
                    <a:pt x="298" y="217"/>
                  </a:lnTo>
                  <a:lnTo>
                    <a:pt x="382" y="198"/>
                  </a:lnTo>
                  <a:lnTo>
                    <a:pt x="474" y="178"/>
                  </a:lnTo>
                  <a:lnTo>
                    <a:pt x="573" y="159"/>
                  </a:lnTo>
                  <a:lnTo>
                    <a:pt x="677" y="140"/>
                  </a:lnTo>
                  <a:lnTo>
                    <a:pt x="787" y="121"/>
                  </a:lnTo>
                  <a:lnTo>
                    <a:pt x="902" y="102"/>
                  </a:lnTo>
                  <a:lnTo>
                    <a:pt x="1024" y="83"/>
                  </a:lnTo>
                  <a:lnTo>
                    <a:pt x="1150" y="68"/>
                  </a:lnTo>
                  <a:lnTo>
                    <a:pt x="1284" y="52"/>
                  </a:lnTo>
                  <a:lnTo>
                    <a:pt x="1429" y="38"/>
                  </a:lnTo>
                  <a:lnTo>
                    <a:pt x="1582" y="25"/>
                  </a:lnTo>
                  <a:lnTo>
                    <a:pt x="1747" y="14"/>
                  </a:lnTo>
                  <a:lnTo>
                    <a:pt x="1919" y="6"/>
                  </a:lnTo>
                  <a:lnTo>
                    <a:pt x="2102" y="0"/>
                  </a:lnTo>
                  <a:lnTo>
                    <a:pt x="2292" y="0"/>
                  </a:lnTo>
                  <a:lnTo>
                    <a:pt x="2484" y="0"/>
                  </a:lnTo>
                  <a:lnTo>
                    <a:pt x="2667" y="6"/>
                  </a:lnTo>
                  <a:lnTo>
                    <a:pt x="2839" y="14"/>
                  </a:lnTo>
                  <a:lnTo>
                    <a:pt x="3003" y="25"/>
                  </a:lnTo>
                  <a:lnTo>
                    <a:pt x="3156" y="38"/>
                  </a:lnTo>
                  <a:lnTo>
                    <a:pt x="3301" y="52"/>
                  </a:lnTo>
                  <a:lnTo>
                    <a:pt x="3435" y="68"/>
                  </a:lnTo>
                  <a:lnTo>
                    <a:pt x="3561" y="83"/>
                  </a:lnTo>
                  <a:lnTo>
                    <a:pt x="3684" y="102"/>
                  </a:lnTo>
                  <a:lnTo>
                    <a:pt x="3799" y="121"/>
                  </a:lnTo>
                  <a:lnTo>
                    <a:pt x="3909" y="140"/>
                  </a:lnTo>
                  <a:lnTo>
                    <a:pt x="4013" y="159"/>
                  </a:lnTo>
                  <a:lnTo>
                    <a:pt x="4112" y="178"/>
                  </a:lnTo>
                  <a:lnTo>
                    <a:pt x="4204" y="198"/>
                  </a:lnTo>
                  <a:lnTo>
                    <a:pt x="4287" y="217"/>
                  </a:lnTo>
                  <a:lnTo>
                    <a:pt x="4360" y="232"/>
                  </a:lnTo>
                  <a:lnTo>
                    <a:pt x="4426" y="247"/>
                  </a:lnTo>
                  <a:lnTo>
                    <a:pt x="4478" y="258"/>
                  </a:lnTo>
                  <a:lnTo>
                    <a:pt x="4520" y="271"/>
                  </a:lnTo>
                  <a:lnTo>
                    <a:pt x="4585" y="285"/>
                  </a:lnTo>
                </a:path>
              </a:pathLst>
            </a:custGeom>
            <a:solidFill>
              <a:srgbClr val="C2432C"/>
            </a:solidFill>
            <a:ln w="22225">
              <a:solidFill>
                <a:srgbClr val="C2432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8069" name="Line 21"/>
            <p:cNvSpPr>
              <a:spLocks noChangeShapeType="1"/>
            </p:cNvSpPr>
            <p:nvPr/>
          </p:nvSpPr>
          <p:spPr bwMode="auto">
            <a:xfrm flipV="1">
              <a:off x="4648" y="1425"/>
              <a:ext cx="119" cy="28"/>
            </a:xfrm>
            <a:prstGeom prst="line">
              <a:avLst/>
            </a:prstGeom>
            <a:noFill/>
            <a:ln w="349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8070" name="Freeform 22"/>
            <p:cNvSpPr>
              <a:spLocks/>
            </p:cNvSpPr>
            <p:nvPr/>
          </p:nvSpPr>
          <p:spPr bwMode="auto">
            <a:xfrm>
              <a:off x="4683" y="1391"/>
              <a:ext cx="118" cy="55"/>
            </a:xfrm>
            <a:custGeom>
              <a:avLst/>
              <a:gdLst/>
              <a:ahLst/>
              <a:cxnLst>
                <a:cxn ang="0">
                  <a:pos x="944" y="444"/>
                </a:cxn>
                <a:cxn ang="0">
                  <a:pos x="0" y="432"/>
                </a:cxn>
                <a:cxn ang="0">
                  <a:pos x="840" y="0"/>
                </a:cxn>
                <a:cxn ang="0">
                  <a:pos x="944" y="444"/>
                </a:cxn>
              </a:cxnLst>
              <a:rect l="0" t="0" r="r" b="b"/>
              <a:pathLst>
                <a:path w="944" h="444">
                  <a:moveTo>
                    <a:pt x="944" y="444"/>
                  </a:moveTo>
                  <a:lnTo>
                    <a:pt x="0" y="432"/>
                  </a:lnTo>
                  <a:lnTo>
                    <a:pt x="840" y="0"/>
                  </a:lnTo>
                  <a:lnTo>
                    <a:pt x="944" y="444"/>
                  </a:lnTo>
                  <a:close/>
                </a:path>
              </a:pathLst>
            </a:custGeom>
            <a:solidFill>
              <a:srgbClr val="C2432C"/>
            </a:solidFill>
            <a:ln w="22225">
              <a:solidFill>
                <a:srgbClr val="C2432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8071" name="Line 23"/>
            <p:cNvSpPr>
              <a:spLocks noChangeShapeType="1"/>
            </p:cNvSpPr>
            <p:nvPr/>
          </p:nvSpPr>
          <p:spPr bwMode="auto">
            <a:xfrm>
              <a:off x="5116" y="1425"/>
              <a:ext cx="119" cy="28"/>
            </a:xfrm>
            <a:prstGeom prst="line">
              <a:avLst/>
            </a:prstGeom>
            <a:noFill/>
            <a:ln w="349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8072" name="Freeform 24"/>
            <p:cNvSpPr>
              <a:spLocks/>
            </p:cNvSpPr>
            <p:nvPr/>
          </p:nvSpPr>
          <p:spPr bwMode="auto">
            <a:xfrm>
              <a:off x="5082" y="1391"/>
              <a:ext cx="118" cy="55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944" y="432"/>
                </a:cxn>
                <a:cxn ang="0">
                  <a:pos x="0" y="444"/>
                </a:cxn>
                <a:cxn ang="0">
                  <a:pos x="103" y="0"/>
                </a:cxn>
              </a:cxnLst>
              <a:rect l="0" t="0" r="r" b="b"/>
              <a:pathLst>
                <a:path w="944" h="444">
                  <a:moveTo>
                    <a:pt x="103" y="0"/>
                  </a:moveTo>
                  <a:lnTo>
                    <a:pt x="944" y="432"/>
                  </a:lnTo>
                  <a:lnTo>
                    <a:pt x="0" y="444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C2432C"/>
            </a:solidFill>
            <a:ln w="22225">
              <a:solidFill>
                <a:srgbClr val="C2432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8073" name="Rectangle 25"/>
            <p:cNvSpPr>
              <a:spLocks noChangeArrowheads="1"/>
            </p:cNvSpPr>
            <p:nvPr/>
          </p:nvSpPr>
          <p:spPr bwMode="auto">
            <a:xfrm>
              <a:off x="4583" y="1177"/>
              <a:ext cx="769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2000" b="0" i="0">
                  <a:solidFill>
                    <a:srgbClr val="C2432C"/>
                  </a:solidFill>
                </a:rPr>
                <a:t>I/O</a:t>
              </a:r>
              <a:endParaRPr lang="en-US" b="0" i="0">
                <a:solidFill>
                  <a:srgbClr val="C2432C"/>
                </a:solidFill>
              </a:endParaRPr>
            </a:p>
          </p:txBody>
        </p:sp>
        <p:sp>
          <p:nvSpPr>
            <p:cNvPr id="258074" name="Rectangle 26"/>
            <p:cNvSpPr>
              <a:spLocks noChangeArrowheads="1"/>
            </p:cNvSpPr>
            <p:nvPr/>
          </p:nvSpPr>
          <p:spPr bwMode="auto">
            <a:xfrm>
              <a:off x="4424" y="1664"/>
              <a:ext cx="91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 i="0">
                  <a:solidFill>
                    <a:srgbClr val="000000"/>
                  </a:solidFill>
                </a:rPr>
                <a:t>c</a:t>
              </a:r>
              <a:endParaRPr lang="en-US" b="0" i="0"/>
            </a:p>
          </p:txBody>
        </p:sp>
        <p:sp>
          <p:nvSpPr>
            <p:cNvPr id="258075" name="Rectangle 27"/>
            <p:cNvSpPr>
              <a:spLocks noChangeArrowheads="1"/>
            </p:cNvSpPr>
            <p:nvPr/>
          </p:nvSpPr>
          <p:spPr bwMode="auto">
            <a:xfrm>
              <a:off x="4424" y="1806"/>
              <a:ext cx="101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 i="0">
                  <a:solidFill>
                    <a:srgbClr val="000000"/>
                  </a:solidFill>
                </a:rPr>
                <a:t>a</a:t>
              </a:r>
              <a:endParaRPr lang="en-US" b="0" i="0"/>
            </a:p>
          </p:txBody>
        </p:sp>
        <p:sp>
          <p:nvSpPr>
            <p:cNvPr id="258076" name="Rectangle 28"/>
            <p:cNvSpPr>
              <a:spLocks noChangeArrowheads="1"/>
            </p:cNvSpPr>
            <p:nvPr/>
          </p:nvSpPr>
          <p:spPr bwMode="auto">
            <a:xfrm>
              <a:off x="4424" y="1913"/>
              <a:ext cx="91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 i="0">
                  <a:solidFill>
                    <a:srgbClr val="000000"/>
                  </a:solidFill>
                </a:rPr>
                <a:t>c</a:t>
              </a:r>
              <a:endParaRPr lang="en-US" b="0" i="0"/>
            </a:p>
          </p:txBody>
        </p:sp>
        <p:sp>
          <p:nvSpPr>
            <p:cNvPr id="258077" name="Rectangle 29"/>
            <p:cNvSpPr>
              <a:spLocks noChangeArrowheads="1"/>
            </p:cNvSpPr>
            <p:nvPr/>
          </p:nvSpPr>
          <p:spPr bwMode="auto">
            <a:xfrm>
              <a:off x="4420" y="2059"/>
              <a:ext cx="101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 i="0">
                  <a:solidFill>
                    <a:srgbClr val="000000"/>
                  </a:solidFill>
                </a:rPr>
                <a:t>h</a:t>
              </a:r>
              <a:endParaRPr lang="en-US" b="0" i="0"/>
            </a:p>
          </p:txBody>
        </p:sp>
        <p:sp>
          <p:nvSpPr>
            <p:cNvPr id="258078" name="Rectangle 30"/>
            <p:cNvSpPr>
              <a:spLocks noChangeArrowheads="1"/>
            </p:cNvSpPr>
            <p:nvPr/>
          </p:nvSpPr>
          <p:spPr bwMode="auto">
            <a:xfrm>
              <a:off x="4424" y="2200"/>
              <a:ext cx="101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 i="0">
                  <a:solidFill>
                    <a:srgbClr val="000000"/>
                  </a:solidFill>
                </a:rPr>
                <a:t>e</a:t>
              </a:r>
              <a:endParaRPr lang="en-US" b="0" i="0"/>
            </a:p>
          </p:txBody>
        </p:sp>
        <p:sp>
          <p:nvSpPr>
            <p:cNvPr id="258079" name="Rectangle 31"/>
            <p:cNvSpPr>
              <a:spLocks noChangeArrowheads="1"/>
            </p:cNvSpPr>
            <p:nvPr/>
          </p:nvSpPr>
          <p:spPr bwMode="auto">
            <a:xfrm>
              <a:off x="4392" y="2828"/>
              <a:ext cx="192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C2432C"/>
                  </a:solidFill>
                </a:rPr>
                <a:t>M</a:t>
              </a:r>
              <a:endParaRPr lang="en-US" dirty="0">
                <a:solidFill>
                  <a:srgbClr val="C2432C"/>
                </a:solidFill>
              </a:endParaRPr>
            </a:p>
          </p:txBody>
        </p:sp>
        <p:sp>
          <p:nvSpPr>
            <p:cNvPr id="258080" name="Rectangle 32"/>
            <p:cNvSpPr>
              <a:spLocks noChangeArrowheads="1"/>
            </p:cNvSpPr>
            <p:nvPr/>
          </p:nvSpPr>
          <p:spPr bwMode="auto">
            <a:xfrm>
              <a:off x="4824" y="1675"/>
              <a:ext cx="240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2000">
                  <a:solidFill>
                    <a:srgbClr val="C2432C"/>
                  </a:solidFill>
                </a:rPr>
                <a:t>B</a:t>
              </a:r>
              <a:endParaRPr lang="en-US">
                <a:solidFill>
                  <a:srgbClr val="C2432C"/>
                </a:solidFill>
              </a:endParaRPr>
            </a:p>
          </p:txBody>
        </p:sp>
      </p:grpSp>
      <p:sp>
        <p:nvSpPr>
          <p:cNvPr id="258082" name="Rectangle 34"/>
          <p:cNvSpPr>
            <a:spLocks noChangeArrowheads="1"/>
          </p:cNvSpPr>
          <p:nvPr/>
        </p:nvSpPr>
        <p:spPr bwMode="auto">
          <a:xfrm>
            <a:off x="6324600" y="7620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4803775" algn="l"/>
              </a:tabLst>
            </a:pPr>
            <a:r>
              <a:rPr lang="da-DK" b="0" i="0">
                <a:solidFill>
                  <a:srgbClr val="C2432C"/>
                </a:solidFill>
              </a:rPr>
              <a:t>Aggarwal and Vitter 1988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8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8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8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8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8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8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8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8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8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8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8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8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da-DK" sz="4000" b="1" dirty="0">
                <a:solidFill>
                  <a:srgbClr val="C00000"/>
                </a:solidFill>
              </a:rPr>
              <a:t>Ideal </a:t>
            </a:r>
            <a:r>
              <a:rPr lang="da-DK" sz="4000" b="1" dirty="0" err="1">
                <a:solidFill>
                  <a:srgbClr val="C00000"/>
                </a:solidFill>
              </a:rPr>
              <a:t>Cache</a:t>
            </a:r>
            <a:r>
              <a:rPr lang="da-DK" sz="4000" b="1" dirty="0">
                <a:solidFill>
                  <a:srgbClr val="C00000"/>
                </a:solidFill>
              </a:rPr>
              <a:t> Model</a:t>
            </a:r>
            <a:r>
              <a:rPr lang="da-DK" sz="2700" b="1" dirty="0">
                <a:solidFill>
                  <a:srgbClr val="C00000"/>
                </a:solidFill>
              </a:rPr>
              <a:t>— </a:t>
            </a:r>
            <a:r>
              <a:rPr lang="da-DK" sz="2700" b="1" dirty="0" err="1">
                <a:solidFill>
                  <a:srgbClr val="C00000"/>
                </a:solidFill>
              </a:rPr>
              <a:t>no</a:t>
            </a:r>
            <a:r>
              <a:rPr lang="da-DK" sz="2700" b="1" dirty="0">
                <a:solidFill>
                  <a:srgbClr val="C00000"/>
                </a:solidFill>
              </a:rPr>
              <a:t> parameters !?</a:t>
            </a:r>
            <a:endParaRPr lang="en-US" sz="2700" b="1" dirty="0">
              <a:solidFill>
                <a:srgbClr val="C00000"/>
              </a:solidFill>
            </a:endParaRP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C2432C"/>
                </a:solidFill>
              </a:rPr>
              <a:t>Program</a:t>
            </a:r>
            <a:r>
              <a:rPr lang="en-US" sz="2400" dirty="0"/>
              <a:t> with only one memory</a:t>
            </a:r>
          </a:p>
          <a:p>
            <a:pPr marL="457200" indent="-457200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C2432C"/>
                </a:solidFill>
              </a:rPr>
              <a:t>Analyze</a:t>
            </a:r>
            <a:r>
              <a:rPr lang="en-US" sz="2400" dirty="0"/>
              <a:t> in the I/O model for</a:t>
            </a:r>
          </a:p>
          <a:p>
            <a:pPr marL="457200" indent="-457200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/>
              <a:t>Optimal off-line cache replacement</a:t>
            </a:r>
          </a:p>
          <a:p>
            <a:pPr marL="457200" indent="-457200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/>
              <a:t>strategy arbitrary </a:t>
            </a:r>
            <a:r>
              <a:rPr lang="en-US" sz="2400" dirty="0">
                <a:solidFill>
                  <a:srgbClr val="C2432C"/>
                </a:solidFill>
              </a:rPr>
              <a:t>B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C2432C"/>
                </a:solidFill>
              </a:rPr>
              <a:t>M</a:t>
            </a:r>
          </a:p>
          <a:p>
            <a:pPr>
              <a:lnSpc>
                <a:spcPct val="90000"/>
              </a:lnSpc>
              <a:buFontTx/>
              <a:buNone/>
            </a:pPr>
            <a:endParaRPr lang="da-DK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C2432C"/>
                </a:solidFill>
              </a:rPr>
              <a:t>Advantages</a:t>
            </a:r>
          </a:p>
          <a:p>
            <a:pPr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/>
              <a:t>Optimal on arbitrary level </a:t>
            </a:r>
            <a:r>
              <a:rPr lang="en-US" sz="2400" dirty="0">
                <a:cs typeface="Arial" pitchFamily="34" charset="0"/>
              </a:rPr>
              <a:t>→</a:t>
            </a:r>
            <a:r>
              <a:rPr lang="en-US" sz="2400" dirty="0"/>
              <a:t> optimal on </a:t>
            </a:r>
            <a:r>
              <a:rPr lang="en-US" sz="2400" dirty="0">
                <a:solidFill>
                  <a:srgbClr val="C2432C"/>
                </a:solidFill>
              </a:rPr>
              <a:t>all levels</a:t>
            </a:r>
          </a:p>
          <a:p>
            <a:pPr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/>
              <a:t>Portability, </a:t>
            </a:r>
            <a:r>
              <a:rPr lang="en-US" sz="2400" dirty="0">
                <a:solidFill>
                  <a:srgbClr val="C2432C"/>
                </a:solidFill>
              </a:rPr>
              <a:t>B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C2432C"/>
                </a:solidFill>
              </a:rPr>
              <a:t>M</a:t>
            </a:r>
            <a:r>
              <a:rPr lang="en-US" sz="2400" dirty="0"/>
              <a:t> not hard-wired into algorithm</a:t>
            </a:r>
          </a:p>
          <a:p>
            <a:pPr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/>
              <a:t>Dynamic changing parameters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7467600" y="4419600"/>
            <a:ext cx="1371600" cy="914400"/>
            <a:chOff x="1728" y="1577"/>
            <a:chExt cx="2304" cy="1165"/>
          </a:xfrm>
        </p:grpSpPr>
        <p:sp>
          <p:nvSpPr>
            <p:cNvPr id="90119" name="AutoShape 7"/>
            <p:cNvSpPr>
              <a:spLocks noChangeAspect="1" noChangeArrowheads="1" noTextEdit="1"/>
            </p:cNvSpPr>
            <p:nvPr/>
          </p:nvSpPr>
          <p:spPr bwMode="auto">
            <a:xfrm>
              <a:off x="1728" y="1577"/>
              <a:ext cx="2304" cy="1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0121" name="Freeform 9"/>
            <p:cNvSpPr>
              <a:spLocks/>
            </p:cNvSpPr>
            <p:nvPr/>
          </p:nvSpPr>
          <p:spPr bwMode="auto">
            <a:xfrm>
              <a:off x="3615" y="2249"/>
              <a:ext cx="414" cy="110"/>
            </a:xfrm>
            <a:custGeom>
              <a:avLst/>
              <a:gdLst/>
              <a:ahLst/>
              <a:cxnLst>
                <a:cxn ang="0">
                  <a:pos x="3305" y="480"/>
                </a:cxn>
                <a:cxn ang="0">
                  <a:pos x="3281" y="526"/>
                </a:cxn>
                <a:cxn ang="0">
                  <a:pos x="3239" y="571"/>
                </a:cxn>
                <a:cxn ang="0">
                  <a:pos x="3179" y="615"/>
                </a:cxn>
                <a:cxn ang="0">
                  <a:pos x="3103" y="656"/>
                </a:cxn>
                <a:cxn ang="0">
                  <a:pos x="3011" y="696"/>
                </a:cxn>
                <a:cxn ang="0">
                  <a:pos x="2904" y="732"/>
                </a:cxn>
                <a:cxn ang="0">
                  <a:pos x="2782" y="765"/>
                </a:cxn>
                <a:cxn ang="0">
                  <a:pos x="2648" y="795"/>
                </a:cxn>
                <a:cxn ang="0">
                  <a:pos x="2504" y="821"/>
                </a:cxn>
                <a:cxn ang="0">
                  <a:pos x="2351" y="842"/>
                </a:cxn>
                <a:cxn ang="0">
                  <a:pos x="2189" y="859"/>
                </a:cxn>
                <a:cxn ang="0">
                  <a:pos x="2022" y="872"/>
                </a:cxn>
                <a:cxn ang="0">
                  <a:pos x="1851" y="880"/>
                </a:cxn>
                <a:cxn ang="0">
                  <a:pos x="1677" y="882"/>
                </a:cxn>
                <a:cxn ang="0">
                  <a:pos x="1504" y="881"/>
                </a:cxn>
                <a:cxn ang="0">
                  <a:pos x="1332" y="875"/>
                </a:cxn>
                <a:cxn ang="0">
                  <a:pos x="1163" y="863"/>
                </a:cxn>
                <a:cxn ang="0">
                  <a:pos x="1000" y="846"/>
                </a:cxn>
                <a:cxn ang="0">
                  <a:pos x="845" y="826"/>
                </a:cxn>
                <a:cxn ang="0">
                  <a:pos x="697" y="801"/>
                </a:cxn>
                <a:cxn ang="0">
                  <a:pos x="561" y="772"/>
                </a:cxn>
                <a:cxn ang="0">
                  <a:pos x="438" y="741"/>
                </a:cxn>
                <a:cxn ang="0">
                  <a:pos x="326" y="705"/>
                </a:cxn>
                <a:cxn ang="0">
                  <a:pos x="231" y="667"/>
                </a:cxn>
                <a:cxn ang="0">
                  <a:pos x="150" y="625"/>
                </a:cxn>
                <a:cxn ang="0">
                  <a:pos x="87" y="582"/>
                </a:cxn>
                <a:cxn ang="0">
                  <a:pos x="39" y="537"/>
                </a:cxn>
                <a:cxn ang="0">
                  <a:pos x="11" y="491"/>
                </a:cxn>
                <a:cxn ang="0">
                  <a:pos x="0" y="445"/>
                </a:cxn>
                <a:cxn ang="0">
                  <a:pos x="8" y="399"/>
                </a:cxn>
                <a:cxn ang="0">
                  <a:pos x="34" y="353"/>
                </a:cxn>
                <a:cxn ang="0">
                  <a:pos x="78" y="309"/>
                </a:cxn>
                <a:cxn ang="0">
                  <a:pos x="138" y="265"/>
                </a:cxn>
                <a:cxn ang="0">
                  <a:pos x="216" y="224"/>
                </a:cxn>
                <a:cxn ang="0">
                  <a:pos x="309" y="184"/>
                </a:cxn>
                <a:cxn ang="0">
                  <a:pos x="417" y="148"/>
                </a:cxn>
                <a:cxn ang="0">
                  <a:pos x="540" y="116"/>
                </a:cxn>
                <a:cxn ang="0">
                  <a:pos x="674" y="86"/>
                </a:cxn>
                <a:cxn ang="0">
                  <a:pos x="819" y="61"/>
                </a:cxn>
                <a:cxn ang="0">
                  <a:pos x="974" y="39"/>
                </a:cxn>
                <a:cxn ang="0">
                  <a:pos x="1136" y="22"/>
                </a:cxn>
                <a:cxn ang="0">
                  <a:pos x="1304" y="10"/>
                </a:cxn>
                <a:cxn ang="0">
                  <a:pos x="1475" y="3"/>
                </a:cxn>
                <a:cxn ang="0">
                  <a:pos x="1648" y="0"/>
                </a:cxn>
                <a:cxn ang="0">
                  <a:pos x="1823" y="2"/>
                </a:cxn>
                <a:cxn ang="0">
                  <a:pos x="1994" y="10"/>
                </a:cxn>
                <a:cxn ang="0">
                  <a:pos x="2162" y="21"/>
                </a:cxn>
                <a:cxn ang="0">
                  <a:pos x="2324" y="38"/>
                </a:cxn>
                <a:cxn ang="0">
                  <a:pos x="2480" y="58"/>
                </a:cxn>
                <a:cxn ang="0">
                  <a:pos x="2626" y="84"/>
                </a:cxn>
                <a:cxn ang="0">
                  <a:pos x="2761" y="113"/>
                </a:cxn>
                <a:cxn ang="0">
                  <a:pos x="2883" y="146"/>
                </a:cxn>
                <a:cxn ang="0">
                  <a:pos x="2994" y="182"/>
                </a:cxn>
                <a:cxn ang="0">
                  <a:pos x="3088" y="220"/>
                </a:cxn>
                <a:cxn ang="0">
                  <a:pos x="3168" y="262"/>
                </a:cxn>
                <a:cxn ang="0">
                  <a:pos x="3230" y="305"/>
                </a:cxn>
                <a:cxn ang="0">
                  <a:pos x="3275" y="349"/>
                </a:cxn>
                <a:cxn ang="0">
                  <a:pos x="3302" y="396"/>
                </a:cxn>
                <a:cxn ang="0">
                  <a:pos x="3311" y="442"/>
                </a:cxn>
              </a:cxnLst>
              <a:rect l="0" t="0" r="r" b="b"/>
              <a:pathLst>
                <a:path w="3311" h="882">
                  <a:moveTo>
                    <a:pt x="3311" y="442"/>
                  </a:moveTo>
                  <a:lnTo>
                    <a:pt x="3311" y="450"/>
                  </a:lnTo>
                  <a:lnTo>
                    <a:pt x="3311" y="457"/>
                  </a:lnTo>
                  <a:lnTo>
                    <a:pt x="3309" y="464"/>
                  </a:lnTo>
                  <a:lnTo>
                    <a:pt x="3308" y="472"/>
                  </a:lnTo>
                  <a:lnTo>
                    <a:pt x="3305" y="480"/>
                  </a:lnTo>
                  <a:lnTo>
                    <a:pt x="3302" y="488"/>
                  </a:lnTo>
                  <a:lnTo>
                    <a:pt x="3299" y="496"/>
                  </a:lnTo>
                  <a:lnTo>
                    <a:pt x="3295" y="504"/>
                  </a:lnTo>
                  <a:lnTo>
                    <a:pt x="3291" y="510"/>
                  </a:lnTo>
                  <a:lnTo>
                    <a:pt x="3286" y="518"/>
                  </a:lnTo>
                  <a:lnTo>
                    <a:pt x="3281" y="526"/>
                  </a:lnTo>
                  <a:lnTo>
                    <a:pt x="3275" y="534"/>
                  </a:lnTo>
                  <a:lnTo>
                    <a:pt x="3269" y="541"/>
                  </a:lnTo>
                  <a:lnTo>
                    <a:pt x="3261" y="548"/>
                  </a:lnTo>
                  <a:lnTo>
                    <a:pt x="3255" y="556"/>
                  </a:lnTo>
                  <a:lnTo>
                    <a:pt x="3247" y="563"/>
                  </a:lnTo>
                  <a:lnTo>
                    <a:pt x="3239" y="571"/>
                  </a:lnTo>
                  <a:lnTo>
                    <a:pt x="3230" y="578"/>
                  </a:lnTo>
                  <a:lnTo>
                    <a:pt x="3221" y="586"/>
                  </a:lnTo>
                  <a:lnTo>
                    <a:pt x="3211" y="592"/>
                  </a:lnTo>
                  <a:lnTo>
                    <a:pt x="3201" y="600"/>
                  </a:lnTo>
                  <a:lnTo>
                    <a:pt x="3191" y="607"/>
                  </a:lnTo>
                  <a:lnTo>
                    <a:pt x="3179" y="615"/>
                  </a:lnTo>
                  <a:lnTo>
                    <a:pt x="3168" y="622"/>
                  </a:lnTo>
                  <a:lnTo>
                    <a:pt x="3156" y="628"/>
                  </a:lnTo>
                  <a:lnTo>
                    <a:pt x="3143" y="635"/>
                  </a:lnTo>
                  <a:lnTo>
                    <a:pt x="3130" y="643"/>
                  </a:lnTo>
                  <a:lnTo>
                    <a:pt x="3116" y="650"/>
                  </a:lnTo>
                  <a:lnTo>
                    <a:pt x="3103" y="656"/>
                  </a:lnTo>
                  <a:lnTo>
                    <a:pt x="3088" y="663"/>
                  </a:lnTo>
                  <a:lnTo>
                    <a:pt x="3074" y="670"/>
                  </a:lnTo>
                  <a:lnTo>
                    <a:pt x="3059" y="676"/>
                  </a:lnTo>
                  <a:lnTo>
                    <a:pt x="3043" y="682"/>
                  </a:lnTo>
                  <a:lnTo>
                    <a:pt x="3026" y="689"/>
                  </a:lnTo>
                  <a:lnTo>
                    <a:pt x="3011" y="696"/>
                  </a:lnTo>
                  <a:lnTo>
                    <a:pt x="2994" y="701"/>
                  </a:lnTo>
                  <a:lnTo>
                    <a:pt x="2977" y="708"/>
                  </a:lnTo>
                  <a:lnTo>
                    <a:pt x="2959" y="714"/>
                  </a:lnTo>
                  <a:lnTo>
                    <a:pt x="2941" y="719"/>
                  </a:lnTo>
                  <a:lnTo>
                    <a:pt x="2922" y="726"/>
                  </a:lnTo>
                  <a:lnTo>
                    <a:pt x="2904" y="732"/>
                  </a:lnTo>
                  <a:lnTo>
                    <a:pt x="2883" y="737"/>
                  </a:lnTo>
                  <a:lnTo>
                    <a:pt x="2864" y="743"/>
                  </a:lnTo>
                  <a:lnTo>
                    <a:pt x="2844" y="749"/>
                  </a:lnTo>
                  <a:lnTo>
                    <a:pt x="2824" y="754"/>
                  </a:lnTo>
                  <a:lnTo>
                    <a:pt x="2804" y="760"/>
                  </a:lnTo>
                  <a:lnTo>
                    <a:pt x="2782" y="765"/>
                  </a:lnTo>
                  <a:lnTo>
                    <a:pt x="2761" y="770"/>
                  </a:lnTo>
                  <a:lnTo>
                    <a:pt x="2739" y="776"/>
                  </a:lnTo>
                  <a:lnTo>
                    <a:pt x="2717" y="780"/>
                  </a:lnTo>
                  <a:lnTo>
                    <a:pt x="2694" y="785"/>
                  </a:lnTo>
                  <a:lnTo>
                    <a:pt x="2672" y="790"/>
                  </a:lnTo>
                  <a:lnTo>
                    <a:pt x="2648" y="795"/>
                  </a:lnTo>
                  <a:lnTo>
                    <a:pt x="2626" y="799"/>
                  </a:lnTo>
                  <a:lnTo>
                    <a:pt x="2602" y="804"/>
                  </a:lnTo>
                  <a:lnTo>
                    <a:pt x="2577" y="808"/>
                  </a:lnTo>
                  <a:lnTo>
                    <a:pt x="2554" y="813"/>
                  </a:lnTo>
                  <a:lnTo>
                    <a:pt x="2529" y="816"/>
                  </a:lnTo>
                  <a:lnTo>
                    <a:pt x="2504" y="821"/>
                  </a:lnTo>
                  <a:lnTo>
                    <a:pt x="2480" y="824"/>
                  </a:lnTo>
                  <a:lnTo>
                    <a:pt x="2454" y="828"/>
                  </a:lnTo>
                  <a:lnTo>
                    <a:pt x="2429" y="832"/>
                  </a:lnTo>
                  <a:lnTo>
                    <a:pt x="2403" y="835"/>
                  </a:lnTo>
                  <a:lnTo>
                    <a:pt x="2377" y="839"/>
                  </a:lnTo>
                  <a:lnTo>
                    <a:pt x="2351" y="842"/>
                  </a:lnTo>
                  <a:lnTo>
                    <a:pt x="2324" y="845"/>
                  </a:lnTo>
                  <a:lnTo>
                    <a:pt x="2297" y="849"/>
                  </a:lnTo>
                  <a:lnTo>
                    <a:pt x="2271" y="851"/>
                  </a:lnTo>
                  <a:lnTo>
                    <a:pt x="2244" y="854"/>
                  </a:lnTo>
                  <a:lnTo>
                    <a:pt x="2216" y="857"/>
                  </a:lnTo>
                  <a:lnTo>
                    <a:pt x="2189" y="859"/>
                  </a:lnTo>
                  <a:lnTo>
                    <a:pt x="2162" y="862"/>
                  </a:lnTo>
                  <a:lnTo>
                    <a:pt x="2134" y="864"/>
                  </a:lnTo>
                  <a:lnTo>
                    <a:pt x="2106" y="867"/>
                  </a:lnTo>
                  <a:lnTo>
                    <a:pt x="2078" y="868"/>
                  </a:lnTo>
                  <a:lnTo>
                    <a:pt x="2051" y="870"/>
                  </a:lnTo>
                  <a:lnTo>
                    <a:pt x="2022" y="872"/>
                  </a:lnTo>
                  <a:lnTo>
                    <a:pt x="1994" y="873"/>
                  </a:lnTo>
                  <a:lnTo>
                    <a:pt x="1965" y="875"/>
                  </a:lnTo>
                  <a:lnTo>
                    <a:pt x="1937" y="877"/>
                  </a:lnTo>
                  <a:lnTo>
                    <a:pt x="1908" y="878"/>
                  </a:lnTo>
                  <a:lnTo>
                    <a:pt x="1880" y="879"/>
                  </a:lnTo>
                  <a:lnTo>
                    <a:pt x="1851" y="880"/>
                  </a:lnTo>
                  <a:lnTo>
                    <a:pt x="1823" y="880"/>
                  </a:lnTo>
                  <a:lnTo>
                    <a:pt x="1793" y="881"/>
                  </a:lnTo>
                  <a:lnTo>
                    <a:pt x="1764" y="881"/>
                  </a:lnTo>
                  <a:lnTo>
                    <a:pt x="1736" y="882"/>
                  </a:lnTo>
                  <a:lnTo>
                    <a:pt x="1707" y="882"/>
                  </a:lnTo>
                  <a:lnTo>
                    <a:pt x="1677" y="882"/>
                  </a:lnTo>
                  <a:lnTo>
                    <a:pt x="1648" y="882"/>
                  </a:lnTo>
                  <a:lnTo>
                    <a:pt x="1620" y="882"/>
                  </a:lnTo>
                  <a:lnTo>
                    <a:pt x="1591" y="882"/>
                  </a:lnTo>
                  <a:lnTo>
                    <a:pt x="1562" y="882"/>
                  </a:lnTo>
                  <a:lnTo>
                    <a:pt x="1532" y="881"/>
                  </a:lnTo>
                  <a:lnTo>
                    <a:pt x="1504" y="881"/>
                  </a:lnTo>
                  <a:lnTo>
                    <a:pt x="1475" y="880"/>
                  </a:lnTo>
                  <a:lnTo>
                    <a:pt x="1447" y="879"/>
                  </a:lnTo>
                  <a:lnTo>
                    <a:pt x="1418" y="878"/>
                  </a:lnTo>
                  <a:lnTo>
                    <a:pt x="1389" y="877"/>
                  </a:lnTo>
                  <a:lnTo>
                    <a:pt x="1360" y="876"/>
                  </a:lnTo>
                  <a:lnTo>
                    <a:pt x="1332" y="875"/>
                  </a:lnTo>
                  <a:lnTo>
                    <a:pt x="1304" y="872"/>
                  </a:lnTo>
                  <a:lnTo>
                    <a:pt x="1276" y="871"/>
                  </a:lnTo>
                  <a:lnTo>
                    <a:pt x="1246" y="869"/>
                  </a:lnTo>
                  <a:lnTo>
                    <a:pt x="1219" y="867"/>
                  </a:lnTo>
                  <a:lnTo>
                    <a:pt x="1191" y="866"/>
                  </a:lnTo>
                  <a:lnTo>
                    <a:pt x="1163" y="863"/>
                  </a:lnTo>
                  <a:lnTo>
                    <a:pt x="1136" y="860"/>
                  </a:lnTo>
                  <a:lnTo>
                    <a:pt x="1108" y="858"/>
                  </a:lnTo>
                  <a:lnTo>
                    <a:pt x="1081" y="855"/>
                  </a:lnTo>
                  <a:lnTo>
                    <a:pt x="1054" y="852"/>
                  </a:lnTo>
                  <a:lnTo>
                    <a:pt x="1027" y="850"/>
                  </a:lnTo>
                  <a:lnTo>
                    <a:pt x="1000" y="846"/>
                  </a:lnTo>
                  <a:lnTo>
                    <a:pt x="974" y="844"/>
                  </a:lnTo>
                  <a:lnTo>
                    <a:pt x="947" y="841"/>
                  </a:lnTo>
                  <a:lnTo>
                    <a:pt x="921" y="837"/>
                  </a:lnTo>
                  <a:lnTo>
                    <a:pt x="895" y="834"/>
                  </a:lnTo>
                  <a:lnTo>
                    <a:pt x="870" y="830"/>
                  </a:lnTo>
                  <a:lnTo>
                    <a:pt x="845" y="826"/>
                  </a:lnTo>
                  <a:lnTo>
                    <a:pt x="819" y="823"/>
                  </a:lnTo>
                  <a:lnTo>
                    <a:pt x="794" y="818"/>
                  </a:lnTo>
                  <a:lnTo>
                    <a:pt x="769" y="814"/>
                  </a:lnTo>
                  <a:lnTo>
                    <a:pt x="746" y="810"/>
                  </a:lnTo>
                  <a:lnTo>
                    <a:pt x="721" y="806"/>
                  </a:lnTo>
                  <a:lnTo>
                    <a:pt x="697" y="801"/>
                  </a:lnTo>
                  <a:lnTo>
                    <a:pt x="674" y="797"/>
                  </a:lnTo>
                  <a:lnTo>
                    <a:pt x="651" y="792"/>
                  </a:lnTo>
                  <a:lnTo>
                    <a:pt x="628" y="788"/>
                  </a:lnTo>
                  <a:lnTo>
                    <a:pt x="605" y="782"/>
                  </a:lnTo>
                  <a:lnTo>
                    <a:pt x="584" y="778"/>
                  </a:lnTo>
                  <a:lnTo>
                    <a:pt x="561" y="772"/>
                  </a:lnTo>
                  <a:lnTo>
                    <a:pt x="540" y="768"/>
                  </a:lnTo>
                  <a:lnTo>
                    <a:pt x="519" y="762"/>
                  </a:lnTo>
                  <a:lnTo>
                    <a:pt x="498" y="757"/>
                  </a:lnTo>
                  <a:lnTo>
                    <a:pt x="477" y="752"/>
                  </a:lnTo>
                  <a:lnTo>
                    <a:pt x="457" y="746"/>
                  </a:lnTo>
                  <a:lnTo>
                    <a:pt x="438" y="741"/>
                  </a:lnTo>
                  <a:lnTo>
                    <a:pt x="417" y="735"/>
                  </a:lnTo>
                  <a:lnTo>
                    <a:pt x="399" y="728"/>
                  </a:lnTo>
                  <a:lnTo>
                    <a:pt x="380" y="723"/>
                  </a:lnTo>
                  <a:lnTo>
                    <a:pt x="362" y="717"/>
                  </a:lnTo>
                  <a:lnTo>
                    <a:pt x="344" y="710"/>
                  </a:lnTo>
                  <a:lnTo>
                    <a:pt x="326" y="705"/>
                  </a:lnTo>
                  <a:lnTo>
                    <a:pt x="309" y="698"/>
                  </a:lnTo>
                  <a:lnTo>
                    <a:pt x="292" y="692"/>
                  </a:lnTo>
                  <a:lnTo>
                    <a:pt x="277" y="686"/>
                  </a:lnTo>
                  <a:lnTo>
                    <a:pt x="261" y="679"/>
                  </a:lnTo>
                  <a:lnTo>
                    <a:pt x="245" y="672"/>
                  </a:lnTo>
                  <a:lnTo>
                    <a:pt x="231" y="667"/>
                  </a:lnTo>
                  <a:lnTo>
                    <a:pt x="216" y="660"/>
                  </a:lnTo>
                  <a:lnTo>
                    <a:pt x="201" y="653"/>
                  </a:lnTo>
                  <a:lnTo>
                    <a:pt x="188" y="646"/>
                  </a:lnTo>
                  <a:lnTo>
                    <a:pt x="175" y="638"/>
                  </a:lnTo>
                  <a:lnTo>
                    <a:pt x="162" y="632"/>
                  </a:lnTo>
                  <a:lnTo>
                    <a:pt x="150" y="625"/>
                  </a:lnTo>
                  <a:lnTo>
                    <a:pt x="138" y="618"/>
                  </a:lnTo>
                  <a:lnTo>
                    <a:pt x="127" y="610"/>
                  </a:lnTo>
                  <a:lnTo>
                    <a:pt x="116" y="604"/>
                  </a:lnTo>
                  <a:lnTo>
                    <a:pt x="106" y="597"/>
                  </a:lnTo>
                  <a:lnTo>
                    <a:pt x="96" y="589"/>
                  </a:lnTo>
                  <a:lnTo>
                    <a:pt x="87" y="582"/>
                  </a:lnTo>
                  <a:lnTo>
                    <a:pt x="78" y="574"/>
                  </a:lnTo>
                  <a:lnTo>
                    <a:pt x="69" y="568"/>
                  </a:lnTo>
                  <a:lnTo>
                    <a:pt x="61" y="560"/>
                  </a:lnTo>
                  <a:lnTo>
                    <a:pt x="53" y="552"/>
                  </a:lnTo>
                  <a:lnTo>
                    <a:pt x="46" y="545"/>
                  </a:lnTo>
                  <a:lnTo>
                    <a:pt x="39" y="537"/>
                  </a:lnTo>
                  <a:lnTo>
                    <a:pt x="34" y="529"/>
                  </a:lnTo>
                  <a:lnTo>
                    <a:pt x="28" y="523"/>
                  </a:lnTo>
                  <a:lnTo>
                    <a:pt x="22" y="515"/>
                  </a:lnTo>
                  <a:lnTo>
                    <a:pt x="18" y="507"/>
                  </a:lnTo>
                  <a:lnTo>
                    <a:pt x="15" y="499"/>
                  </a:lnTo>
                  <a:lnTo>
                    <a:pt x="11" y="491"/>
                  </a:lnTo>
                  <a:lnTo>
                    <a:pt x="8" y="484"/>
                  </a:lnTo>
                  <a:lnTo>
                    <a:pt x="6" y="477"/>
                  </a:lnTo>
                  <a:lnTo>
                    <a:pt x="3" y="469"/>
                  </a:lnTo>
                  <a:lnTo>
                    <a:pt x="1" y="461"/>
                  </a:lnTo>
                  <a:lnTo>
                    <a:pt x="1" y="453"/>
                  </a:lnTo>
                  <a:lnTo>
                    <a:pt x="0" y="445"/>
                  </a:lnTo>
                  <a:lnTo>
                    <a:pt x="0" y="437"/>
                  </a:lnTo>
                  <a:lnTo>
                    <a:pt x="1" y="430"/>
                  </a:lnTo>
                  <a:lnTo>
                    <a:pt x="1" y="423"/>
                  </a:lnTo>
                  <a:lnTo>
                    <a:pt x="3" y="415"/>
                  </a:lnTo>
                  <a:lnTo>
                    <a:pt x="6" y="407"/>
                  </a:lnTo>
                  <a:lnTo>
                    <a:pt x="8" y="399"/>
                  </a:lnTo>
                  <a:lnTo>
                    <a:pt x="11" y="391"/>
                  </a:lnTo>
                  <a:lnTo>
                    <a:pt x="15" y="384"/>
                  </a:lnTo>
                  <a:lnTo>
                    <a:pt x="18" y="376"/>
                  </a:lnTo>
                  <a:lnTo>
                    <a:pt x="22" y="369"/>
                  </a:lnTo>
                  <a:lnTo>
                    <a:pt x="28" y="361"/>
                  </a:lnTo>
                  <a:lnTo>
                    <a:pt x="34" y="353"/>
                  </a:lnTo>
                  <a:lnTo>
                    <a:pt x="39" y="346"/>
                  </a:lnTo>
                  <a:lnTo>
                    <a:pt x="46" y="338"/>
                  </a:lnTo>
                  <a:lnTo>
                    <a:pt x="53" y="330"/>
                  </a:lnTo>
                  <a:lnTo>
                    <a:pt x="61" y="324"/>
                  </a:lnTo>
                  <a:lnTo>
                    <a:pt x="69" y="316"/>
                  </a:lnTo>
                  <a:lnTo>
                    <a:pt x="78" y="309"/>
                  </a:lnTo>
                  <a:lnTo>
                    <a:pt x="87" y="301"/>
                  </a:lnTo>
                  <a:lnTo>
                    <a:pt x="96" y="294"/>
                  </a:lnTo>
                  <a:lnTo>
                    <a:pt x="106" y="287"/>
                  </a:lnTo>
                  <a:lnTo>
                    <a:pt x="116" y="280"/>
                  </a:lnTo>
                  <a:lnTo>
                    <a:pt x="127" y="272"/>
                  </a:lnTo>
                  <a:lnTo>
                    <a:pt x="138" y="265"/>
                  </a:lnTo>
                  <a:lnTo>
                    <a:pt x="150" y="258"/>
                  </a:lnTo>
                  <a:lnTo>
                    <a:pt x="162" y="251"/>
                  </a:lnTo>
                  <a:lnTo>
                    <a:pt x="175" y="244"/>
                  </a:lnTo>
                  <a:lnTo>
                    <a:pt x="188" y="237"/>
                  </a:lnTo>
                  <a:lnTo>
                    <a:pt x="201" y="230"/>
                  </a:lnTo>
                  <a:lnTo>
                    <a:pt x="216" y="224"/>
                  </a:lnTo>
                  <a:lnTo>
                    <a:pt x="231" y="217"/>
                  </a:lnTo>
                  <a:lnTo>
                    <a:pt x="245" y="210"/>
                  </a:lnTo>
                  <a:lnTo>
                    <a:pt x="261" y="203"/>
                  </a:lnTo>
                  <a:lnTo>
                    <a:pt x="277" y="198"/>
                  </a:lnTo>
                  <a:lnTo>
                    <a:pt x="292" y="191"/>
                  </a:lnTo>
                  <a:lnTo>
                    <a:pt x="309" y="184"/>
                  </a:lnTo>
                  <a:lnTo>
                    <a:pt x="326" y="179"/>
                  </a:lnTo>
                  <a:lnTo>
                    <a:pt x="344" y="172"/>
                  </a:lnTo>
                  <a:lnTo>
                    <a:pt x="362" y="166"/>
                  </a:lnTo>
                  <a:lnTo>
                    <a:pt x="380" y="161"/>
                  </a:lnTo>
                  <a:lnTo>
                    <a:pt x="399" y="154"/>
                  </a:lnTo>
                  <a:lnTo>
                    <a:pt x="417" y="148"/>
                  </a:lnTo>
                  <a:lnTo>
                    <a:pt x="438" y="143"/>
                  </a:lnTo>
                  <a:lnTo>
                    <a:pt x="457" y="137"/>
                  </a:lnTo>
                  <a:lnTo>
                    <a:pt x="477" y="131"/>
                  </a:lnTo>
                  <a:lnTo>
                    <a:pt x="498" y="126"/>
                  </a:lnTo>
                  <a:lnTo>
                    <a:pt x="519" y="121"/>
                  </a:lnTo>
                  <a:lnTo>
                    <a:pt x="540" y="116"/>
                  </a:lnTo>
                  <a:lnTo>
                    <a:pt x="561" y="110"/>
                  </a:lnTo>
                  <a:lnTo>
                    <a:pt x="584" y="105"/>
                  </a:lnTo>
                  <a:lnTo>
                    <a:pt x="605" y="100"/>
                  </a:lnTo>
                  <a:lnTo>
                    <a:pt x="628" y="95"/>
                  </a:lnTo>
                  <a:lnTo>
                    <a:pt x="651" y="91"/>
                  </a:lnTo>
                  <a:lnTo>
                    <a:pt x="674" y="86"/>
                  </a:lnTo>
                  <a:lnTo>
                    <a:pt x="697" y="82"/>
                  </a:lnTo>
                  <a:lnTo>
                    <a:pt x="721" y="77"/>
                  </a:lnTo>
                  <a:lnTo>
                    <a:pt x="746" y="73"/>
                  </a:lnTo>
                  <a:lnTo>
                    <a:pt x="769" y="68"/>
                  </a:lnTo>
                  <a:lnTo>
                    <a:pt x="794" y="65"/>
                  </a:lnTo>
                  <a:lnTo>
                    <a:pt x="819" y="61"/>
                  </a:lnTo>
                  <a:lnTo>
                    <a:pt x="845" y="57"/>
                  </a:lnTo>
                  <a:lnTo>
                    <a:pt x="870" y="53"/>
                  </a:lnTo>
                  <a:lnTo>
                    <a:pt x="895" y="49"/>
                  </a:lnTo>
                  <a:lnTo>
                    <a:pt x="921" y="46"/>
                  </a:lnTo>
                  <a:lnTo>
                    <a:pt x="947" y="43"/>
                  </a:lnTo>
                  <a:lnTo>
                    <a:pt x="974" y="39"/>
                  </a:lnTo>
                  <a:lnTo>
                    <a:pt x="1000" y="36"/>
                  </a:lnTo>
                  <a:lnTo>
                    <a:pt x="1027" y="34"/>
                  </a:lnTo>
                  <a:lnTo>
                    <a:pt x="1054" y="30"/>
                  </a:lnTo>
                  <a:lnTo>
                    <a:pt x="1081" y="28"/>
                  </a:lnTo>
                  <a:lnTo>
                    <a:pt x="1108" y="25"/>
                  </a:lnTo>
                  <a:lnTo>
                    <a:pt x="1136" y="22"/>
                  </a:lnTo>
                  <a:lnTo>
                    <a:pt x="1163" y="20"/>
                  </a:lnTo>
                  <a:lnTo>
                    <a:pt x="1191" y="18"/>
                  </a:lnTo>
                  <a:lnTo>
                    <a:pt x="1219" y="16"/>
                  </a:lnTo>
                  <a:lnTo>
                    <a:pt x="1246" y="14"/>
                  </a:lnTo>
                  <a:lnTo>
                    <a:pt x="1276" y="12"/>
                  </a:lnTo>
                  <a:lnTo>
                    <a:pt x="1304" y="10"/>
                  </a:lnTo>
                  <a:lnTo>
                    <a:pt x="1332" y="9"/>
                  </a:lnTo>
                  <a:lnTo>
                    <a:pt x="1360" y="8"/>
                  </a:lnTo>
                  <a:lnTo>
                    <a:pt x="1389" y="7"/>
                  </a:lnTo>
                  <a:lnTo>
                    <a:pt x="1418" y="5"/>
                  </a:lnTo>
                  <a:lnTo>
                    <a:pt x="1447" y="4"/>
                  </a:lnTo>
                  <a:lnTo>
                    <a:pt x="1475" y="3"/>
                  </a:lnTo>
                  <a:lnTo>
                    <a:pt x="1504" y="2"/>
                  </a:lnTo>
                  <a:lnTo>
                    <a:pt x="1532" y="2"/>
                  </a:lnTo>
                  <a:lnTo>
                    <a:pt x="1562" y="1"/>
                  </a:lnTo>
                  <a:lnTo>
                    <a:pt x="1591" y="1"/>
                  </a:lnTo>
                  <a:lnTo>
                    <a:pt x="1620" y="1"/>
                  </a:lnTo>
                  <a:lnTo>
                    <a:pt x="1648" y="0"/>
                  </a:lnTo>
                  <a:lnTo>
                    <a:pt x="1677" y="0"/>
                  </a:lnTo>
                  <a:lnTo>
                    <a:pt x="1707" y="1"/>
                  </a:lnTo>
                  <a:lnTo>
                    <a:pt x="1736" y="1"/>
                  </a:lnTo>
                  <a:lnTo>
                    <a:pt x="1764" y="1"/>
                  </a:lnTo>
                  <a:lnTo>
                    <a:pt x="1793" y="2"/>
                  </a:lnTo>
                  <a:lnTo>
                    <a:pt x="1823" y="2"/>
                  </a:lnTo>
                  <a:lnTo>
                    <a:pt x="1851" y="3"/>
                  </a:lnTo>
                  <a:lnTo>
                    <a:pt x="1880" y="4"/>
                  </a:lnTo>
                  <a:lnTo>
                    <a:pt x="1908" y="5"/>
                  </a:lnTo>
                  <a:lnTo>
                    <a:pt x="1937" y="7"/>
                  </a:lnTo>
                  <a:lnTo>
                    <a:pt x="1965" y="8"/>
                  </a:lnTo>
                  <a:lnTo>
                    <a:pt x="1994" y="10"/>
                  </a:lnTo>
                  <a:lnTo>
                    <a:pt x="2022" y="11"/>
                  </a:lnTo>
                  <a:lnTo>
                    <a:pt x="2051" y="13"/>
                  </a:lnTo>
                  <a:lnTo>
                    <a:pt x="2078" y="14"/>
                  </a:lnTo>
                  <a:lnTo>
                    <a:pt x="2106" y="17"/>
                  </a:lnTo>
                  <a:lnTo>
                    <a:pt x="2134" y="19"/>
                  </a:lnTo>
                  <a:lnTo>
                    <a:pt x="2162" y="21"/>
                  </a:lnTo>
                  <a:lnTo>
                    <a:pt x="2189" y="23"/>
                  </a:lnTo>
                  <a:lnTo>
                    <a:pt x="2216" y="27"/>
                  </a:lnTo>
                  <a:lnTo>
                    <a:pt x="2244" y="29"/>
                  </a:lnTo>
                  <a:lnTo>
                    <a:pt x="2271" y="32"/>
                  </a:lnTo>
                  <a:lnTo>
                    <a:pt x="2297" y="35"/>
                  </a:lnTo>
                  <a:lnTo>
                    <a:pt x="2324" y="38"/>
                  </a:lnTo>
                  <a:lnTo>
                    <a:pt x="2351" y="41"/>
                  </a:lnTo>
                  <a:lnTo>
                    <a:pt x="2377" y="45"/>
                  </a:lnTo>
                  <a:lnTo>
                    <a:pt x="2403" y="48"/>
                  </a:lnTo>
                  <a:lnTo>
                    <a:pt x="2429" y="52"/>
                  </a:lnTo>
                  <a:lnTo>
                    <a:pt x="2454" y="55"/>
                  </a:lnTo>
                  <a:lnTo>
                    <a:pt x="2480" y="58"/>
                  </a:lnTo>
                  <a:lnTo>
                    <a:pt x="2504" y="63"/>
                  </a:lnTo>
                  <a:lnTo>
                    <a:pt x="2529" y="66"/>
                  </a:lnTo>
                  <a:lnTo>
                    <a:pt x="2554" y="71"/>
                  </a:lnTo>
                  <a:lnTo>
                    <a:pt x="2577" y="75"/>
                  </a:lnTo>
                  <a:lnTo>
                    <a:pt x="2602" y="80"/>
                  </a:lnTo>
                  <a:lnTo>
                    <a:pt x="2626" y="84"/>
                  </a:lnTo>
                  <a:lnTo>
                    <a:pt x="2648" y="89"/>
                  </a:lnTo>
                  <a:lnTo>
                    <a:pt x="2672" y="93"/>
                  </a:lnTo>
                  <a:lnTo>
                    <a:pt x="2694" y="98"/>
                  </a:lnTo>
                  <a:lnTo>
                    <a:pt x="2717" y="103"/>
                  </a:lnTo>
                  <a:lnTo>
                    <a:pt x="2739" y="108"/>
                  </a:lnTo>
                  <a:lnTo>
                    <a:pt x="2761" y="113"/>
                  </a:lnTo>
                  <a:lnTo>
                    <a:pt x="2782" y="118"/>
                  </a:lnTo>
                  <a:lnTo>
                    <a:pt x="2804" y="123"/>
                  </a:lnTo>
                  <a:lnTo>
                    <a:pt x="2824" y="129"/>
                  </a:lnTo>
                  <a:lnTo>
                    <a:pt x="2844" y="135"/>
                  </a:lnTo>
                  <a:lnTo>
                    <a:pt x="2864" y="140"/>
                  </a:lnTo>
                  <a:lnTo>
                    <a:pt x="2883" y="146"/>
                  </a:lnTo>
                  <a:lnTo>
                    <a:pt x="2904" y="152"/>
                  </a:lnTo>
                  <a:lnTo>
                    <a:pt x="2922" y="157"/>
                  </a:lnTo>
                  <a:lnTo>
                    <a:pt x="2941" y="163"/>
                  </a:lnTo>
                  <a:lnTo>
                    <a:pt x="2959" y="170"/>
                  </a:lnTo>
                  <a:lnTo>
                    <a:pt x="2977" y="175"/>
                  </a:lnTo>
                  <a:lnTo>
                    <a:pt x="2994" y="182"/>
                  </a:lnTo>
                  <a:lnTo>
                    <a:pt x="3011" y="188"/>
                  </a:lnTo>
                  <a:lnTo>
                    <a:pt x="3026" y="194"/>
                  </a:lnTo>
                  <a:lnTo>
                    <a:pt x="3043" y="201"/>
                  </a:lnTo>
                  <a:lnTo>
                    <a:pt x="3059" y="207"/>
                  </a:lnTo>
                  <a:lnTo>
                    <a:pt x="3074" y="213"/>
                  </a:lnTo>
                  <a:lnTo>
                    <a:pt x="3088" y="220"/>
                  </a:lnTo>
                  <a:lnTo>
                    <a:pt x="3103" y="227"/>
                  </a:lnTo>
                  <a:lnTo>
                    <a:pt x="3116" y="234"/>
                  </a:lnTo>
                  <a:lnTo>
                    <a:pt x="3130" y="240"/>
                  </a:lnTo>
                  <a:lnTo>
                    <a:pt x="3143" y="247"/>
                  </a:lnTo>
                  <a:lnTo>
                    <a:pt x="3156" y="255"/>
                  </a:lnTo>
                  <a:lnTo>
                    <a:pt x="3168" y="262"/>
                  </a:lnTo>
                  <a:lnTo>
                    <a:pt x="3179" y="269"/>
                  </a:lnTo>
                  <a:lnTo>
                    <a:pt x="3191" y="275"/>
                  </a:lnTo>
                  <a:lnTo>
                    <a:pt x="3201" y="283"/>
                  </a:lnTo>
                  <a:lnTo>
                    <a:pt x="3211" y="290"/>
                  </a:lnTo>
                  <a:lnTo>
                    <a:pt x="3221" y="298"/>
                  </a:lnTo>
                  <a:lnTo>
                    <a:pt x="3230" y="305"/>
                  </a:lnTo>
                  <a:lnTo>
                    <a:pt x="3239" y="312"/>
                  </a:lnTo>
                  <a:lnTo>
                    <a:pt x="3247" y="319"/>
                  </a:lnTo>
                  <a:lnTo>
                    <a:pt x="3255" y="327"/>
                  </a:lnTo>
                  <a:lnTo>
                    <a:pt x="3261" y="335"/>
                  </a:lnTo>
                  <a:lnTo>
                    <a:pt x="3269" y="342"/>
                  </a:lnTo>
                  <a:lnTo>
                    <a:pt x="3275" y="349"/>
                  </a:lnTo>
                  <a:lnTo>
                    <a:pt x="3281" y="357"/>
                  </a:lnTo>
                  <a:lnTo>
                    <a:pt x="3286" y="365"/>
                  </a:lnTo>
                  <a:lnTo>
                    <a:pt x="3291" y="372"/>
                  </a:lnTo>
                  <a:lnTo>
                    <a:pt x="3295" y="380"/>
                  </a:lnTo>
                  <a:lnTo>
                    <a:pt x="3299" y="388"/>
                  </a:lnTo>
                  <a:lnTo>
                    <a:pt x="3302" y="396"/>
                  </a:lnTo>
                  <a:lnTo>
                    <a:pt x="3305" y="403"/>
                  </a:lnTo>
                  <a:lnTo>
                    <a:pt x="3308" y="410"/>
                  </a:lnTo>
                  <a:lnTo>
                    <a:pt x="3309" y="418"/>
                  </a:lnTo>
                  <a:lnTo>
                    <a:pt x="3311" y="426"/>
                  </a:lnTo>
                  <a:lnTo>
                    <a:pt x="3311" y="434"/>
                  </a:lnTo>
                  <a:lnTo>
                    <a:pt x="3311" y="442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0122" name="Line 10"/>
            <p:cNvSpPr>
              <a:spLocks noChangeShapeType="1"/>
            </p:cNvSpPr>
            <p:nvPr/>
          </p:nvSpPr>
          <p:spPr bwMode="auto">
            <a:xfrm>
              <a:off x="1856" y="2160"/>
              <a:ext cx="434" cy="1"/>
            </a:xfrm>
            <a:prstGeom prst="line">
              <a:avLst/>
            </a:prstGeom>
            <a:noFill/>
            <a:ln w="52388">
              <a:solidFill>
                <a:srgbClr val="868286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0123" name="Line 11"/>
            <p:cNvSpPr>
              <a:spLocks noChangeShapeType="1"/>
            </p:cNvSpPr>
            <p:nvPr/>
          </p:nvSpPr>
          <p:spPr bwMode="auto">
            <a:xfrm>
              <a:off x="2187" y="2160"/>
              <a:ext cx="434" cy="1"/>
            </a:xfrm>
            <a:prstGeom prst="line">
              <a:avLst/>
            </a:prstGeom>
            <a:noFill/>
            <a:ln w="52388">
              <a:solidFill>
                <a:srgbClr val="868286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0124" name="Line 12"/>
            <p:cNvSpPr>
              <a:spLocks noChangeShapeType="1"/>
            </p:cNvSpPr>
            <p:nvPr/>
          </p:nvSpPr>
          <p:spPr bwMode="auto">
            <a:xfrm>
              <a:off x="2559" y="2160"/>
              <a:ext cx="435" cy="1"/>
            </a:xfrm>
            <a:prstGeom prst="line">
              <a:avLst/>
            </a:prstGeom>
            <a:noFill/>
            <a:ln w="52388">
              <a:solidFill>
                <a:srgbClr val="868286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0125" name="Line 13"/>
            <p:cNvSpPr>
              <a:spLocks noChangeShapeType="1"/>
            </p:cNvSpPr>
            <p:nvPr/>
          </p:nvSpPr>
          <p:spPr bwMode="auto">
            <a:xfrm>
              <a:off x="2766" y="2160"/>
              <a:ext cx="890" cy="1"/>
            </a:xfrm>
            <a:prstGeom prst="line">
              <a:avLst/>
            </a:prstGeom>
            <a:noFill/>
            <a:ln w="52388">
              <a:solidFill>
                <a:srgbClr val="868286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0126" name="Rectangle 14"/>
            <p:cNvSpPr>
              <a:spLocks noChangeArrowheads="1"/>
            </p:cNvSpPr>
            <p:nvPr/>
          </p:nvSpPr>
          <p:spPr bwMode="auto">
            <a:xfrm>
              <a:off x="3615" y="1973"/>
              <a:ext cx="414" cy="331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0127" name="Freeform 15"/>
            <p:cNvSpPr>
              <a:spLocks/>
            </p:cNvSpPr>
            <p:nvPr/>
          </p:nvSpPr>
          <p:spPr bwMode="auto">
            <a:xfrm>
              <a:off x="3615" y="1918"/>
              <a:ext cx="414" cy="111"/>
            </a:xfrm>
            <a:custGeom>
              <a:avLst/>
              <a:gdLst/>
              <a:ahLst/>
              <a:cxnLst>
                <a:cxn ang="0">
                  <a:pos x="3305" y="479"/>
                </a:cxn>
                <a:cxn ang="0">
                  <a:pos x="3281" y="525"/>
                </a:cxn>
                <a:cxn ang="0">
                  <a:pos x="3239" y="570"/>
                </a:cxn>
                <a:cxn ang="0">
                  <a:pos x="3179" y="614"/>
                </a:cxn>
                <a:cxn ang="0">
                  <a:pos x="3103" y="656"/>
                </a:cxn>
                <a:cxn ang="0">
                  <a:pos x="3011" y="695"/>
                </a:cxn>
                <a:cxn ang="0">
                  <a:pos x="2904" y="731"/>
                </a:cxn>
                <a:cxn ang="0">
                  <a:pos x="2782" y="765"/>
                </a:cxn>
                <a:cxn ang="0">
                  <a:pos x="2648" y="794"/>
                </a:cxn>
                <a:cxn ang="0">
                  <a:pos x="2504" y="820"/>
                </a:cxn>
                <a:cxn ang="0">
                  <a:pos x="2351" y="841"/>
                </a:cxn>
                <a:cxn ang="0">
                  <a:pos x="2189" y="859"/>
                </a:cxn>
                <a:cxn ang="0">
                  <a:pos x="2022" y="871"/>
                </a:cxn>
                <a:cxn ang="0">
                  <a:pos x="1851" y="879"/>
                </a:cxn>
                <a:cxn ang="0">
                  <a:pos x="1677" y="883"/>
                </a:cxn>
                <a:cxn ang="0">
                  <a:pos x="1504" y="880"/>
                </a:cxn>
                <a:cxn ang="0">
                  <a:pos x="1332" y="874"/>
                </a:cxn>
                <a:cxn ang="0">
                  <a:pos x="1163" y="862"/>
                </a:cxn>
                <a:cxn ang="0">
                  <a:pos x="1000" y="847"/>
                </a:cxn>
                <a:cxn ang="0">
                  <a:pos x="845" y="825"/>
                </a:cxn>
                <a:cxn ang="0">
                  <a:pos x="697" y="801"/>
                </a:cxn>
                <a:cxn ang="0">
                  <a:pos x="561" y="772"/>
                </a:cxn>
                <a:cxn ang="0">
                  <a:pos x="438" y="740"/>
                </a:cxn>
                <a:cxn ang="0">
                  <a:pos x="326" y="704"/>
                </a:cxn>
                <a:cxn ang="0">
                  <a:pos x="231" y="666"/>
                </a:cxn>
                <a:cxn ang="0">
                  <a:pos x="150" y="624"/>
                </a:cxn>
                <a:cxn ang="0">
                  <a:pos x="87" y="581"/>
                </a:cxn>
                <a:cxn ang="0">
                  <a:pos x="39" y="536"/>
                </a:cxn>
                <a:cxn ang="0">
                  <a:pos x="11" y="491"/>
                </a:cxn>
                <a:cxn ang="0">
                  <a:pos x="0" y="445"/>
                </a:cxn>
                <a:cxn ang="0">
                  <a:pos x="8" y="398"/>
                </a:cxn>
                <a:cxn ang="0">
                  <a:pos x="34" y="353"/>
                </a:cxn>
                <a:cxn ang="0">
                  <a:pos x="78" y="308"/>
                </a:cxn>
                <a:cxn ang="0">
                  <a:pos x="138" y="264"/>
                </a:cxn>
                <a:cxn ang="0">
                  <a:pos x="216" y="223"/>
                </a:cxn>
                <a:cxn ang="0">
                  <a:pos x="309" y="184"/>
                </a:cxn>
                <a:cxn ang="0">
                  <a:pos x="417" y="148"/>
                </a:cxn>
                <a:cxn ang="0">
                  <a:pos x="540" y="115"/>
                </a:cxn>
                <a:cxn ang="0">
                  <a:pos x="674" y="85"/>
                </a:cxn>
                <a:cxn ang="0">
                  <a:pos x="819" y="60"/>
                </a:cxn>
                <a:cxn ang="0">
                  <a:pos x="974" y="39"/>
                </a:cxn>
                <a:cxn ang="0">
                  <a:pos x="1136" y="22"/>
                </a:cxn>
                <a:cxn ang="0">
                  <a:pos x="1304" y="10"/>
                </a:cxn>
                <a:cxn ang="0">
                  <a:pos x="1475" y="2"/>
                </a:cxn>
                <a:cxn ang="0">
                  <a:pos x="1648" y="0"/>
                </a:cxn>
                <a:cxn ang="0">
                  <a:pos x="1823" y="2"/>
                </a:cxn>
                <a:cxn ang="0">
                  <a:pos x="1994" y="9"/>
                </a:cxn>
                <a:cxn ang="0">
                  <a:pos x="2162" y="20"/>
                </a:cxn>
                <a:cxn ang="0">
                  <a:pos x="2324" y="37"/>
                </a:cxn>
                <a:cxn ang="0">
                  <a:pos x="2480" y="58"/>
                </a:cxn>
                <a:cxn ang="0">
                  <a:pos x="2626" y="83"/>
                </a:cxn>
                <a:cxn ang="0">
                  <a:pos x="2761" y="112"/>
                </a:cxn>
                <a:cxn ang="0">
                  <a:pos x="2883" y="145"/>
                </a:cxn>
                <a:cxn ang="0">
                  <a:pos x="2994" y="181"/>
                </a:cxn>
                <a:cxn ang="0">
                  <a:pos x="3088" y="219"/>
                </a:cxn>
                <a:cxn ang="0">
                  <a:pos x="3168" y="261"/>
                </a:cxn>
                <a:cxn ang="0">
                  <a:pos x="3230" y="305"/>
                </a:cxn>
                <a:cxn ang="0">
                  <a:pos x="3275" y="349"/>
                </a:cxn>
                <a:cxn ang="0">
                  <a:pos x="3302" y="395"/>
                </a:cxn>
                <a:cxn ang="0">
                  <a:pos x="3311" y="441"/>
                </a:cxn>
              </a:cxnLst>
              <a:rect l="0" t="0" r="r" b="b"/>
              <a:pathLst>
                <a:path w="3311" h="883">
                  <a:moveTo>
                    <a:pt x="3311" y="441"/>
                  </a:moveTo>
                  <a:lnTo>
                    <a:pt x="3311" y="449"/>
                  </a:lnTo>
                  <a:lnTo>
                    <a:pt x="3311" y="456"/>
                  </a:lnTo>
                  <a:lnTo>
                    <a:pt x="3309" y="464"/>
                  </a:lnTo>
                  <a:lnTo>
                    <a:pt x="3308" y="472"/>
                  </a:lnTo>
                  <a:lnTo>
                    <a:pt x="3305" y="479"/>
                  </a:lnTo>
                  <a:lnTo>
                    <a:pt x="3302" y="487"/>
                  </a:lnTo>
                  <a:lnTo>
                    <a:pt x="3299" y="495"/>
                  </a:lnTo>
                  <a:lnTo>
                    <a:pt x="3295" y="503"/>
                  </a:lnTo>
                  <a:lnTo>
                    <a:pt x="3291" y="510"/>
                  </a:lnTo>
                  <a:lnTo>
                    <a:pt x="3286" y="517"/>
                  </a:lnTo>
                  <a:lnTo>
                    <a:pt x="3281" y="525"/>
                  </a:lnTo>
                  <a:lnTo>
                    <a:pt x="3275" y="533"/>
                  </a:lnTo>
                  <a:lnTo>
                    <a:pt x="3269" y="541"/>
                  </a:lnTo>
                  <a:lnTo>
                    <a:pt x="3261" y="548"/>
                  </a:lnTo>
                  <a:lnTo>
                    <a:pt x="3255" y="555"/>
                  </a:lnTo>
                  <a:lnTo>
                    <a:pt x="3247" y="563"/>
                  </a:lnTo>
                  <a:lnTo>
                    <a:pt x="3239" y="570"/>
                  </a:lnTo>
                  <a:lnTo>
                    <a:pt x="3230" y="578"/>
                  </a:lnTo>
                  <a:lnTo>
                    <a:pt x="3221" y="585"/>
                  </a:lnTo>
                  <a:lnTo>
                    <a:pt x="3211" y="593"/>
                  </a:lnTo>
                  <a:lnTo>
                    <a:pt x="3201" y="599"/>
                  </a:lnTo>
                  <a:lnTo>
                    <a:pt x="3191" y="607"/>
                  </a:lnTo>
                  <a:lnTo>
                    <a:pt x="3179" y="614"/>
                  </a:lnTo>
                  <a:lnTo>
                    <a:pt x="3168" y="621"/>
                  </a:lnTo>
                  <a:lnTo>
                    <a:pt x="3156" y="627"/>
                  </a:lnTo>
                  <a:lnTo>
                    <a:pt x="3143" y="635"/>
                  </a:lnTo>
                  <a:lnTo>
                    <a:pt x="3130" y="642"/>
                  </a:lnTo>
                  <a:lnTo>
                    <a:pt x="3116" y="649"/>
                  </a:lnTo>
                  <a:lnTo>
                    <a:pt x="3103" y="656"/>
                  </a:lnTo>
                  <a:lnTo>
                    <a:pt x="3088" y="662"/>
                  </a:lnTo>
                  <a:lnTo>
                    <a:pt x="3074" y="669"/>
                  </a:lnTo>
                  <a:lnTo>
                    <a:pt x="3059" y="676"/>
                  </a:lnTo>
                  <a:lnTo>
                    <a:pt x="3043" y="681"/>
                  </a:lnTo>
                  <a:lnTo>
                    <a:pt x="3026" y="688"/>
                  </a:lnTo>
                  <a:lnTo>
                    <a:pt x="3011" y="695"/>
                  </a:lnTo>
                  <a:lnTo>
                    <a:pt x="2994" y="700"/>
                  </a:lnTo>
                  <a:lnTo>
                    <a:pt x="2977" y="707"/>
                  </a:lnTo>
                  <a:lnTo>
                    <a:pt x="2959" y="713"/>
                  </a:lnTo>
                  <a:lnTo>
                    <a:pt x="2941" y="720"/>
                  </a:lnTo>
                  <a:lnTo>
                    <a:pt x="2922" y="725"/>
                  </a:lnTo>
                  <a:lnTo>
                    <a:pt x="2904" y="731"/>
                  </a:lnTo>
                  <a:lnTo>
                    <a:pt x="2883" y="736"/>
                  </a:lnTo>
                  <a:lnTo>
                    <a:pt x="2864" y="742"/>
                  </a:lnTo>
                  <a:lnTo>
                    <a:pt x="2844" y="748"/>
                  </a:lnTo>
                  <a:lnTo>
                    <a:pt x="2824" y="753"/>
                  </a:lnTo>
                  <a:lnTo>
                    <a:pt x="2804" y="759"/>
                  </a:lnTo>
                  <a:lnTo>
                    <a:pt x="2782" y="765"/>
                  </a:lnTo>
                  <a:lnTo>
                    <a:pt x="2761" y="769"/>
                  </a:lnTo>
                  <a:lnTo>
                    <a:pt x="2739" y="775"/>
                  </a:lnTo>
                  <a:lnTo>
                    <a:pt x="2717" y="779"/>
                  </a:lnTo>
                  <a:lnTo>
                    <a:pt x="2694" y="785"/>
                  </a:lnTo>
                  <a:lnTo>
                    <a:pt x="2672" y="789"/>
                  </a:lnTo>
                  <a:lnTo>
                    <a:pt x="2648" y="794"/>
                  </a:lnTo>
                  <a:lnTo>
                    <a:pt x="2626" y="798"/>
                  </a:lnTo>
                  <a:lnTo>
                    <a:pt x="2602" y="803"/>
                  </a:lnTo>
                  <a:lnTo>
                    <a:pt x="2577" y="807"/>
                  </a:lnTo>
                  <a:lnTo>
                    <a:pt x="2554" y="812"/>
                  </a:lnTo>
                  <a:lnTo>
                    <a:pt x="2529" y="816"/>
                  </a:lnTo>
                  <a:lnTo>
                    <a:pt x="2504" y="820"/>
                  </a:lnTo>
                  <a:lnTo>
                    <a:pt x="2480" y="824"/>
                  </a:lnTo>
                  <a:lnTo>
                    <a:pt x="2454" y="828"/>
                  </a:lnTo>
                  <a:lnTo>
                    <a:pt x="2429" y="831"/>
                  </a:lnTo>
                  <a:lnTo>
                    <a:pt x="2403" y="834"/>
                  </a:lnTo>
                  <a:lnTo>
                    <a:pt x="2377" y="838"/>
                  </a:lnTo>
                  <a:lnTo>
                    <a:pt x="2351" y="841"/>
                  </a:lnTo>
                  <a:lnTo>
                    <a:pt x="2324" y="844"/>
                  </a:lnTo>
                  <a:lnTo>
                    <a:pt x="2297" y="848"/>
                  </a:lnTo>
                  <a:lnTo>
                    <a:pt x="2271" y="851"/>
                  </a:lnTo>
                  <a:lnTo>
                    <a:pt x="2244" y="853"/>
                  </a:lnTo>
                  <a:lnTo>
                    <a:pt x="2216" y="856"/>
                  </a:lnTo>
                  <a:lnTo>
                    <a:pt x="2189" y="859"/>
                  </a:lnTo>
                  <a:lnTo>
                    <a:pt x="2162" y="861"/>
                  </a:lnTo>
                  <a:lnTo>
                    <a:pt x="2134" y="864"/>
                  </a:lnTo>
                  <a:lnTo>
                    <a:pt x="2106" y="866"/>
                  </a:lnTo>
                  <a:lnTo>
                    <a:pt x="2078" y="868"/>
                  </a:lnTo>
                  <a:lnTo>
                    <a:pt x="2051" y="869"/>
                  </a:lnTo>
                  <a:lnTo>
                    <a:pt x="2022" y="871"/>
                  </a:lnTo>
                  <a:lnTo>
                    <a:pt x="1994" y="873"/>
                  </a:lnTo>
                  <a:lnTo>
                    <a:pt x="1965" y="875"/>
                  </a:lnTo>
                  <a:lnTo>
                    <a:pt x="1937" y="876"/>
                  </a:lnTo>
                  <a:lnTo>
                    <a:pt x="1908" y="877"/>
                  </a:lnTo>
                  <a:lnTo>
                    <a:pt x="1880" y="878"/>
                  </a:lnTo>
                  <a:lnTo>
                    <a:pt x="1851" y="879"/>
                  </a:lnTo>
                  <a:lnTo>
                    <a:pt x="1823" y="880"/>
                  </a:lnTo>
                  <a:lnTo>
                    <a:pt x="1793" y="880"/>
                  </a:lnTo>
                  <a:lnTo>
                    <a:pt x="1764" y="882"/>
                  </a:lnTo>
                  <a:lnTo>
                    <a:pt x="1736" y="882"/>
                  </a:lnTo>
                  <a:lnTo>
                    <a:pt x="1707" y="882"/>
                  </a:lnTo>
                  <a:lnTo>
                    <a:pt x="1677" y="883"/>
                  </a:lnTo>
                  <a:lnTo>
                    <a:pt x="1648" y="883"/>
                  </a:lnTo>
                  <a:lnTo>
                    <a:pt x="1620" y="883"/>
                  </a:lnTo>
                  <a:lnTo>
                    <a:pt x="1591" y="882"/>
                  </a:lnTo>
                  <a:lnTo>
                    <a:pt x="1562" y="882"/>
                  </a:lnTo>
                  <a:lnTo>
                    <a:pt x="1532" y="882"/>
                  </a:lnTo>
                  <a:lnTo>
                    <a:pt x="1504" y="880"/>
                  </a:lnTo>
                  <a:lnTo>
                    <a:pt x="1475" y="879"/>
                  </a:lnTo>
                  <a:lnTo>
                    <a:pt x="1447" y="878"/>
                  </a:lnTo>
                  <a:lnTo>
                    <a:pt x="1418" y="878"/>
                  </a:lnTo>
                  <a:lnTo>
                    <a:pt x="1389" y="876"/>
                  </a:lnTo>
                  <a:lnTo>
                    <a:pt x="1360" y="875"/>
                  </a:lnTo>
                  <a:lnTo>
                    <a:pt x="1332" y="874"/>
                  </a:lnTo>
                  <a:lnTo>
                    <a:pt x="1304" y="873"/>
                  </a:lnTo>
                  <a:lnTo>
                    <a:pt x="1276" y="870"/>
                  </a:lnTo>
                  <a:lnTo>
                    <a:pt x="1246" y="868"/>
                  </a:lnTo>
                  <a:lnTo>
                    <a:pt x="1219" y="867"/>
                  </a:lnTo>
                  <a:lnTo>
                    <a:pt x="1191" y="865"/>
                  </a:lnTo>
                  <a:lnTo>
                    <a:pt x="1163" y="862"/>
                  </a:lnTo>
                  <a:lnTo>
                    <a:pt x="1136" y="860"/>
                  </a:lnTo>
                  <a:lnTo>
                    <a:pt x="1108" y="858"/>
                  </a:lnTo>
                  <a:lnTo>
                    <a:pt x="1081" y="855"/>
                  </a:lnTo>
                  <a:lnTo>
                    <a:pt x="1054" y="852"/>
                  </a:lnTo>
                  <a:lnTo>
                    <a:pt x="1027" y="849"/>
                  </a:lnTo>
                  <a:lnTo>
                    <a:pt x="1000" y="847"/>
                  </a:lnTo>
                  <a:lnTo>
                    <a:pt x="974" y="843"/>
                  </a:lnTo>
                  <a:lnTo>
                    <a:pt x="947" y="840"/>
                  </a:lnTo>
                  <a:lnTo>
                    <a:pt x="921" y="837"/>
                  </a:lnTo>
                  <a:lnTo>
                    <a:pt x="895" y="833"/>
                  </a:lnTo>
                  <a:lnTo>
                    <a:pt x="870" y="830"/>
                  </a:lnTo>
                  <a:lnTo>
                    <a:pt x="845" y="825"/>
                  </a:lnTo>
                  <a:lnTo>
                    <a:pt x="819" y="822"/>
                  </a:lnTo>
                  <a:lnTo>
                    <a:pt x="794" y="817"/>
                  </a:lnTo>
                  <a:lnTo>
                    <a:pt x="769" y="814"/>
                  </a:lnTo>
                  <a:lnTo>
                    <a:pt x="746" y="810"/>
                  </a:lnTo>
                  <a:lnTo>
                    <a:pt x="721" y="805"/>
                  </a:lnTo>
                  <a:lnTo>
                    <a:pt x="697" y="801"/>
                  </a:lnTo>
                  <a:lnTo>
                    <a:pt x="674" y="796"/>
                  </a:lnTo>
                  <a:lnTo>
                    <a:pt x="651" y="792"/>
                  </a:lnTo>
                  <a:lnTo>
                    <a:pt x="628" y="787"/>
                  </a:lnTo>
                  <a:lnTo>
                    <a:pt x="605" y="783"/>
                  </a:lnTo>
                  <a:lnTo>
                    <a:pt x="584" y="777"/>
                  </a:lnTo>
                  <a:lnTo>
                    <a:pt x="561" y="772"/>
                  </a:lnTo>
                  <a:lnTo>
                    <a:pt x="540" y="767"/>
                  </a:lnTo>
                  <a:lnTo>
                    <a:pt x="519" y="761"/>
                  </a:lnTo>
                  <a:lnTo>
                    <a:pt x="498" y="757"/>
                  </a:lnTo>
                  <a:lnTo>
                    <a:pt x="477" y="751"/>
                  </a:lnTo>
                  <a:lnTo>
                    <a:pt x="457" y="745"/>
                  </a:lnTo>
                  <a:lnTo>
                    <a:pt x="438" y="740"/>
                  </a:lnTo>
                  <a:lnTo>
                    <a:pt x="417" y="734"/>
                  </a:lnTo>
                  <a:lnTo>
                    <a:pt x="399" y="729"/>
                  </a:lnTo>
                  <a:lnTo>
                    <a:pt x="380" y="722"/>
                  </a:lnTo>
                  <a:lnTo>
                    <a:pt x="362" y="716"/>
                  </a:lnTo>
                  <a:lnTo>
                    <a:pt x="344" y="711"/>
                  </a:lnTo>
                  <a:lnTo>
                    <a:pt x="326" y="704"/>
                  </a:lnTo>
                  <a:lnTo>
                    <a:pt x="309" y="698"/>
                  </a:lnTo>
                  <a:lnTo>
                    <a:pt x="292" y="691"/>
                  </a:lnTo>
                  <a:lnTo>
                    <a:pt x="277" y="685"/>
                  </a:lnTo>
                  <a:lnTo>
                    <a:pt x="261" y="679"/>
                  </a:lnTo>
                  <a:lnTo>
                    <a:pt x="245" y="672"/>
                  </a:lnTo>
                  <a:lnTo>
                    <a:pt x="231" y="666"/>
                  </a:lnTo>
                  <a:lnTo>
                    <a:pt x="216" y="659"/>
                  </a:lnTo>
                  <a:lnTo>
                    <a:pt x="201" y="652"/>
                  </a:lnTo>
                  <a:lnTo>
                    <a:pt x="188" y="645"/>
                  </a:lnTo>
                  <a:lnTo>
                    <a:pt x="175" y="639"/>
                  </a:lnTo>
                  <a:lnTo>
                    <a:pt x="162" y="632"/>
                  </a:lnTo>
                  <a:lnTo>
                    <a:pt x="150" y="624"/>
                  </a:lnTo>
                  <a:lnTo>
                    <a:pt x="138" y="617"/>
                  </a:lnTo>
                  <a:lnTo>
                    <a:pt x="127" y="611"/>
                  </a:lnTo>
                  <a:lnTo>
                    <a:pt x="116" y="603"/>
                  </a:lnTo>
                  <a:lnTo>
                    <a:pt x="106" y="596"/>
                  </a:lnTo>
                  <a:lnTo>
                    <a:pt x="96" y="589"/>
                  </a:lnTo>
                  <a:lnTo>
                    <a:pt x="87" y="581"/>
                  </a:lnTo>
                  <a:lnTo>
                    <a:pt x="78" y="573"/>
                  </a:lnTo>
                  <a:lnTo>
                    <a:pt x="69" y="567"/>
                  </a:lnTo>
                  <a:lnTo>
                    <a:pt x="61" y="559"/>
                  </a:lnTo>
                  <a:lnTo>
                    <a:pt x="53" y="552"/>
                  </a:lnTo>
                  <a:lnTo>
                    <a:pt x="46" y="544"/>
                  </a:lnTo>
                  <a:lnTo>
                    <a:pt x="39" y="536"/>
                  </a:lnTo>
                  <a:lnTo>
                    <a:pt x="34" y="530"/>
                  </a:lnTo>
                  <a:lnTo>
                    <a:pt x="28" y="522"/>
                  </a:lnTo>
                  <a:lnTo>
                    <a:pt x="22" y="514"/>
                  </a:lnTo>
                  <a:lnTo>
                    <a:pt x="18" y="506"/>
                  </a:lnTo>
                  <a:lnTo>
                    <a:pt x="15" y="499"/>
                  </a:lnTo>
                  <a:lnTo>
                    <a:pt x="11" y="491"/>
                  </a:lnTo>
                  <a:lnTo>
                    <a:pt x="8" y="483"/>
                  </a:lnTo>
                  <a:lnTo>
                    <a:pt x="6" y="476"/>
                  </a:lnTo>
                  <a:lnTo>
                    <a:pt x="3" y="468"/>
                  </a:lnTo>
                  <a:lnTo>
                    <a:pt x="1" y="460"/>
                  </a:lnTo>
                  <a:lnTo>
                    <a:pt x="1" y="452"/>
                  </a:lnTo>
                  <a:lnTo>
                    <a:pt x="0" y="445"/>
                  </a:lnTo>
                  <a:lnTo>
                    <a:pt x="0" y="437"/>
                  </a:lnTo>
                  <a:lnTo>
                    <a:pt x="1" y="430"/>
                  </a:lnTo>
                  <a:lnTo>
                    <a:pt x="1" y="422"/>
                  </a:lnTo>
                  <a:lnTo>
                    <a:pt x="3" y="414"/>
                  </a:lnTo>
                  <a:lnTo>
                    <a:pt x="6" y="406"/>
                  </a:lnTo>
                  <a:lnTo>
                    <a:pt x="8" y="398"/>
                  </a:lnTo>
                  <a:lnTo>
                    <a:pt x="11" y="391"/>
                  </a:lnTo>
                  <a:lnTo>
                    <a:pt x="15" y="383"/>
                  </a:lnTo>
                  <a:lnTo>
                    <a:pt x="18" y="376"/>
                  </a:lnTo>
                  <a:lnTo>
                    <a:pt x="22" y="368"/>
                  </a:lnTo>
                  <a:lnTo>
                    <a:pt x="28" y="360"/>
                  </a:lnTo>
                  <a:lnTo>
                    <a:pt x="34" y="353"/>
                  </a:lnTo>
                  <a:lnTo>
                    <a:pt x="39" y="345"/>
                  </a:lnTo>
                  <a:lnTo>
                    <a:pt x="46" y="337"/>
                  </a:lnTo>
                  <a:lnTo>
                    <a:pt x="53" y="331"/>
                  </a:lnTo>
                  <a:lnTo>
                    <a:pt x="61" y="323"/>
                  </a:lnTo>
                  <a:lnTo>
                    <a:pt x="69" y="315"/>
                  </a:lnTo>
                  <a:lnTo>
                    <a:pt x="78" y="308"/>
                  </a:lnTo>
                  <a:lnTo>
                    <a:pt x="87" y="300"/>
                  </a:lnTo>
                  <a:lnTo>
                    <a:pt x="96" y="293"/>
                  </a:lnTo>
                  <a:lnTo>
                    <a:pt x="106" y="286"/>
                  </a:lnTo>
                  <a:lnTo>
                    <a:pt x="116" y="279"/>
                  </a:lnTo>
                  <a:lnTo>
                    <a:pt x="127" y="272"/>
                  </a:lnTo>
                  <a:lnTo>
                    <a:pt x="138" y="264"/>
                  </a:lnTo>
                  <a:lnTo>
                    <a:pt x="150" y="257"/>
                  </a:lnTo>
                  <a:lnTo>
                    <a:pt x="162" y="251"/>
                  </a:lnTo>
                  <a:lnTo>
                    <a:pt x="175" y="244"/>
                  </a:lnTo>
                  <a:lnTo>
                    <a:pt x="188" y="236"/>
                  </a:lnTo>
                  <a:lnTo>
                    <a:pt x="201" y="229"/>
                  </a:lnTo>
                  <a:lnTo>
                    <a:pt x="216" y="223"/>
                  </a:lnTo>
                  <a:lnTo>
                    <a:pt x="231" y="216"/>
                  </a:lnTo>
                  <a:lnTo>
                    <a:pt x="245" y="210"/>
                  </a:lnTo>
                  <a:lnTo>
                    <a:pt x="261" y="204"/>
                  </a:lnTo>
                  <a:lnTo>
                    <a:pt x="277" y="197"/>
                  </a:lnTo>
                  <a:lnTo>
                    <a:pt x="292" y="190"/>
                  </a:lnTo>
                  <a:lnTo>
                    <a:pt x="309" y="184"/>
                  </a:lnTo>
                  <a:lnTo>
                    <a:pt x="326" y="178"/>
                  </a:lnTo>
                  <a:lnTo>
                    <a:pt x="344" y="172"/>
                  </a:lnTo>
                  <a:lnTo>
                    <a:pt x="362" y="165"/>
                  </a:lnTo>
                  <a:lnTo>
                    <a:pt x="380" y="160"/>
                  </a:lnTo>
                  <a:lnTo>
                    <a:pt x="399" y="154"/>
                  </a:lnTo>
                  <a:lnTo>
                    <a:pt x="417" y="148"/>
                  </a:lnTo>
                  <a:lnTo>
                    <a:pt x="438" y="142"/>
                  </a:lnTo>
                  <a:lnTo>
                    <a:pt x="457" y="136"/>
                  </a:lnTo>
                  <a:lnTo>
                    <a:pt x="477" y="130"/>
                  </a:lnTo>
                  <a:lnTo>
                    <a:pt x="498" y="126"/>
                  </a:lnTo>
                  <a:lnTo>
                    <a:pt x="519" y="120"/>
                  </a:lnTo>
                  <a:lnTo>
                    <a:pt x="540" y="115"/>
                  </a:lnTo>
                  <a:lnTo>
                    <a:pt x="561" y="110"/>
                  </a:lnTo>
                  <a:lnTo>
                    <a:pt x="584" y="105"/>
                  </a:lnTo>
                  <a:lnTo>
                    <a:pt x="605" y="100"/>
                  </a:lnTo>
                  <a:lnTo>
                    <a:pt x="628" y="94"/>
                  </a:lnTo>
                  <a:lnTo>
                    <a:pt x="651" y="90"/>
                  </a:lnTo>
                  <a:lnTo>
                    <a:pt x="674" y="85"/>
                  </a:lnTo>
                  <a:lnTo>
                    <a:pt x="697" y="81"/>
                  </a:lnTo>
                  <a:lnTo>
                    <a:pt x="721" y="76"/>
                  </a:lnTo>
                  <a:lnTo>
                    <a:pt x="746" y="72"/>
                  </a:lnTo>
                  <a:lnTo>
                    <a:pt x="769" y="69"/>
                  </a:lnTo>
                  <a:lnTo>
                    <a:pt x="794" y="64"/>
                  </a:lnTo>
                  <a:lnTo>
                    <a:pt x="819" y="60"/>
                  </a:lnTo>
                  <a:lnTo>
                    <a:pt x="845" y="56"/>
                  </a:lnTo>
                  <a:lnTo>
                    <a:pt x="870" y="53"/>
                  </a:lnTo>
                  <a:lnTo>
                    <a:pt x="895" y="48"/>
                  </a:lnTo>
                  <a:lnTo>
                    <a:pt x="921" y="45"/>
                  </a:lnTo>
                  <a:lnTo>
                    <a:pt x="947" y="42"/>
                  </a:lnTo>
                  <a:lnTo>
                    <a:pt x="974" y="39"/>
                  </a:lnTo>
                  <a:lnTo>
                    <a:pt x="1000" y="36"/>
                  </a:lnTo>
                  <a:lnTo>
                    <a:pt x="1027" y="33"/>
                  </a:lnTo>
                  <a:lnTo>
                    <a:pt x="1054" y="30"/>
                  </a:lnTo>
                  <a:lnTo>
                    <a:pt x="1081" y="27"/>
                  </a:lnTo>
                  <a:lnTo>
                    <a:pt x="1108" y="25"/>
                  </a:lnTo>
                  <a:lnTo>
                    <a:pt x="1136" y="22"/>
                  </a:lnTo>
                  <a:lnTo>
                    <a:pt x="1163" y="19"/>
                  </a:lnTo>
                  <a:lnTo>
                    <a:pt x="1191" y="17"/>
                  </a:lnTo>
                  <a:lnTo>
                    <a:pt x="1219" y="16"/>
                  </a:lnTo>
                  <a:lnTo>
                    <a:pt x="1246" y="13"/>
                  </a:lnTo>
                  <a:lnTo>
                    <a:pt x="1276" y="11"/>
                  </a:lnTo>
                  <a:lnTo>
                    <a:pt x="1304" y="10"/>
                  </a:lnTo>
                  <a:lnTo>
                    <a:pt x="1332" y="8"/>
                  </a:lnTo>
                  <a:lnTo>
                    <a:pt x="1360" y="7"/>
                  </a:lnTo>
                  <a:lnTo>
                    <a:pt x="1389" y="6"/>
                  </a:lnTo>
                  <a:lnTo>
                    <a:pt x="1418" y="4"/>
                  </a:lnTo>
                  <a:lnTo>
                    <a:pt x="1447" y="3"/>
                  </a:lnTo>
                  <a:lnTo>
                    <a:pt x="1475" y="2"/>
                  </a:lnTo>
                  <a:lnTo>
                    <a:pt x="1504" y="1"/>
                  </a:lnTo>
                  <a:lnTo>
                    <a:pt x="1532" y="1"/>
                  </a:lnTo>
                  <a:lnTo>
                    <a:pt x="1562" y="0"/>
                  </a:lnTo>
                  <a:lnTo>
                    <a:pt x="1591" y="0"/>
                  </a:lnTo>
                  <a:lnTo>
                    <a:pt x="1620" y="0"/>
                  </a:lnTo>
                  <a:lnTo>
                    <a:pt x="1648" y="0"/>
                  </a:lnTo>
                  <a:lnTo>
                    <a:pt x="1677" y="0"/>
                  </a:lnTo>
                  <a:lnTo>
                    <a:pt x="1707" y="0"/>
                  </a:lnTo>
                  <a:lnTo>
                    <a:pt x="1736" y="0"/>
                  </a:lnTo>
                  <a:lnTo>
                    <a:pt x="1764" y="1"/>
                  </a:lnTo>
                  <a:lnTo>
                    <a:pt x="1793" y="1"/>
                  </a:lnTo>
                  <a:lnTo>
                    <a:pt x="1823" y="2"/>
                  </a:lnTo>
                  <a:lnTo>
                    <a:pt x="1851" y="2"/>
                  </a:lnTo>
                  <a:lnTo>
                    <a:pt x="1880" y="3"/>
                  </a:lnTo>
                  <a:lnTo>
                    <a:pt x="1908" y="4"/>
                  </a:lnTo>
                  <a:lnTo>
                    <a:pt x="1937" y="6"/>
                  </a:lnTo>
                  <a:lnTo>
                    <a:pt x="1965" y="8"/>
                  </a:lnTo>
                  <a:lnTo>
                    <a:pt x="1994" y="9"/>
                  </a:lnTo>
                  <a:lnTo>
                    <a:pt x="2022" y="10"/>
                  </a:lnTo>
                  <a:lnTo>
                    <a:pt x="2051" y="12"/>
                  </a:lnTo>
                  <a:lnTo>
                    <a:pt x="2078" y="15"/>
                  </a:lnTo>
                  <a:lnTo>
                    <a:pt x="2106" y="17"/>
                  </a:lnTo>
                  <a:lnTo>
                    <a:pt x="2134" y="18"/>
                  </a:lnTo>
                  <a:lnTo>
                    <a:pt x="2162" y="20"/>
                  </a:lnTo>
                  <a:lnTo>
                    <a:pt x="2189" y="24"/>
                  </a:lnTo>
                  <a:lnTo>
                    <a:pt x="2216" y="26"/>
                  </a:lnTo>
                  <a:lnTo>
                    <a:pt x="2244" y="28"/>
                  </a:lnTo>
                  <a:lnTo>
                    <a:pt x="2271" y="31"/>
                  </a:lnTo>
                  <a:lnTo>
                    <a:pt x="2297" y="34"/>
                  </a:lnTo>
                  <a:lnTo>
                    <a:pt x="2324" y="37"/>
                  </a:lnTo>
                  <a:lnTo>
                    <a:pt x="2351" y="40"/>
                  </a:lnTo>
                  <a:lnTo>
                    <a:pt x="2377" y="44"/>
                  </a:lnTo>
                  <a:lnTo>
                    <a:pt x="2403" y="47"/>
                  </a:lnTo>
                  <a:lnTo>
                    <a:pt x="2429" y="51"/>
                  </a:lnTo>
                  <a:lnTo>
                    <a:pt x="2454" y="54"/>
                  </a:lnTo>
                  <a:lnTo>
                    <a:pt x="2480" y="58"/>
                  </a:lnTo>
                  <a:lnTo>
                    <a:pt x="2504" y="62"/>
                  </a:lnTo>
                  <a:lnTo>
                    <a:pt x="2529" y="66"/>
                  </a:lnTo>
                  <a:lnTo>
                    <a:pt x="2554" y="70"/>
                  </a:lnTo>
                  <a:lnTo>
                    <a:pt x="2577" y="74"/>
                  </a:lnTo>
                  <a:lnTo>
                    <a:pt x="2602" y="79"/>
                  </a:lnTo>
                  <a:lnTo>
                    <a:pt x="2626" y="83"/>
                  </a:lnTo>
                  <a:lnTo>
                    <a:pt x="2648" y="88"/>
                  </a:lnTo>
                  <a:lnTo>
                    <a:pt x="2672" y="92"/>
                  </a:lnTo>
                  <a:lnTo>
                    <a:pt x="2694" y="98"/>
                  </a:lnTo>
                  <a:lnTo>
                    <a:pt x="2717" y="102"/>
                  </a:lnTo>
                  <a:lnTo>
                    <a:pt x="2739" y="107"/>
                  </a:lnTo>
                  <a:lnTo>
                    <a:pt x="2761" y="112"/>
                  </a:lnTo>
                  <a:lnTo>
                    <a:pt x="2782" y="118"/>
                  </a:lnTo>
                  <a:lnTo>
                    <a:pt x="2804" y="123"/>
                  </a:lnTo>
                  <a:lnTo>
                    <a:pt x="2824" y="128"/>
                  </a:lnTo>
                  <a:lnTo>
                    <a:pt x="2844" y="134"/>
                  </a:lnTo>
                  <a:lnTo>
                    <a:pt x="2864" y="139"/>
                  </a:lnTo>
                  <a:lnTo>
                    <a:pt x="2883" y="145"/>
                  </a:lnTo>
                  <a:lnTo>
                    <a:pt x="2904" y="151"/>
                  </a:lnTo>
                  <a:lnTo>
                    <a:pt x="2922" y="156"/>
                  </a:lnTo>
                  <a:lnTo>
                    <a:pt x="2941" y="163"/>
                  </a:lnTo>
                  <a:lnTo>
                    <a:pt x="2959" y="169"/>
                  </a:lnTo>
                  <a:lnTo>
                    <a:pt x="2977" y="174"/>
                  </a:lnTo>
                  <a:lnTo>
                    <a:pt x="2994" y="181"/>
                  </a:lnTo>
                  <a:lnTo>
                    <a:pt x="3011" y="188"/>
                  </a:lnTo>
                  <a:lnTo>
                    <a:pt x="3026" y="193"/>
                  </a:lnTo>
                  <a:lnTo>
                    <a:pt x="3043" y="200"/>
                  </a:lnTo>
                  <a:lnTo>
                    <a:pt x="3059" y="207"/>
                  </a:lnTo>
                  <a:lnTo>
                    <a:pt x="3074" y="214"/>
                  </a:lnTo>
                  <a:lnTo>
                    <a:pt x="3088" y="219"/>
                  </a:lnTo>
                  <a:lnTo>
                    <a:pt x="3103" y="226"/>
                  </a:lnTo>
                  <a:lnTo>
                    <a:pt x="3116" y="233"/>
                  </a:lnTo>
                  <a:lnTo>
                    <a:pt x="3130" y="241"/>
                  </a:lnTo>
                  <a:lnTo>
                    <a:pt x="3143" y="247"/>
                  </a:lnTo>
                  <a:lnTo>
                    <a:pt x="3156" y="254"/>
                  </a:lnTo>
                  <a:lnTo>
                    <a:pt x="3168" y="261"/>
                  </a:lnTo>
                  <a:lnTo>
                    <a:pt x="3179" y="268"/>
                  </a:lnTo>
                  <a:lnTo>
                    <a:pt x="3191" y="275"/>
                  </a:lnTo>
                  <a:lnTo>
                    <a:pt x="3201" y="282"/>
                  </a:lnTo>
                  <a:lnTo>
                    <a:pt x="3211" y="290"/>
                  </a:lnTo>
                  <a:lnTo>
                    <a:pt x="3221" y="297"/>
                  </a:lnTo>
                  <a:lnTo>
                    <a:pt x="3230" y="305"/>
                  </a:lnTo>
                  <a:lnTo>
                    <a:pt x="3239" y="311"/>
                  </a:lnTo>
                  <a:lnTo>
                    <a:pt x="3247" y="319"/>
                  </a:lnTo>
                  <a:lnTo>
                    <a:pt x="3255" y="326"/>
                  </a:lnTo>
                  <a:lnTo>
                    <a:pt x="3261" y="334"/>
                  </a:lnTo>
                  <a:lnTo>
                    <a:pt x="3269" y="342"/>
                  </a:lnTo>
                  <a:lnTo>
                    <a:pt x="3275" y="349"/>
                  </a:lnTo>
                  <a:lnTo>
                    <a:pt x="3281" y="356"/>
                  </a:lnTo>
                  <a:lnTo>
                    <a:pt x="3286" y="364"/>
                  </a:lnTo>
                  <a:lnTo>
                    <a:pt x="3291" y="372"/>
                  </a:lnTo>
                  <a:lnTo>
                    <a:pt x="3295" y="379"/>
                  </a:lnTo>
                  <a:lnTo>
                    <a:pt x="3299" y="387"/>
                  </a:lnTo>
                  <a:lnTo>
                    <a:pt x="3302" y="395"/>
                  </a:lnTo>
                  <a:lnTo>
                    <a:pt x="3305" y="403"/>
                  </a:lnTo>
                  <a:lnTo>
                    <a:pt x="3308" y="410"/>
                  </a:lnTo>
                  <a:lnTo>
                    <a:pt x="3309" y="418"/>
                  </a:lnTo>
                  <a:lnTo>
                    <a:pt x="3311" y="425"/>
                  </a:lnTo>
                  <a:lnTo>
                    <a:pt x="3311" y="433"/>
                  </a:lnTo>
                  <a:lnTo>
                    <a:pt x="3311" y="441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0128" name="Rectangle 16"/>
            <p:cNvSpPr>
              <a:spLocks noChangeArrowheads="1"/>
            </p:cNvSpPr>
            <p:nvPr/>
          </p:nvSpPr>
          <p:spPr bwMode="auto">
            <a:xfrm>
              <a:off x="2621" y="1829"/>
              <a:ext cx="124" cy="661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0129" name="Rectangle 17"/>
            <p:cNvSpPr>
              <a:spLocks noChangeArrowheads="1"/>
            </p:cNvSpPr>
            <p:nvPr/>
          </p:nvSpPr>
          <p:spPr bwMode="auto">
            <a:xfrm>
              <a:off x="2290" y="1953"/>
              <a:ext cx="124" cy="413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0130" name="Freeform 18"/>
            <p:cNvSpPr>
              <a:spLocks/>
            </p:cNvSpPr>
            <p:nvPr/>
          </p:nvSpPr>
          <p:spPr bwMode="auto">
            <a:xfrm>
              <a:off x="1731" y="2056"/>
              <a:ext cx="331" cy="207"/>
            </a:xfrm>
            <a:custGeom>
              <a:avLst/>
              <a:gdLst/>
              <a:ahLst/>
              <a:cxnLst>
                <a:cxn ang="0">
                  <a:pos x="662" y="1655"/>
                </a:cxn>
                <a:cxn ang="0">
                  <a:pos x="1987" y="1655"/>
                </a:cxn>
                <a:cxn ang="0">
                  <a:pos x="2648" y="0"/>
                </a:cxn>
                <a:cxn ang="0">
                  <a:pos x="1490" y="0"/>
                </a:cxn>
                <a:cxn ang="0">
                  <a:pos x="1324" y="0"/>
                </a:cxn>
                <a:cxn ang="0">
                  <a:pos x="1159" y="0"/>
                </a:cxn>
                <a:cxn ang="0">
                  <a:pos x="0" y="0"/>
                </a:cxn>
                <a:cxn ang="0">
                  <a:pos x="662" y="1655"/>
                </a:cxn>
              </a:cxnLst>
              <a:rect l="0" t="0" r="r" b="b"/>
              <a:pathLst>
                <a:path w="2648" h="1655">
                  <a:moveTo>
                    <a:pt x="662" y="1655"/>
                  </a:moveTo>
                  <a:lnTo>
                    <a:pt x="1987" y="1655"/>
                  </a:lnTo>
                  <a:lnTo>
                    <a:pt x="2648" y="0"/>
                  </a:lnTo>
                  <a:lnTo>
                    <a:pt x="1490" y="0"/>
                  </a:lnTo>
                  <a:lnTo>
                    <a:pt x="1324" y="0"/>
                  </a:lnTo>
                  <a:lnTo>
                    <a:pt x="1159" y="0"/>
                  </a:lnTo>
                  <a:lnTo>
                    <a:pt x="0" y="0"/>
                  </a:lnTo>
                  <a:lnTo>
                    <a:pt x="662" y="1655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0131" name="Rectangle 19"/>
            <p:cNvSpPr>
              <a:spLocks noChangeArrowheads="1"/>
            </p:cNvSpPr>
            <p:nvPr/>
          </p:nvSpPr>
          <p:spPr bwMode="auto">
            <a:xfrm>
              <a:off x="2952" y="1704"/>
              <a:ext cx="125" cy="911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0132" name="Rectangle 20"/>
            <p:cNvSpPr>
              <a:spLocks noChangeArrowheads="1"/>
            </p:cNvSpPr>
            <p:nvPr/>
          </p:nvSpPr>
          <p:spPr bwMode="auto">
            <a:xfrm>
              <a:off x="3284" y="1580"/>
              <a:ext cx="124" cy="1159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0133" name="Line 21"/>
            <p:cNvSpPr>
              <a:spLocks noChangeShapeType="1"/>
            </p:cNvSpPr>
            <p:nvPr/>
          </p:nvSpPr>
          <p:spPr bwMode="auto">
            <a:xfrm flipV="1">
              <a:off x="3615" y="1973"/>
              <a:ext cx="1" cy="33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0134" name="Line 22"/>
            <p:cNvSpPr>
              <a:spLocks noChangeShapeType="1"/>
            </p:cNvSpPr>
            <p:nvPr/>
          </p:nvSpPr>
          <p:spPr bwMode="auto">
            <a:xfrm>
              <a:off x="4029" y="1973"/>
              <a:ext cx="1" cy="33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5791200" y="1371600"/>
            <a:ext cx="2590800" cy="2590800"/>
            <a:chOff x="150" y="486"/>
            <a:chExt cx="2292" cy="2149"/>
          </a:xfrm>
        </p:grpSpPr>
        <p:sp>
          <p:nvSpPr>
            <p:cNvPr id="90139" name="Rectangle 27"/>
            <p:cNvSpPr>
              <a:spLocks noChangeArrowheads="1"/>
            </p:cNvSpPr>
            <p:nvPr/>
          </p:nvSpPr>
          <p:spPr bwMode="auto">
            <a:xfrm>
              <a:off x="1081" y="557"/>
              <a:ext cx="1039" cy="2050"/>
            </a:xfrm>
            <a:prstGeom prst="rect">
              <a:avLst/>
            </a:prstGeom>
            <a:solidFill>
              <a:srgbClr val="C3C1C3"/>
            </a:solidFill>
            <a:ln w="46038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0140" name="Line 28"/>
            <p:cNvSpPr>
              <a:spLocks noChangeShapeType="1"/>
            </p:cNvSpPr>
            <p:nvPr/>
          </p:nvSpPr>
          <p:spPr bwMode="auto">
            <a:xfrm>
              <a:off x="582" y="1561"/>
              <a:ext cx="1715" cy="1"/>
            </a:xfrm>
            <a:prstGeom prst="line">
              <a:avLst/>
            </a:prstGeom>
            <a:noFill/>
            <a:ln w="90488">
              <a:solidFill>
                <a:srgbClr val="868286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0141" name="Freeform 29"/>
            <p:cNvSpPr>
              <a:spLocks/>
            </p:cNvSpPr>
            <p:nvPr/>
          </p:nvSpPr>
          <p:spPr bwMode="auto">
            <a:xfrm>
              <a:off x="150" y="1381"/>
              <a:ext cx="573" cy="359"/>
            </a:xfrm>
            <a:custGeom>
              <a:avLst/>
              <a:gdLst/>
              <a:ahLst/>
              <a:cxnLst>
                <a:cxn ang="0">
                  <a:pos x="1147" y="2866"/>
                </a:cxn>
                <a:cxn ang="0">
                  <a:pos x="3439" y="2866"/>
                </a:cxn>
                <a:cxn ang="0">
                  <a:pos x="4585" y="0"/>
                </a:cxn>
                <a:cxn ang="0">
                  <a:pos x="2579" y="0"/>
                </a:cxn>
                <a:cxn ang="0">
                  <a:pos x="2292" y="0"/>
                </a:cxn>
                <a:cxn ang="0">
                  <a:pos x="2006" y="0"/>
                </a:cxn>
                <a:cxn ang="0">
                  <a:pos x="0" y="0"/>
                </a:cxn>
                <a:cxn ang="0">
                  <a:pos x="1147" y="2866"/>
                </a:cxn>
              </a:cxnLst>
              <a:rect l="0" t="0" r="r" b="b"/>
              <a:pathLst>
                <a:path w="4585" h="2866">
                  <a:moveTo>
                    <a:pt x="1147" y="2866"/>
                  </a:moveTo>
                  <a:lnTo>
                    <a:pt x="3439" y="2866"/>
                  </a:lnTo>
                  <a:lnTo>
                    <a:pt x="4585" y="0"/>
                  </a:lnTo>
                  <a:lnTo>
                    <a:pt x="2579" y="0"/>
                  </a:lnTo>
                  <a:lnTo>
                    <a:pt x="2292" y="0"/>
                  </a:lnTo>
                  <a:lnTo>
                    <a:pt x="2006" y="0"/>
                  </a:lnTo>
                  <a:lnTo>
                    <a:pt x="0" y="0"/>
                  </a:lnTo>
                  <a:lnTo>
                    <a:pt x="1147" y="2866"/>
                  </a:lnTo>
                  <a:close/>
                </a:path>
              </a:pathLst>
            </a:custGeom>
            <a:solidFill>
              <a:srgbClr val="FFFF00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0142" name="Rectangle 30"/>
            <p:cNvSpPr>
              <a:spLocks noChangeArrowheads="1"/>
            </p:cNvSpPr>
            <p:nvPr/>
          </p:nvSpPr>
          <p:spPr bwMode="auto">
            <a:xfrm>
              <a:off x="333" y="1518"/>
              <a:ext cx="28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 i="0">
                  <a:solidFill>
                    <a:srgbClr val="000000"/>
                  </a:solidFill>
                </a:rPr>
                <a:t>CPU</a:t>
              </a:r>
              <a:endParaRPr lang="en-US" b="0" i="0"/>
            </a:p>
          </p:txBody>
        </p:sp>
        <p:sp>
          <p:nvSpPr>
            <p:cNvPr id="90143" name="Rectangle 31"/>
            <p:cNvSpPr>
              <a:spLocks noChangeArrowheads="1"/>
            </p:cNvSpPr>
            <p:nvPr/>
          </p:nvSpPr>
          <p:spPr bwMode="auto">
            <a:xfrm>
              <a:off x="1224" y="772"/>
              <a:ext cx="215" cy="1577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0144" name="Rectangle 32"/>
            <p:cNvSpPr>
              <a:spLocks noChangeArrowheads="1"/>
            </p:cNvSpPr>
            <p:nvPr/>
          </p:nvSpPr>
          <p:spPr bwMode="auto">
            <a:xfrm>
              <a:off x="2227" y="486"/>
              <a:ext cx="215" cy="2149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0145" name="Rectangle 33"/>
            <p:cNvSpPr>
              <a:spLocks noChangeArrowheads="1"/>
            </p:cNvSpPr>
            <p:nvPr/>
          </p:nvSpPr>
          <p:spPr bwMode="auto">
            <a:xfrm>
              <a:off x="2257" y="1163"/>
              <a:ext cx="158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 i="0">
                  <a:solidFill>
                    <a:srgbClr val="000000"/>
                  </a:solidFill>
                </a:rPr>
                <a:t>M</a:t>
              </a:r>
              <a:endParaRPr lang="en-US" b="0" i="0"/>
            </a:p>
          </p:txBody>
        </p:sp>
        <p:sp>
          <p:nvSpPr>
            <p:cNvPr id="90146" name="Rectangle 34"/>
            <p:cNvSpPr>
              <a:spLocks noChangeArrowheads="1"/>
            </p:cNvSpPr>
            <p:nvPr/>
          </p:nvSpPr>
          <p:spPr bwMode="auto">
            <a:xfrm>
              <a:off x="2285" y="1302"/>
              <a:ext cx="106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 i="0">
                  <a:solidFill>
                    <a:srgbClr val="000000"/>
                  </a:solidFill>
                </a:rPr>
                <a:t>e</a:t>
              </a:r>
              <a:endParaRPr lang="en-US" b="0" i="0"/>
            </a:p>
          </p:txBody>
        </p:sp>
        <p:sp>
          <p:nvSpPr>
            <p:cNvPr id="90147" name="Rectangle 35"/>
            <p:cNvSpPr>
              <a:spLocks noChangeArrowheads="1"/>
            </p:cNvSpPr>
            <p:nvPr/>
          </p:nvSpPr>
          <p:spPr bwMode="auto">
            <a:xfrm>
              <a:off x="2264" y="1435"/>
              <a:ext cx="158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 i="0">
                  <a:solidFill>
                    <a:srgbClr val="000000"/>
                  </a:solidFill>
                </a:rPr>
                <a:t>m</a:t>
              </a:r>
              <a:endParaRPr lang="en-US" b="0" i="0"/>
            </a:p>
          </p:txBody>
        </p:sp>
        <p:sp>
          <p:nvSpPr>
            <p:cNvPr id="90148" name="Rectangle 36"/>
            <p:cNvSpPr>
              <a:spLocks noChangeArrowheads="1"/>
            </p:cNvSpPr>
            <p:nvPr/>
          </p:nvSpPr>
          <p:spPr bwMode="auto">
            <a:xfrm>
              <a:off x="2279" y="1568"/>
              <a:ext cx="107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 i="0">
                  <a:solidFill>
                    <a:srgbClr val="000000"/>
                  </a:solidFill>
                </a:rPr>
                <a:t>o</a:t>
              </a:r>
              <a:endParaRPr lang="en-US" b="0" i="0"/>
            </a:p>
          </p:txBody>
        </p:sp>
        <p:sp>
          <p:nvSpPr>
            <p:cNvPr id="90149" name="Rectangle 37"/>
            <p:cNvSpPr>
              <a:spLocks noChangeArrowheads="1"/>
            </p:cNvSpPr>
            <p:nvPr/>
          </p:nvSpPr>
          <p:spPr bwMode="auto">
            <a:xfrm>
              <a:off x="2290" y="1707"/>
              <a:ext cx="64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 i="0">
                  <a:solidFill>
                    <a:srgbClr val="000000"/>
                  </a:solidFill>
                </a:rPr>
                <a:t>r</a:t>
              </a:r>
              <a:endParaRPr lang="en-US" b="0" i="0"/>
            </a:p>
          </p:txBody>
        </p:sp>
        <p:sp>
          <p:nvSpPr>
            <p:cNvPr id="90150" name="Rectangle 38"/>
            <p:cNvSpPr>
              <a:spLocks noChangeArrowheads="1"/>
            </p:cNvSpPr>
            <p:nvPr/>
          </p:nvSpPr>
          <p:spPr bwMode="auto">
            <a:xfrm>
              <a:off x="2279" y="1845"/>
              <a:ext cx="96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 i="0">
                  <a:solidFill>
                    <a:srgbClr val="000000"/>
                  </a:solidFill>
                </a:rPr>
                <a:t>y</a:t>
              </a:r>
              <a:endParaRPr lang="en-US" b="0" i="0"/>
            </a:p>
          </p:txBody>
        </p:sp>
        <p:sp>
          <p:nvSpPr>
            <p:cNvPr id="90151" name="Rectangle 39"/>
            <p:cNvSpPr>
              <a:spLocks noChangeArrowheads="1"/>
            </p:cNvSpPr>
            <p:nvPr/>
          </p:nvSpPr>
          <p:spPr bwMode="auto">
            <a:xfrm>
              <a:off x="1690" y="1166"/>
              <a:ext cx="251" cy="72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0152" name="Freeform 40"/>
            <p:cNvSpPr>
              <a:spLocks/>
            </p:cNvSpPr>
            <p:nvPr/>
          </p:nvSpPr>
          <p:spPr bwMode="auto">
            <a:xfrm>
              <a:off x="1511" y="987"/>
              <a:ext cx="573" cy="36"/>
            </a:xfrm>
            <a:custGeom>
              <a:avLst/>
              <a:gdLst/>
              <a:ahLst/>
              <a:cxnLst>
                <a:cxn ang="0">
                  <a:pos x="0" y="285"/>
                </a:cxn>
                <a:cxn ang="0">
                  <a:pos x="64" y="271"/>
                </a:cxn>
                <a:cxn ang="0">
                  <a:pos x="107" y="258"/>
                </a:cxn>
                <a:cxn ang="0">
                  <a:pos x="160" y="247"/>
                </a:cxn>
                <a:cxn ang="0">
                  <a:pos x="225" y="232"/>
                </a:cxn>
                <a:cxn ang="0">
                  <a:pos x="298" y="217"/>
                </a:cxn>
                <a:cxn ang="0">
                  <a:pos x="382" y="198"/>
                </a:cxn>
                <a:cxn ang="0">
                  <a:pos x="474" y="178"/>
                </a:cxn>
                <a:cxn ang="0">
                  <a:pos x="573" y="159"/>
                </a:cxn>
                <a:cxn ang="0">
                  <a:pos x="677" y="140"/>
                </a:cxn>
                <a:cxn ang="0">
                  <a:pos x="787" y="121"/>
                </a:cxn>
                <a:cxn ang="0">
                  <a:pos x="902" y="102"/>
                </a:cxn>
                <a:cxn ang="0">
                  <a:pos x="1024" y="83"/>
                </a:cxn>
                <a:cxn ang="0">
                  <a:pos x="1150" y="68"/>
                </a:cxn>
                <a:cxn ang="0">
                  <a:pos x="1284" y="52"/>
                </a:cxn>
                <a:cxn ang="0">
                  <a:pos x="1429" y="38"/>
                </a:cxn>
                <a:cxn ang="0">
                  <a:pos x="1582" y="25"/>
                </a:cxn>
                <a:cxn ang="0">
                  <a:pos x="1747" y="14"/>
                </a:cxn>
                <a:cxn ang="0">
                  <a:pos x="1919" y="6"/>
                </a:cxn>
                <a:cxn ang="0">
                  <a:pos x="2102" y="0"/>
                </a:cxn>
                <a:cxn ang="0">
                  <a:pos x="2292" y="0"/>
                </a:cxn>
                <a:cxn ang="0">
                  <a:pos x="2484" y="0"/>
                </a:cxn>
                <a:cxn ang="0">
                  <a:pos x="2667" y="6"/>
                </a:cxn>
                <a:cxn ang="0">
                  <a:pos x="2839" y="14"/>
                </a:cxn>
                <a:cxn ang="0">
                  <a:pos x="3003" y="25"/>
                </a:cxn>
                <a:cxn ang="0">
                  <a:pos x="3156" y="38"/>
                </a:cxn>
                <a:cxn ang="0">
                  <a:pos x="3301" y="52"/>
                </a:cxn>
                <a:cxn ang="0">
                  <a:pos x="3435" y="68"/>
                </a:cxn>
                <a:cxn ang="0">
                  <a:pos x="3561" y="83"/>
                </a:cxn>
                <a:cxn ang="0">
                  <a:pos x="3684" y="102"/>
                </a:cxn>
                <a:cxn ang="0">
                  <a:pos x="3799" y="121"/>
                </a:cxn>
                <a:cxn ang="0">
                  <a:pos x="3909" y="140"/>
                </a:cxn>
                <a:cxn ang="0">
                  <a:pos x="4013" y="159"/>
                </a:cxn>
                <a:cxn ang="0">
                  <a:pos x="4112" y="178"/>
                </a:cxn>
                <a:cxn ang="0">
                  <a:pos x="4204" y="198"/>
                </a:cxn>
                <a:cxn ang="0">
                  <a:pos x="4287" y="217"/>
                </a:cxn>
                <a:cxn ang="0">
                  <a:pos x="4360" y="232"/>
                </a:cxn>
                <a:cxn ang="0">
                  <a:pos x="4426" y="247"/>
                </a:cxn>
                <a:cxn ang="0">
                  <a:pos x="4478" y="258"/>
                </a:cxn>
                <a:cxn ang="0">
                  <a:pos x="4520" y="271"/>
                </a:cxn>
                <a:cxn ang="0">
                  <a:pos x="4585" y="285"/>
                </a:cxn>
              </a:cxnLst>
              <a:rect l="0" t="0" r="r" b="b"/>
              <a:pathLst>
                <a:path w="4585" h="285">
                  <a:moveTo>
                    <a:pt x="0" y="285"/>
                  </a:moveTo>
                  <a:lnTo>
                    <a:pt x="64" y="271"/>
                  </a:lnTo>
                  <a:lnTo>
                    <a:pt x="107" y="258"/>
                  </a:lnTo>
                  <a:lnTo>
                    <a:pt x="160" y="247"/>
                  </a:lnTo>
                  <a:lnTo>
                    <a:pt x="225" y="232"/>
                  </a:lnTo>
                  <a:lnTo>
                    <a:pt x="298" y="217"/>
                  </a:lnTo>
                  <a:lnTo>
                    <a:pt x="382" y="198"/>
                  </a:lnTo>
                  <a:lnTo>
                    <a:pt x="474" y="178"/>
                  </a:lnTo>
                  <a:lnTo>
                    <a:pt x="573" y="159"/>
                  </a:lnTo>
                  <a:lnTo>
                    <a:pt x="677" y="140"/>
                  </a:lnTo>
                  <a:lnTo>
                    <a:pt x="787" y="121"/>
                  </a:lnTo>
                  <a:lnTo>
                    <a:pt x="902" y="102"/>
                  </a:lnTo>
                  <a:lnTo>
                    <a:pt x="1024" y="83"/>
                  </a:lnTo>
                  <a:lnTo>
                    <a:pt x="1150" y="68"/>
                  </a:lnTo>
                  <a:lnTo>
                    <a:pt x="1284" y="52"/>
                  </a:lnTo>
                  <a:lnTo>
                    <a:pt x="1429" y="38"/>
                  </a:lnTo>
                  <a:lnTo>
                    <a:pt x="1582" y="25"/>
                  </a:lnTo>
                  <a:lnTo>
                    <a:pt x="1747" y="14"/>
                  </a:lnTo>
                  <a:lnTo>
                    <a:pt x="1919" y="6"/>
                  </a:lnTo>
                  <a:lnTo>
                    <a:pt x="2102" y="0"/>
                  </a:lnTo>
                  <a:lnTo>
                    <a:pt x="2292" y="0"/>
                  </a:lnTo>
                  <a:lnTo>
                    <a:pt x="2484" y="0"/>
                  </a:lnTo>
                  <a:lnTo>
                    <a:pt x="2667" y="6"/>
                  </a:lnTo>
                  <a:lnTo>
                    <a:pt x="2839" y="14"/>
                  </a:lnTo>
                  <a:lnTo>
                    <a:pt x="3003" y="25"/>
                  </a:lnTo>
                  <a:lnTo>
                    <a:pt x="3156" y="38"/>
                  </a:lnTo>
                  <a:lnTo>
                    <a:pt x="3301" y="52"/>
                  </a:lnTo>
                  <a:lnTo>
                    <a:pt x="3435" y="68"/>
                  </a:lnTo>
                  <a:lnTo>
                    <a:pt x="3561" y="83"/>
                  </a:lnTo>
                  <a:lnTo>
                    <a:pt x="3684" y="102"/>
                  </a:lnTo>
                  <a:lnTo>
                    <a:pt x="3799" y="121"/>
                  </a:lnTo>
                  <a:lnTo>
                    <a:pt x="3909" y="140"/>
                  </a:lnTo>
                  <a:lnTo>
                    <a:pt x="4013" y="159"/>
                  </a:lnTo>
                  <a:lnTo>
                    <a:pt x="4112" y="178"/>
                  </a:lnTo>
                  <a:lnTo>
                    <a:pt x="4204" y="198"/>
                  </a:lnTo>
                  <a:lnTo>
                    <a:pt x="4287" y="217"/>
                  </a:lnTo>
                  <a:lnTo>
                    <a:pt x="4360" y="232"/>
                  </a:lnTo>
                  <a:lnTo>
                    <a:pt x="4426" y="247"/>
                  </a:lnTo>
                  <a:lnTo>
                    <a:pt x="4478" y="258"/>
                  </a:lnTo>
                  <a:lnTo>
                    <a:pt x="4520" y="271"/>
                  </a:lnTo>
                  <a:lnTo>
                    <a:pt x="4585" y="285"/>
                  </a:lnTo>
                </a:path>
              </a:pathLst>
            </a:custGeom>
            <a:solidFill>
              <a:srgbClr val="C2432C"/>
            </a:solidFill>
            <a:ln w="22225">
              <a:solidFill>
                <a:srgbClr val="C2432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0153" name="Line 41"/>
            <p:cNvSpPr>
              <a:spLocks noChangeShapeType="1"/>
            </p:cNvSpPr>
            <p:nvPr/>
          </p:nvSpPr>
          <p:spPr bwMode="auto">
            <a:xfrm flipV="1">
              <a:off x="1504" y="997"/>
              <a:ext cx="119" cy="28"/>
            </a:xfrm>
            <a:prstGeom prst="line">
              <a:avLst/>
            </a:prstGeom>
            <a:noFill/>
            <a:ln w="349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0154" name="Freeform 42"/>
            <p:cNvSpPr>
              <a:spLocks/>
            </p:cNvSpPr>
            <p:nvPr/>
          </p:nvSpPr>
          <p:spPr bwMode="auto">
            <a:xfrm>
              <a:off x="1539" y="963"/>
              <a:ext cx="118" cy="55"/>
            </a:xfrm>
            <a:custGeom>
              <a:avLst/>
              <a:gdLst/>
              <a:ahLst/>
              <a:cxnLst>
                <a:cxn ang="0">
                  <a:pos x="944" y="444"/>
                </a:cxn>
                <a:cxn ang="0">
                  <a:pos x="0" y="432"/>
                </a:cxn>
                <a:cxn ang="0">
                  <a:pos x="840" y="0"/>
                </a:cxn>
                <a:cxn ang="0">
                  <a:pos x="944" y="444"/>
                </a:cxn>
              </a:cxnLst>
              <a:rect l="0" t="0" r="r" b="b"/>
              <a:pathLst>
                <a:path w="944" h="444">
                  <a:moveTo>
                    <a:pt x="944" y="444"/>
                  </a:moveTo>
                  <a:lnTo>
                    <a:pt x="0" y="432"/>
                  </a:lnTo>
                  <a:lnTo>
                    <a:pt x="840" y="0"/>
                  </a:lnTo>
                  <a:lnTo>
                    <a:pt x="944" y="444"/>
                  </a:lnTo>
                  <a:close/>
                </a:path>
              </a:pathLst>
            </a:custGeom>
            <a:solidFill>
              <a:srgbClr val="C2432C"/>
            </a:solidFill>
            <a:ln w="22225">
              <a:solidFill>
                <a:srgbClr val="C2432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0155" name="Line 43"/>
            <p:cNvSpPr>
              <a:spLocks noChangeShapeType="1"/>
            </p:cNvSpPr>
            <p:nvPr/>
          </p:nvSpPr>
          <p:spPr bwMode="auto">
            <a:xfrm>
              <a:off x="1972" y="997"/>
              <a:ext cx="119" cy="28"/>
            </a:xfrm>
            <a:prstGeom prst="line">
              <a:avLst/>
            </a:prstGeom>
            <a:noFill/>
            <a:ln w="349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0156" name="Freeform 44"/>
            <p:cNvSpPr>
              <a:spLocks/>
            </p:cNvSpPr>
            <p:nvPr/>
          </p:nvSpPr>
          <p:spPr bwMode="auto">
            <a:xfrm>
              <a:off x="1938" y="963"/>
              <a:ext cx="118" cy="55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944" y="432"/>
                </a:cxn>
                <a:cxn ang="0">
                  <a:pos x="0" y="444"/>
                </a:cxn>
                <a:cxn ang="0">
                  <a:pos x="103" y="0"/>
                </a:cxn>
              </a:cxnLst>
              <a:rect l="0" t="0" r="r" b="b"/>
              <a:pathLst>
                <a:path w="944" h="444">
                  <a:moveTo>
                    <a:pt x="103" y="0"/>
                  </a:moveTo>
                  <a:lnTo>
                    <a:pt x="944" y="432"/>
                  </a:lnTo>
                  <a:lnTo>
                    <a:pt x="0" y="444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C2432C"/>
            </a:solidFill>
            <a:ln w="22225">
              <a:solidFill>
                <a:srgbClr val="C2432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0157" name="Rectangle 45"/>
            <p:cNvSpPr>
              <a:spLocks noChangeArrowheads="1"/>
            </p:cNvSpPr>
            <p:nvPr/>
          </p:nvSpPr>
          <p:spPr bwMode="auto">
            <a:xfrm>
              <a:off x="1413" y="1250"/>
              <a:ext cx="794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2000">
                  <a:solidFill>
                    <a:srgbClr val="C2432C"/>
                  </a:solidFill>
                </a:rPr>
                <a:t>B</a:t>
              </a:r>
              <a:endParaRPr lang="en-US">
                <a:solidFill>
                  <a:srgbClr val="C2432C"/>
                </a:solidFill>
              </a:endParaRPr>
            </a:p>
          </p:txBody>
        </p:sp>
        <p:sp>
          <p:nvSpPr>
            <p:cNvPr id="90158" name="Rectangle 46"/>
            <p:cNvSpPr>
              <a:spLocks noChangeArrowheads="1"/>
            </p:cNvSpPr>
            <p:nvPr/>
          </p:nvSpPr>
          <p:spPr bwMode="auto">
            <a:xfrm>
              <a:off x="1248" y="2351"/>
              <a:ext cx="151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C2432C"/>
                  </a:solidFill>
                </a:rPr>
                <a:t>M</a:t>
              </a:r>
              <a:endParaRPr lang="en-US" dirty="0">
                <a:solidFill>
                  <a:srgbClr val="C2432C"/>
                </a:solidFill>
              </a:endParaRPr>
            </a:p>
          </p:txBody>
        </p:sp>
        <p:sp>
          <p:nvSpPr>
            <p:cNvPr id="90159" name="Rectangle 47"/>
            <p:cNvSpPr>
              <a:spLocks noChangeArrowheads="1"/>
            </p:cNvSpPr>
            <p:nvPr/>
          </p:nvSpPr>
          <p:spPr bwMode="auto">
            <a:xfrm>
              <a:off x="1435" y="748"/>
              <a:ext cx="772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2000" b="0" i="0">
                  <a:solidFill>
                    <a:srgbClr val="C2432C"/>
                  </a:solidFill>
                </a:rPr>
                <a:t>I/O</a:t>
              </a:r>
              <a:endParaRPr lang="en-US" b="0" i="0">
                <a:solidFill>
                  <a:srgbClr val="C2432C"/>
                </a:solidFill>
              </a:endParaRPr>
            </a:p>
          </p:txBody>
        </p:sp>
        <p:sp>
          <p:nvSpPr>
            <p:cNvPr id="90160" name="Rectangle 48"/>
            <p:cNvSpPr>
              <a:spLocks noChangeArrowheads="1"/>
            </p:cNvSpPr>
            <p:nvPr/>
          </p:nvSpPr>
          <p:spPr bwMode="auto">
            <a:xfrm>
              <a:off x="1281" y="1237"/>
              <a:ext cx="95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 i="0">
                  <a:solidFill>
                    <a:srgbClr val="000000"/>
                  </a:solidFill>
                </a:rPr>
                <a:t>c</a:t>
              </a:r>
              <a:endParaRPr lang="en-US" b="0" i="0"/>
            </a:p>
          </p:txBody>
        </p:sp>
        <p:sp>
          <p:nvSpPr>
            <p:cNvPr id="90161" name="Rectangle 49"/>
            <p:cNvSpPr>
              <a:spLocks noChangeArrowheads="1"/>
            </p:cNvSpPr>
            <p:nvPr/>
          </p:nvSpPr>
          <p:spPr bwMode="auto">
            <a:xfrm>
              <a:off x="1281" y="1379"/>
              <a:ext cx="106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 i="0">
                  <a:solidFill>
                    <a:srgbClr val="000000"/>
                  </a:solidFill>
                </a:rPr>
                <a:t>a</a:t>
              </a:r>
              <a:endParaRPr lang="en-US" b="0" i="0"/>
            </a:p>
          </p:txBody>
        </p:sp>
        <p:sp>
          <p:nvSpPr>
            <p:cNvPr id="90162" name="Rectangle 50"/>
            <p:cNvSpPr>
              <a:spLocks noChangeArrowheads="1"/>
            </p:cNvSpPr>
            <p:nvPr/>
          </p:nvSpPr>
          <p:spPr bwMode="auto">
            <a:xfrm>
              <a:off x="1281" y="1485"/>
              <a:ext cx="95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 i="0">
                  <a:solidFill>
                    <a:srgbClr val="000000"/>
                  </a:solidFill>
                </a:rPr>
                <a:t>c</a:t>
              </a:r>
              <a:endParaRPr lang="en-US" b="0" i="0"/>
            </a:p>
          </p:txBody>
        </p:sp>
        <p:sp>
          <p:nvSpPr>
            <p:cNvPr id="90163" name="Rectangle 51"/>
            <p:cNvSpPr>
              <a:spLocks noChangeArrowheads="1"/>
            </p:cNvSpPr>
            <p:nvPr/>
          </p:nvSpPr>
          <p:spPr bwMode="auto">
            <a:xfrm>
              <a:off x="1276" y="1630"/>
              <a:ext cx="107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 i="0">
                  <a:solidFill>
                    <a:srgbClr val="000000"/>
                  </a:solidFill>
                </a:rPr>
                <a:t>h</a:t>
              </a:r>
              <a:endParaRPr lang="en-US" b="0" i="0"/>
            </a:p>
          </p:txBody>
        </p:sp>
        <p:sp>
          <p:nvSpPr>
            <p:cNvPr id="90164" name="Rectangle 52"/>
            <p:cNvSpPr>
              <a:spLocks noChangeArrowheads="1"/>
            </p:cNvSpPr>
            <p:nvPr/>
          </p:nvSpPr>
          <p:spPr bwMode="auto">
            <a:xfrm>
              <a:off x="1281" y="1773"/>
              <a:ext cx="106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 i="0">
                  <a:solidFill>
                    <a:srgbClr val="000000"/>
                  </a:solidFill>
                </a:rPr>
                <a:t>e</a:t>
              </a:r>
              <a:endParaRPr lang="en-US" b="0" i="0"/>
            </a:p>
          </p:txBody>
        </p:sp>
      </p:grpSp>
      <p:sp>
        <p:nvSpPr>
          <p:cNvPr id="90166" name="Rectangle 54"/>
          <p:cNvSpPr>
            <a:spLocks noChangeArrowheads="1"/>
          </p:cNvSpPr>
          <p:nvPr/>
        </p:nvSpPr>
        <p:spPr bwMode="auto">
          <a:xfrm>
            <a:off x="3276600" y="762000"/>
            <a:ext cx="571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tabLst>
                <a:tab pos="4803775" algn="l"/>
              </a:tabLst>
            </a:pPr>
            <a:r>
              <a:rPr lang="da-DK" b="0" i="0">
                <a:solidFill>
                  <a:srgbClr val="C2432C"/>
                </a:solidFill>
              </a:rPr>
              <a:t>Frigo, Leiserson, Prokop, Ramachandran 1999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Justification of the Ideal-Cache Model</a:t>
            </a:r>
            <a:br>
              <a:rPr lang="en-US" b="1" dirty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7298"/>
            <a:ext cx="8686800" cy="5257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200" b="1" dirty="0">
                <a:solidFill>
                  <a:srgbClr val="C2432C"/>
                </a:solidFill>
              </a:rPr>
              <a:t>Optimal replacement</a:t>
            </a:r>
            <a:r>
              <a:rPr lang="en-US" sz="2200" b="1" dirty="0"/>
              <a:t> </a:t>
            </a:r>
            <a:r>
              <a:rPr lang="en-US" sz="2200" dirty="0"/>
              <a:t>LRU + 2 × cache size </a:t>
            </a:r>
            <a:r>
              <a:rPr lang="en-US" sz="2200" dirty="0">
                <a:cs typeface="Arial" pitchFamily="34" charset="0"/>
              </a:rPr>
              <a:t>→</a:t>
            </a:r>
            <a:r>
              <a:rPr lang="en-US" sz="2200" dirty="0"/>
              <a:t> at most 2 × cache misses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en-US" sz="1800" dirty="0"/>
              <a:t> </a:t>
            </a:r>
            <a:r>
              <a:rPr lang="en-US" sz="1800" dirty="0" err="1">
                <a:solidFill>
                  <a:srgbClr val="C2432C"/>
                </a:solidFill>
              </a:rPr>
              <a:t>Sleator</a:t>
            </a:r>
            <a:r>
              <a:rPr lang="en-US" sz="1800" dirty="0">
                <a:solidFill>
                  <a:srgbClr val="C2432C"/>
                </a:solidFill>
              </a:rPr>
              <a:t> and </a:t>
            </a:r>
            <a:r>
              <a:rPr lang="en-US" sz="1800" dirty="0" err="1">
                <a:solidFill>
                  <a:srgbClr val="C2432C"/>
                </a:solidFill>
              </a:rPr>
              <a:t>Tarjan</a:t>
            </a:r>
            <a:r>
              <a:rPr lang="en-US" sz="1800" dirty="0">
                <a:solidFill>
                  <a:srgbClr val="C2432C"/>
                </a:solidFill>
              </a:rPr>
              <a:t>, 1985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 b="1" dirty="0">
                <a:solidFill>
                  <a:srgbClr val="C2432C"/>
                </a:solidFill>
              </a:rPr>
              <a:t>Corollary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 dirty="0"/>
              <a:t>T</a:t>
            </a:r>
            <a:r>
              <a:rPr lang="en-US" sz="2200" baseline="-25000" dirty="0"/>
              <a:t>M,B</a:t>
            </a:r>
            <a:r>
              <a:rPr lang="en-US" sz="2200" dirty="0"/>
              <a:t>(N) = O(T</a:t>
            </a:r>
            <a:r>
              <a:rPr lang="en-US" sz="2200" baseline="-25000" dirty="0"/>
              <a:t>2M,B</a:t>
            </a:r>
            <a:r>
              <a:rPr lang="en-US" sz="2200" dirty="0"/>
              <a:t>(N)) ) #cache misses using LRU is O(T</a:t>
            </a:r>
            <a:r>
              <a:rPr lang="en-US" sz="2200" baseline="-25000" dirty="0"/>
              <a:t>M,B</a:t>
            </a:r>
            <a:r>
              <a:rPr lang="en-US" sz="2200" dirty="0"/>
              <a:t>(N))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2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 b="1" dirty="0">
                <a:solidFill>
                  <a:srgbClr val="C2432C"/>
                </a:solidFill>
              </a:rPr>
              <a:t>Two memory levels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 dirty="0"/>
              <a:t>Optimal cache-oblivious algorithm satisfying T</a:t>
            </a:r>
            <a:r>
              <a:rPr lang="en-US" sz="2200" baseline="-25000" dirty="0"/>
              <a:t>M,B</a:t>
            </a:r>
            <a:r>
              <a:rPr lang="en-US" sz="2200" dirty="0"/>
              <a:t>(N) = O(T</a:t>
            </a:r>
            <a:r>
              <a:rPr lang="en-US" sz="2200" baseline="-25000" dirty="0"/>
              <a:t>2M,B</a:t>
            </a:r>
            <a:r>
              <a:rPr lang="en-US" sz="2200" dirty="0"/>
              <a:t>(N))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 dirty="0">
                <a:cs typeface="Arial" pitchFamily="34" charset="0"/>
              </a:rPr>
              <a:t>→</a:t>
            </a:r>
            <a:r>
              <a:rPr lang="en-US" sz="2200" dirty="0"/>
              <a:t> optimal #cache misses on each level of a multilevel LRU cache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2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 b="1" dirty="0">
                <a:solidFill>
                  <a:srgbClr val="C2432C"/>
                </a:solidFill>
              </a:rPr>
              <a:t>Fully </a:t>
            </a:r>
            <a:r>
              <a:rPr lang="en-US" sz="2200" b="1" dirty="0" err="1">
                <a:solidFill>
                  <a:srgbClr val="C2432C"/>
                </a:solidFill>
              </a:rPr>
              <a:t>associativity</a:t>
            </a:r>
            <a:r>
              <a:rPr lang="en-US" sz="2200" b="1" dirty="0">
                <a:solidFill>
                  <a:srgbClr val="C2432C"/>
                </a:solidFill>
              </a:rPr>
              <a:t> cache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 dirty="0"/>
              <a:t>Simulation of LRU</a:t>
            </a: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200" dirty="0" smtClean="0"/>
              <a:t>Direct mapped cache</a:t>
            </a: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200" dirty="0" smtClean="0"/>
              <a:t>Explicit memory management</a:t>
            </a: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200" dirty="0" smtClean="0"/>
              <a:t>Dictionary (2-universal hash functions) of cache lines in memory</a:t>
            </a: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200" dirty="0" smtClean="0"/>
              <a:t>Expected O(1) access time to a cache line in memory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200" dirty="0"/>
          </a:p>
        </p:txBody>
      </p:sp>
      <p:sp>
        <p:nvSpPr>
          <p:cNvPr id="259076" name="Rectangle 4"/>
          <p:cNvSpPr>
            <a:spLocks noChangeArrowheads="1"/>
          </p:cNvSpPr>
          <p:nvPr/>
        </p:nvSpPr>
        <p:spPr bwMode="auto">
          <a:xfrm>
            <a:off x="3276600" y="833422"/>
            <a:ext cx="571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tabLst>
                <a:tab pos="4803775" algn="l"/>
              </a:tabLst>
            </a:pPr>
            <a:r>
              <a:rPr lang="da-DK" b="0" i="0" dirty="0" err="1">
                <a:solidFill>
                  <a:srgbClr val="C2432C"/>
                </a:solidFill>
              </a:rPr>
              <a:t>Frigo</a:t>
            </a:r>
            <a:r>
              <a:rPr lang="da-DK" b="0" i="0" dirty="0">
                <a:solidFill>
                  <a:srgbClr val="C2432C"/>
                </a:solidFill>
              </a:rPr>
              <a:t>, </a:t>
            </a:r>
            <a:r>
              <a:rPr lang="da-DK" b="0" i="0" dirty="0" err="1">
                <a:solidFill>
                  <a:srgbClr val="C2432C"/>
                </a:solidFill>
              </a:rPr>
              <a:t>Leiserson</a:t>
            </a:r>
            <a:r>
              <a:rPr lang="da-DK" b="0" i="0" dirty="0">
                <a:solidFill>
                  <a:srgbClr val="C2432C"/>
                </a:solidFill>
              </a:rPr>
              <a:t>, </a:t>
            </a:r>
            <a:r>
              <a:rPr lang="da-DK" b="0" i="0" dirty="0" err="1">
                <a:solidFill>
                  <a:srgbClr val="C2432C"/>
                </a:solidFill>
              </a:rPr>
              <a:t>Prokop</a:t>
            </a:r>
            <a:r>
              <a:rPr lang="da-DK" b="0" i="0" dirty="0">
                <a:solidFill>
                  <a:srgbClr val="C2432C"/>
                </a:solidFill>
              </a:rPr>
              <a:t>, </a:t>
            </a:r>
            <a:r>
              <a:rPr lang="da-DK" b="0" i="0" dirty="0" err="1">
                <a:solidFill>
                  <a:srgbClr val="C2432C"/>
                </a:solidFill>
              </a:rPr>
              <a:t>Ramachandran</a:t>
            </a:r>
            <a:r>
              <a:rPr lang="da-DK" b="0" i="0" dirty="0">
                <a:solidFill>
                  <a:srgbClr val="C2432C"/>
                </a:solidFill>
              </a:rPr>
              <a:t> 1999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43182"/>
            <a:ext cx="8229600" cy="1143000"/>
          </a:xfrm>
        </p:spPr>
        <p:txBody>
          <a:bodyPr>
            <a:noAutofit/>
          </a:bodyPr>
          <a:lstStyle/>
          <a:p>
            <a:r>
              <a:rPr lang="da-DK" b="1" dirty="0" err="1">
                <a:solidFill>
                  <a:srgbClr val="C00000"/>
                </a:solidFill>
              </a:rPr>
              <a:t>Basic</a:t>
            </a:r>
            <a:r>
              <a:rPr lang="da-DK" b="1" dirty="0">
                <a:solidFill>
                  <a:srgbClr val="C00000"/>
                </a:solidFill>
              </a:rPr>
              <a:t> </a:t>
            </a:r>
            <a:r>
              <a:rPr lang="da-DK" b="1" dirty="0" err="1">
                <a:solidFill>
                  <a:srgbClr val="C00000"/>
                </a:solidFill>
              </a:rPr>
              <a:t>External-Memory</a:t>
            </a:r>
            <a:r>
              <a:rPr lang="da-DK" b="1" dirty="0">
                <a:solidFill>
                  <a:srgbClr val="C00000"/>
                </a:solidFill>
              </a:rPr>
              <a:t> and</a:t>
            </a:r>
            <a:br>
              <a:rPr lang="da-DK" b="1" dirty="0">
                <a:solidFill>
                  <a:srgbClr val="C00000"/>
                </a:solidFill>
              </a:rPr>
            </a:br>
            <a:r>
              <a:rPr lang="da-DK" b="1" dirty="0" err="1">
                <a:solidFill>
                  <a:srgbClr val="C00000"/>
                </a:solidFill>
              </a:rPr>
              <a:t>Cache-Oblivious</a:t>
            </a:r>
            <a:r>
              <a:rPr lang="da-DK" b="1" dirty="0">
                <a:solidFill>
                  <a:srgbClr val="C00000"/>
                </a:solidFill>
              </a:rPr>
              <a:t> </a:t>
            </a:r>
            <a:r>
              <a:rPr lang="da-DK" b="1" dirty="0" err="1">
                <a:solidFill>
                  <a:srgbClr val="C00000"/>
                </a:solidFill>
              </a:rPr>
              <a:t>Results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930614" y="4270698"/>
            <a:ext cx="1284328" cy="1588"/>
          </a:xfrm>
          <a:prstGeom prst="line">
            <a:avLst/>
          </a:prstGeom>
          <a:ln w="190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32170" y="4270698"/>
            <a:ext cx="427072" cy="0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da-DK" b="1" dirty="0">
                <a:solidFill>
                  <a:srgbClr val="C00000"/>
                </a:solidFill>
              </a:rPr>
              <a:t>Scanning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447800"/>
            <a:ext cx="6400800" cy="914400"/>
          </a:xfrm>
          <a:solidFill>
            <a:srgbClr val="FFFF00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rIns="0"/>
          <a:lstStyle/>
          <a:p>
            <a:pPr>
              <a:buFontTx/>
              <a:buNone/>
            </a:pPr>
            <a:r>
              <a:rPr lang="en-US" sz="2400">
                <a:latin typeface="Courier New" pitchFamily="49" charset="0"/>
              </a:rPr>
              <a:t>sum = 0</a:t>
            </a:r>
          </a:p>
          <a:p>
            <a:pPr>
              <a:buFontTx/>
              <a:buNone/>
            </a:pPr>
            <a:r>
              <a:rPr lang="en-US" sz="2400">
                <a:latin typeface="Courier New" pitchFamily="49" charset="0"/>
              </a:rPr>
              <a:t>for i = 1 to N do sum = sum + A[i]</a:t>
            </a:r>
          </a:p>
          <a:p>
            <a:pPr>
              <a:buFontTx/>
              <a:buNone/>
            </a:pPr>
            <a:endParaRPr lang="en-US" sz="2400">
              <a:latin typeface="Courier New" pitchFamily="49" charset="0"/>
            </a:endParaRP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228600" y="2819400"/>
            <a:ext cx="8578850" cy="1117600"/>
            <a:chOff x="0" y="3072"/>
            <a:chExt cx="5404" cy="704"/>
          </a:xfrm>
        </p:grpSpPr>
        <p:sp>
          <p:nvSpPr>
            <p:cNvPr id="261125" name="AutoShape 5"/>
            <p:cNvSpPr>
              <a:spLocks noChangeAspect="1" noChangeArrowheads="1" noTextEdit="1"/>
            </p:cNvSpPr>
            <p:nvPr/>
          </p:nvSpPr>
          <p:spPr bwMode="auto">
            <a:xfrm>
              <a:off x="0" y="3072"/>
              <a:ext cx="5376" cy="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127" name="Rectangle 7"/>
            <p:cNvSpPr>
              <a:spLocks noChangeArrowheads="1"/>
            </p:cNvSpPr>
            <p:nvPr/>
          </p:nvSpPr>
          <p:spPr bwMode="auto">
            <a:xfrm>
              <a:off x="3004" y="3376"/>
              <a:ext cx="2399" cy="1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128" name="Rectangle 8"/>
            <p:cNvSpPr>
              <a:spLocks noChangeArrowheads="1"/>
            </p:cNvSpPr>
            <p:nvPr/>
          </p:nvSpPr>
          <p:spPr bwMode="auto">
            <a:xfrm>
              <a:off x="286" y="3376"/>
              <a:ext cx="2718" cy="1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129" name="Line 9"/>
            <p:cNvSpPr>
              <a:spLocks noChangeShapeType="1"/>
            </p:cNvSpPr>
            <p:nvPr/>
          </p:nvSpPr>
          <p:spPr bwMode="auto">
            <a:xfrm>
              <a:off x="925" y="3296"/>
              <a:ext cx="1" cy="32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130" name="Line 10"/>
            <p:cNvSpPr>
              <a:spLocks noChangeShapeType="1"/>
            </p:cNvSpPr>
            <p:nvPr/>
          </p:nvSpPr>
          <p:spPr bwMode="auto">
            <a:xfrm>
              <a:off x="1565" y="3296"/>
              <a:ext cx="1" cy="32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131" name="Line 11"/>
            <p:cNvSpPr>
              <a:spLocks noChangeShapeType="1"/>
            </p:cNvSpPr>
            <p:nvPr/>
          </p:nvSpPr>
          <p:spPr bwMode="auto">
            <a:xfrm>
              <a:off x="2205" y="3296"/>
              <a:ext cx="1" cy="32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132" name="Line 12"/>
            <p:cNvSpPr>
              <a:spLocks noChangeShapeType="1"/>
            </p:cNvSpPr>
            <p:nvPr/>
          </p:nvSpPr>
          <p:spPr bwMode="auto">
            <a:xfrm>
              <a:off x="2844" y="3296"/>
              <a:ext cx="1" cy="32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133" name="Line 13"/>
            <p:cNvSpPr>
              <a:spLocks noChangeShapeType="1"/>
            </p:cNvSpPr>
            <p:nvPr/>
          </p:nvSpPr>
          <p:spPr bwMode="auto">
            <a:xfrm>
              <a:off x="4123" y="3296"/>
              <a:ext cx="1" cy="32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134" name="Line 14"/>
            <p:cNvSpPr>
              <a:spLocks noChangeShapeType="1"/>
            </p:cNvSpPr>
            <p:nvPr/>
          </p:nvSpPr>
          <p:spPr bwMode="auto">
            <a:xfrm>
              <a:off x="4763" y="3296"/>
              <a:ext cx="1" cy="32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135" name="Line 15"/>
            <p:cNvSpPr>
              <a:spLocks noChangeShapeType="1"/>
            </p:cNvSpPr>
            <p:nvPr/>
          </p:nvSpPr>
          <p:spPr bwMode="auto">
            <a:xfrm>
              <a:off x="286" y="3616"/>
              <a:ext cx="1" cy="1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136" name="Line 16"/>
            <p:cNvSpPr>
              <a:spLocks noChangeShapeType="1"/>
            </p:cNvSpPr>
            <p:nvPr/>
          </p:nvSpPr>
          <p:spPr bwMode="auto">
            <a:xfrm>
              <a:off x="5403" y="3616"/>
              <a:ext cx="1" cy="1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137" name="Line 17"/>
            <p:cNvSpPr>
              <a:spLocks noChangeShapeType="1"/>
            </p:cNvSpPr>
            <p:nvPr/>
          </p:nvSpPr>
          <p:spPr bwMode="auto">
            <a:xfrm flipH="1">
              <a:off x="2924" y="3696"/>
              <a:ext cx="247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138" name="Line 18"/>
            <p:cNvSpPr>
              <a:spLocks noChangeShapeType="1"/>
            </p:cNvSpPr>
            <p:nvPr/>
          </p:nvSpPr>
          <p:spPr bwMode="auto">
            <a:xfrm flipH="1">
              <a:off x="286" y="3696"/>
              <a:ext cx="247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139" name="Line 19"/>
            <p:cNvSpPr>
              <a:spLocks noChangeShapeType="1"/>
            </p:cNvSpPr>
            <p:nvPr/>
          </p:nvSpPr>
          <p:spPr bwMode="auto">
            <a:xfrm>
              <a:off x="2844" y="3096"/>
              <a:ext cx="1" cy="1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140" name="Line 20"/>
            <p:cNvSpPr>
              <a:spLocks noChangeShapeType="1"/>
            </p:cNvSpPr>
            <p:nvPr/>
          </p:nvSpPr>
          <p:spPr bwMode="auto">
            <a:xfrm>
              <a:off x="3484" y="3096"/>
              <a:ext cx="1" cy="1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141" name="Line 21"/>
            <p:cNvSpPr>
              <a:spLocks noChangeShapeType="1"/>
            </p:cNvSpPr>
            <p:nvPr/>
          </p:nvSpPr>
          <p:spPr bwMode="auto">
            <a:xfrm>
              <a:off x="2844" y="3176"/>
              <a:ext cx="20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142" name="Line 22"/>
            <p:cNvSpPr>
              <a:spLocks noChangeShapeType="1"/>
            </p:cNvSpPr>
            <p:nvPr/>
          </p:nvSpPr>
          <p:spPr bwMode="auto">
            <a:xfrm>
              <a:off x="3284" y="3176"/>
              <a:ext cx="20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143" name="Rectangle 23"/>
            <p:cNvSpPr>
              <a:spLocks noChangeArrowheads="1"/>
            </p:cNvSpPr>
            <p:nvPr/>
          </p:nvSpPr>
          <p:spPr bwMode="auto">
            <a:xfrm>
              <a:off x="2784" y="3600"/>
              <a:ext cx="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en-US" b="0"/>
            </a:p>
          </p:txBody>
        </p:sp>
        <p:sp>
          <p:nvSpPr>
            <p:cNvPr id="261144" name="Rectangle 24"/>
            <p:cNvSpPr>
              <a:spLocks noChangeArrowheads="1"/>
            </p:cNvSpPr>
            <p:nvPr/>
          </p:nvSpPr>
          <p:spPr bwMode="auto">
            <a:xfrm>
              <a:off x="3072" y="3072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b="0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endParaRPr lang="en-US" b="0"/>
            </a:p>
          </p:txBody>
        </p:sp>
        <p:sp>
          <p:nvSpPr>
            <p:cNvPr id="261145" name="Rectangle 25"/>
            <p:cNvSpPr>
              <a:spLocks noChangeArrowheads="1"/>
            </p:cNvSpPr>
            <p:nvPr/>
          </p:nvSpPr>
          <p:spPr bwMode="auto">
            <a:xfrm>
              <a:off x="3004" y="3376"/>
              <a:ext cx="480" cy="160"/>
            </a:xfrm>
            <a:prstGeom prst="rect">
              <a:avLst/>
            </a:prstGeom>
            <a:solidFill>
              <a:srgbClr val="D9D9D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146" name="Line 26"/>
            <p:cNvSpPr>
              <a:spLocks noChangeShapeType="1"/>
            </p:cNvSpPr>
            <p:nvPr/>
          </p:nvSpPr>
          <p:spPr bwMode="auto">
            <a:xfrm>
              <a:off x="445" y="3376"/>
              <a:ext cx="1" cy="1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147" name="Line 27"/>
            <p:cNvSpPr>
              <a:spLocks noChangeShapeType="1"/>
            </p:cNvSpPr>
            <p:nvPr/>
          </p:nvSpPr>
          <p:spPr bwMode="auto">
            <a:xfrm>
              <a:off x="606" y="3376"/>
              <a:ext cx="1" cy="1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148" name="Line 28"/>
            <p:cNvSpPr>
              <a:spLocks noChangeShapeType="1"/>
            </p:cNvSpPr>
            <p:nvPr/>
          </p:nvSpPr>
          <p:spPr bwMode="auto">
            <a:xfrm>
              <a:off x="765" y="3376"/>
              <a:ext cx="1" cy="1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149" name="Line 29"/>
            <p:cNvSpPr>
              <a:spLocks noChangeShapeType="1"/>
            </p:cNvSpPr>
            <p:nvPr/>
          </p:nvSpPr>
          <p:spPr bwMode="auto">
            <a:xfrm>
              <a:off x="925" y="3376"/>
              <a:ext cx="1" cy="1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150" name="Line 30"/>
            <p:cNvSpPr>
              <a:spLocks noChangeShapeType="1"/>
            </p:cNvSpPr>
            <p:nvPr/>
          </p:nvSpPr>
          <p:spPr bwMode="auto">
            <a:xfrm>
              <a:off x="1085" y="3376"/>
              <a:ext cx="1" cy="1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151" name="Line 31"/>
            <p:cNvSpPr>
              <a:spLocks noChangeShapeType="1"/>
            </p:cNvSpPr>
            <p:nvPr/>
          </p:nvSpPr>
          <p:spPr bwMode="auto">
            <a:xfrm>
              <a:off x="1245" y="3376"/>
              <a:ext cx="1" cy="1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152" name="Line 32"/>
            <p:cNvSpPr>
              <a:spLocks noChangeShapeType="1"/>
            </p:cNvSpPr>
            <p:nvPr/>
          </p:nvSpPr>
          <p:spPr bwMode="auto">
            <a:xfrm>
              <a:off x="1405" y="3376"/>
              <a:ext cx="1" cy="1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153" name="Line 33"/>
            <p:cNvSpPr>
              <a:spLocks noChangeShapeType="1"/>
            </p:cNvSpPr>
            <p:nvPr/>
          </p:nvSpPr>
          <p:spPr bwMode="auto">
            <a:xfrm>
              <a:off x="1565" y="3376"/>
              <a:ext cx="1" cy="1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154" name="Line 34"/>
            <p:cNvSpPr>
              <a:spLocks noChangeShapeType="1"/>
            </p:cNvSpPr>
            <p:nvPr/>
          </p:nvSpPr>
          <p:spPr bwMode="auto">
            <a:xfrm>
              <a:off x="1725" y="3376"/>
              <a:ext cx="1" cy="1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155" name="Line 35"/>
            <p:cNvSpPr>
              <a:spLocks noChangeShapeType="1"/>
            </p:cNvSpPr>
            <p:nvPr/>
          </p:nvSpPr>
          <p:spPr bwMode="auto">
            <a:xfrm>
              <a:off x="1885" y="3376"/>
              <a:ext cx="1" cy="1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156" name="Line 36"/>
            <p:cNvSpPr>
              <a:spLocks noChangeShapeType="1"/>
            </p:cNvSpPr>
            <p:nvPr/>
          </p:nvSpPr>
          <p:spPr bwMode="auto">
            <a:xfrm>
              <a:off x="2045" y="3376"/>
              <a:ext cx="1" cy="1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157" name="Line 37"/>
            <p:cNvSpPr>
              <a:spLocks noChangeShapeType="1"/>
            </p:cNvSpPr>
            <p:nvPr/>
          </p:nvSpPr>
          <p:spPr bwMode="auto">
            <a:xfrm>
              <a:off x="2205" y="3376"/>
              <a:ext cx="1" cy="1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158" name="Line 38"/>
            <p:cNvSpPr>
              <a:spLocks noChangeShapeType="1"/>
            </p:cNvSpPr>
            <p:nvPr/>
          </p:nvSpPr>
          <p:spPr bwMode="auto">
            <a:xfrm>
              <a:off x="2364" y="3376"/>
              <a:ext cx="1" cy="1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159" name="Line 39"/>
            <p:cNvSpPr>
              <a:spLocks noChangeShapeType="1"/>
            </p:cNvSpPr>
            <p:nvPr/>
          </p:nvSpPr>
          <p:spPr bwMode="auto">
            <a:xfrm>
              <a:off x="2524" y="3376"/>
              <a:ext cx="1" cy="1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160" name="Line 40"/>
            <p:cNvSpPr>
              <a:spLocks noChangeShapeType="1"/>
            </p:cNvSpPr>
            <p:nvPr/>
          </p:nvSpPr>
          <p:spPr bwMode="auto">
            <a:xfrm>
              <a:off x="2684" y="3376"/>
              <a:ext cx="1" cy="1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161" name="Line 41"/>
            <p:cNvSpPr>
              <a:spLocks noChangeShapeType="1"/>
            </p:cNvSpPr>
            <p:nvPr/>
          </p:nvSpPr>
          <p:spPr bwMode="auto">
            <a:xfrm>
              <a:off x="2844" y="3376"/>
              <a:ext cx="1" cy="1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162" name="Line 42"/>
            <p:cNvSpPr>
              <a:spLocks noChangeShapeType="1"/>
            </p:cNvSpPr>
            <p:nvPr/>
          </p:nvSpPr>
          <p:spPr bwMode="auto">
            <a:xfrm>
              <a:off x="3004" y="3376"/>
              <a:ext cx="1" cy="1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163" name="Line 43"/>
            <p:cNvSpPr>
              <a:spLocks noChangeShapeType="1"/>
            </p:cNvSpPr>
            <p:nvPr/>
          </p:nvSpPr>
          <p:spPr bwMode="auto">
            <a:xfrm>
              <a:off x="3164" y="3376"/>
              <a:ext cx="1" cy="1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164" name="Line 44"/>
            <p:cNvSpPr>
              <a:spLocks noChangeShapeType="1"/>
            </p:cNvSpPr>
            <p:nvPr/>
          </p:nvSpPr>
          <p:spPr bwMode="auto">
            <a:xfrm>
              <a:off x="3324" y="3376"/>
              <a:ext cx="1" cy="1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165" name="Line 45"/>
            <p:cNvSpPr>
              <a:spLocks noChangeShapeType="1"/>
            </p:cNvSpPr>
            <p:nvPr/>
          </p:nvSpPr>
          <p:spPr bwMode="auto">
            <a:xfrm>
              <a:off x="3484" y="3376"/>
              <a:ext cx="1" cy="1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166" name="Line 46"/>
            <p:cNvSpPr>
              <a:spLocks noChangeShapeType="1"/>
            </p:cNvSpPr>
            <p:nvPr/>
          </p:nvSpPr>
          <p:spPr bwMode="auto">
            <a:xfrm>
              <a:off x="3644" y="3376"/>
              <a:ext cx="1" cy="1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167" name="Line 47"/>
            <p:cNvSpPr>
              <a:spLocks noChangeShapeType="1"/>
            </p:cNvSpPr>
            <p:nvPr/>
          </p:nvSpPr>
          <p:spPr bwMode="auto">
            <a:xfrm>
              <a:off x="3804" y="3376"/>
              <a:ext cx="1" cy="1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168" name="Line 48"/>
            <p:cNvSpPr>
              <a:spLocks noChangeShapeType="1"/>
            </p:cNvSpPr>
            <p:nvPr/>
          </p:nvSpPr>
          <p:spPr bwMode="auto">
            <a:xfrm>
              <a:off x="3964" y="3376"/>
              <a:ext cx="1" cy="1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169" name="Line 49"/>
            <p:cNvSpPr>
              <a:spLocks noChangeShapeType="1"/>
            </p:cNvSpPr>
            <p:nvPr/>
          </p:nvSpPr>
          <p:spPr bwMode="auto">
            <a:xfrm>
              <a:off x="4123" y="3376"/>
              <a:ext cx="1" cy="1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170" name="Line 50"/>
            <p:cNvSpPr>
              <a:spLocks noChangeShapeType="1"/>
            </p:cNvSpPr>
            <p:nvPr/>
          </p:nvSpPr>
          <p:spPr bwMode="auto">
            <a:xfrm>
              <a:off x="4283" y="3376"/>
              <a:ext cx="1" cy="1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171" name="Line 51"/>
            <p:cNvSpPr>
              <a:spLocks noChangeShapeType="1"/>
            </p:cNvSpPr>
            <p:nvPr/>
          </p:nvSpPr>
          <p:spPr bwMode="auto">
            <a:xfrm>
              <a:off x="4443" y="3376"/>
              <a:ext cx="1" cy="1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172" name="Line 52"/>
            <p:cNvSpPr>
              <a:spLocks noChangeShapeType="1"/>
            </p:cNvSpPr>
            <p:nvPr/>
          </p:nvSpPr>
          <p:spPr bwMode="auto">
            <a:xfrm>
              <a:off x="4603" y="3376"/>
              <a:ext cx="1" cy="1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173" name="Line 53"/>
            <p:cNvSpPr>
              <a:spLocks noChangeShapeType="1"/>
            </p:cNvSpPr>
            <p:nvPr/>
          </p:nvSpPr>
          <p:spPr bwMode="auto">
            <a:xfrm>
              <a:off x="4763" y="3376"/>
              <a:ext cx="1" cy="1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174" name="Line 54"/>
            <p:cNvSpPr>
              <a:spLocks noChangeShapeType="1"/>
            </p:cNvSpPr>
            <p:nvPr/>
          </p:nvSpPr>
          <p:spPr bwMode="auto">
            <a:xfrm>
              <a:off x="4923" y="3376"/>
              <a:ext cx="1" cy="1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175" name="Line 55"/>
            <p:cNvSpPr>
              <a:spLocks noChangeShapeType="1"/>
            </p:cNvSpPr>
            <p:nvPr/>
          </p:nvSpPr>
          <p:spPr bwMode="auto">
            <a:xfrm>
              <a:off x="5083" y="3376"/>
              <a:ext cx="1" cy="1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176" name="Line 56"/>
            <p:cNvSpPr>
              <a:spLocks noChangeShapeType="1"/>
            </p:cNvSpPr>
            <p:nvPr/>
          </p:nvSpPr>
          <p:spPr bwMode="auto">
            <a:xfrm>
              <a:off x="5243" y="3376"/>
              <a:ext cx="1" cy="1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177" name="Line 57"/>
            <p:cNvSpPr>
              <a:spLocks noChangeShapeType="1"/>
            </p:cNvSpPr>
            <p:nvPr/>
          </p:nvSpPr>
          <p:spPr bwMode="auto">
            <a:xfrm>
              <a:off x="5403" y="3376"/>
              <a:ext cx="1" cy="1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178" name="Rectangle 58"/>
            <p:cNvSpPr>
              <a:spLocks noChangeArrowheads="1"/>
            </p:cNvSpPr>
            <p:nvPr/>
          </p:nvSpPr>
          <p:spPr bwMode="auto">
            <a:xfrm>
              <a:off x="286" y="3376"/>
              <a:ext cx="5117" cy="16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179" name="Rectangle 59"/>
            <p:cNvSpPr>
              <a:spLocks noChangeArrowheads="1"/>
            </p:cNvSpPr>
            <p:nvPr/>
          </p:nvSpPr>
          <p:spPr bwMode="auto">
            <a:xfrm>
              <a:off x="96" y="3360"/>
              <a:ext cx="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en-US" b="0"/>
            </a:p>
          </p:txBody>
        </p:sp>
        <p:sp>
          <p:nvSpPr>
            <p:cNvPr id="261180" name="Line 60"/>
            <p:cNvSpPr>
              <a:spLocks noChangeShapeType="1"/>
            </p:cNvSpPr>
            <p:nvPr/>
          </p:nvSpPr>
          <p:spPr bwMode="auto">
            <a:xfrm>
              <a:off x="3484" y="3296"/>
              <a:ext cx="1" cy="32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61182" name="Text Box 62"/>
          <p:cNvSpPr txBox="1">
            <a:spLocks noChangeArrowheads="1"/>
          </p:cNvSpPr>
          <p:nvPr/>
        </p:nvSpPr>
        <p:spPr bwMode="auto">
          <a:xfrm>
            <a:off x="3048000" y="4114800"/>
            <a:ext cx="335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3600" b="0" dirty="0">
                <a:solidFill>
                  <a:srgbClr val="C2432C"/>
                </a:solidFill>
              </a:rPr>
              <a:t>O</a:t>
            </a:r>
            <a:r>
              <a:rPr lang="da-DK" sz="3600" b="0" i="0" dirty="0">
                <a:solidFill>
                  <a:srgbClr val="C2432C"/>
                </a:solidFill>
              </a:rPr>
              <a:t>(</a:t>
            </a:r>
            <a:r>
              <a:rPr lang="da-DK" sz="3600" b="0" dirty="0">
                <a:solidFill>
                  <a:srgbClr val="C2432C"/>
                </a:solidFill>
              </a:rPr>
              <a:t>N</a:t>
            </a:r>
            <a:r>
              <a:rPr lang="da-DK" sz="3600" b="0" i="0" dirty="0">
                <a:solidFill>
                  <a:srgbClr val="C2432C"/>
                </a:solidFill>
              </a:rPr>
              <a:t>/</a:t>
            </a:r>
            <a:r>
              <a:rPr lang="da-DK" sz="3600" b="0" dirty="0">
                <a:solidFill>
                  <a:srgbClr val="C2432C"/>
                </a:solidFill>
              </a:rPr>
              <a:t>B</a:t>
            </a:r>
            <a:r>
              <a:rPr lang="da-DK" sz="3600" b="0" i="0" dirty="0">
                <a:solidFill>
                  <a:srgbClr val="C2432C"/>
                </a:solidFill>
              </a:rPr>
              <a:t>) I/Os</a:t>
            </a:r>
            <a:endParaRPr lang="en-US" sz="3600" b="0" i="0" dirty="0">
              <a:solidFill>
                <a:srgbClr val="C2432C"/>
              </a:solidFill>
            </a:endParaRPr>
          </a:p>
        </p:txBody>
      </p:sp>
      <p:sp>
        <p:nvSpPr>
          <p:cNvPr id="261183" name="Rectangle 63"/>
          <p:cNvSpPr>
            <a:spLocks noChangeArrowheads="1"/>
          </p:cNvSpPr>
          <p:nvPr/>
        </p:nvSpPr>
        <p:spPr bwMode="auto">
          <a:xfrm>
            <a:off x="285720" y="5257800"/>
            <a:ext cx="857256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i="0" dirty="0">
                <a:solidFill>
                  <a:srgbClr val="C2432C"/>
                </a:solidFill>
              </a:rPr>
              <a:t>Corollary</a:t>
            </a:r>
            <a:r>
              <a:rPr lang="en-US" sz="2400" b="0" i="0" dirty="0"/>
              <a:t> External/Cache-oblivious selection requires </a:t>
            </a:r>
            <a:r>
              <a:rPr lang="en-US" sz="2400" b="0" dirty="0"/>
              <a:t>O</a:t>
            </a:r>
            <a:r>
              <a:rPr lang="en-US" sz="2400" b="0" i="0" dirty="0"/>
              <a:t>(</a:t>
            </a:r>
            <a:r>
              <a:rPr lang="en-US" sz="2400" b="0" dirty="0"/>
              <a:t>N</a:t>
            </a:r>
            <a:r>
              <a:rPr lang="en-US" sz="2400" b="0" i="0" dirty="0"/>
              <a:t>/</a:t>
            </a:r>
            <a:r>
              <a:rPr lang="en-US" sz="2400" b="0" dirty="0"/>
              <a:t>B</a:t>
            </a:r>
            <a:r>
              <a:rPr lang="en-US" sz="2400" b="0" i="0" dirty="0"/>
              <a:t>) I/Os</a:t>
            </a:r>
          </a:p>
          <a:p>
            <a:pPr algn="r"/>
            <a:r>
              <a:rPr lang="en-US" b="0" i="0" dirty="0">
                <a:solidFill>
                  <a:srgbClr val="C2432C"/>
                </a:solidFill>
              </a:rPr>
              <a:t>Hoare 1961 / Blum et al. 1973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1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1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/>
          <a:lstStyle/>
          <a:p>
            <a:r>
              <a:rPr lang="da-DK" b="1" dirty="0" smtClean="0">
                <a:solidFill>
                  <a:srgbClr val="C00000"/>
                </a:solidFill>
              </a:rPr>
              <a:t>Computer ≠ Unit </a:t>
            </a:r>
            <a:r>
              <a:rPr lang="da-DK" b="1" dirty="0" err="1" smtClean="0">
                <a:solidFill>
                  <a:srgbClr val="C00000"/>
                </a:solidFill>
              </a:rPr>
              <a:t>Cost</a:t>
            </a:r>
            <a:r>
              <a:rPr lang="da-DK" b="1" dirty="0" smtClean="0">
                <a:solidFill>
                  <a:srgbClr val="C00000"/>
                </a:solidFill>
              </a:rPr>
              <a:t> RAM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929058" y="3570288"/>
            <a:ext cx="1284328" cy="1588"/>
          </a:xfrm>
          <a:prstGeom prst="line">
            <a:avLst/>
          </a:prstGeom>
          <a:ln w="190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30614" y="3570288"/>
            <a:ext cx="784262" cy="1588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>
                <a:solidFill>
                  <a:srgbClr val="C00000"/>
                </a:solidFill>
              </a:rPr>
              <a:t>External-Memory</a:t>
            </a:r>
            <a:r>
              <a:rPr lang="da-DK" b="1" dirty="0">
                <a:solidFill>
                  <a:srgbClr val="C00000"/>
                </a:solidFill>
              </a:rPr>
              <a:t> </a:t>
            </a:r>
            <a:r>
              <a:rPr lang="da-DK" b="1" dirty="0" err="1">
                <a:solidFill>
                  <a:srgbClr val="C00000"/>
                </a:solidFill>
              </a:rPr>
              <a:t>Merging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800600"/>
            <a:ext cx="8077200" cy="838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a-DK" sz="2400" dirty="0" err="1"/>
              <a:t>Merging</a:t>
            </a:r>
            <a:r>
              <a:rPr lang="da-DK" sz="2400" dirty="0"/>
              <a:t> k </a:t>
            </a:r>
            <a:r>
              <a:rPr lang="da-DK" sz="2400" dirty="0" err="1"/>
              <a:t>sequences</a:t>
            </a:r>
            <a:r>
              <a:rPr lang="da-DK" sz="2400" dirty="0"/>
              <a:t> </a:t>
            </a:r>
            <a:r>
              <a:rPr lang="da-DK" sz="2400" dirty="0" err="1"/>
              <a:t>with</a:t>
            </a:r>
            <a:r>
              <a:rPr lang="da-DK" sz="2400" dirty="0"/>
              <a:t> N elements </a:t>
            </a:r>
            <a:r>
              <a:rPr lang="da-DK" sz="2400" dirty="0" err="1"/>
              <a:t>requires</a:t>
            </a:r>
            <a:r>
              <a:rPr lang="da-DK" sz="2400" dirty="0"/>
              <a:t> </a:t>
            </a:r>
            <a:r>
              <a:rPr lang="da-DK" sz="2400" dirty="0">
                <a:solidFill>
                  <a:srgbClr val="C2432C"/>
                </a:solidFill>
              </a:rPr>
              <a:t>O(N/B) </a:t>
            </a:r>
            <a:r>
              <a:rPr lang="da-DK" sz="2400" dirty="0" err="1">
                <a:solidFill>
                  <a:srgbClr val="C2432C"/>
                </a:solidFill>
              </a:rPr>
              <a:t>IOs</a:t>
            </a:r>
            <a:r>
              <a:rPr lang="da-DK" sz="2400" dirty="0"/>
              <a:t> </a:t>
            </a:r>
            <a:r>
              <a:rPr lang="da-DK" sz="2400" dirty="0" err="1"/>
              <a:t>provided</a:t>
            </a:r>
            <a:r>
              <a:rPr lang="da-DK" sz="2400" dirty="0"/>
              <a:t> </a:t>
            </a:r>
            <a:r>
              <a:rPr lang="da-DK" sz="2400" dirty="0">
                <a:solidFill>
                  <a:srgbClr val="C2432C"/>
                </a:solidFill>
              </a:rPr>
              <a:t>k </a:t>
            </a:r>
            <a:r>
              <a:rPr lang="da-DK" sz="2400" dirty="0">
                <a:solidFill>
                  <a:srgbClr val="C2432C"/>
                </a:solidFill>
                <a:cs typeface="Arial" pitchFamily="34" charset="0"/>
              </a:rPr>
              <a:t>≤ M/B - 1</a:t>
            </a:r>
          </a:p>
        </p:txBody>
      </p:sp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381000" y="2133600"/>
            <a:ext cx="8229600" cy="2085707"/>
            <a:chOff x="96" y="1728"/>
            <a:chExt cx="5664" cy="1435"/>
          </a:xfrm>
        </p:grpSpPr>
        <p:sp>
          <p:nvSpPr>
            <p:cNvPr id="288773" name="AutoShape 5"/>
            <p:cNvSpPr>
              <a:spLocks noChangeAspect="1" noChangeArrowheads="1" noTextEdit="1"/>
            </p:cNvSpPr>
            <p:nvPr/>
          </p:nvSpPr>
          <p:spPr bwMode="auto">
            <a:xfrm>
              <a:off x="96" y="1728"/>
              <a:ext cx="5664" cy="1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8775" name="Rectangle 7"/>
            <p:cNvSpPr>
              <a:spLocks noChangeArrowheads="1"/>
            </p:cNvSpPr>
            <p:nvPr/>
          </p:nvSpPr>
          <p:spPr bwMode="auto">
            <a:xfrm>
              <a:off x="111" y="1795"/>
              <a:ext cx="2051" cy="153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8776" name="Rectangle 8"/>
            <p:cNvSpPr>
              <a:spLocks noChangeArrowheads="1"/>
            </p:cNvSpPr>
            <p:nvPr/>
          </p:nvSpPr>
          <p:spPr bwMode="auto">
            <a:xfrm>
              <a:off x="111" y="2102"/>
              <a:ext cx="2051" cy="154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8777" name="Rectangle 9"/>
            <p:cNvSpPr>
              <a:spLocks noChangeArrowheads="1"/>
            </p:cNvSpPr>
            <p:nvPr/>
          </p:nvSpPr>
          <p:spPr bwMode="auto">
            <a:xfrm>
              <a:off x="111" y="2409"/>
              <a:ext cx="2051" cy="154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8778" name="Rectangle 10"/>
            <p:cNvSpPr>
              <a:spLocks noChangeArrowheads="1"/>
            </p:cNvSpPr>
            <p:nvPr/>
          </p:nvSpPr>
          <p:spPr bwMode="auto">
            <a:xfrm>
              <a:off x="111" y="2717"/>
              <a:ext cx="2051" cy="154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8779" name="Rectangle 11"/>
            <p:cNvSpPr>
              <a:spLocks noChangeArrowheads="1"/>
            </p:cNvSpPr>
            <p:nvPr/>
          </p:nvSpPr>
          <p:spPr bwMode="auto">
            <a:xfrm>
              <a:off x="3444" y="2256"/>
              <a:ext cx="2052" cy="153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8780" name="Rectangle 12"/>
            <p:cNvSpPr>
              <a:spLocks noChangeArrowheads="1"/>
            </p:cNvSpPr>
            <p:nvPr/>
          </p:nvSpPr>
          <p:spPr bwMode="auto">
            <a:xfrm>
              <a:off x="111" y="2409"/>
              <a:ext cx="325" cy="154"/>
            </a:xfrm>
            <a:prstGeom prst="rect">
              <a:avLst/>
            </a:prstGeom>
            <a:solidFill>
              <a:srgbClr val="FFFFA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8781" name="Rectangle 13"/>
            <p:cNvSpPr>
              <a:spLocks noChangeArrowheads="1"/>
            </p:cNvSpPr>
            <p:nvPr/>
          </p:nvSpPr>
          <p:spPr bwMode="auto">
            <a:xfrm>
              <a:off x="111" y="2102"/>
              <a:ext cx="838" cy="154"/>
            </a:xfrm>
            <a:prstGeom prst="rect">
              <a:avLst/>
            </a:prstGeom>
            <a:solidFill>
              <a:srgbClr val="FFFFA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8782" name="Rectangle 14"/>
            <p:cNvSpPr>
              <a:spLocks noChangeArrowheads="1"/>
            </p:cNvSpPr>
            <p:nvPr/>
          </p:nvSpPr>
          <p:spPr bwMode="auto">
            <a:xfrm>
              <a:off x="111" y="1795"/>
              <a:ext cx="1196" cy="153"/>
            </a:xfrm>
            <a:prstGeom prst="rect">
              <a:avLst/>
            </a:prstGeom>
            <a:solidFill>
              <a:srgbClr val="FFFFA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8783" name="Rectangle 15"/>
            <p:cNvSpPr>
              <a:spLocks noChangeArrowheads="1"/>
            </p:cNvSpPr>
            <p:nvPr/>
          </p:nvSpPr>
          <p:spPr bwMode="auto">
            <a:xfrm>
              <a:off x="2931" y="2256"/>
              <a:ext cx="2376" cy="153"/>
            </a:xfrm>
            <a:prstGeom prst="rect">
              <a:avLst/>
            </a:prstGeom>
            <a:solidFill>
              <a:srgbClr val="FFFFA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8784" name="Rectangle 16"/>
            <p:cNvSpPr>
              <a:spLocks noChangeArrowheads="1"/>
            </p:cNvSpPr>
            <p:nvPr/>
          </p:nvSpPr>
          <p:spPr bwMode="auto">
            <a:xfrm>
              <a:off x="2931" y="2256"/>
              <a:ext cx="2565" cy="153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8785" name="Rectangle 17"/>
            <p:cNvSpPr>
              <a:spLocks noChangeArrowheads="1"/>
            </p:cNvSpPr>
            <p:nvPr/>
          </p:nvSpPr>
          <p:spPr bwMode="auto">
            <a:xfrm>
              <a:off x="111" y="2102"/>
              <a:ext cx="2051" cy="154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8786" name="Freeform 18"/>
            <p:cNvSpPr>
              <a:spLocks/>
            </p:cNvSpPr>
            <p:nvPr/>
          </p:nvSpPr>
          <p:spPr bwMode="auto">
            <a:xfrm>
              <a:off x="2316" y="1795"/>
              <a:ext cx="564" cy="10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228"/>
                </a:cxn>
                <a:cxn ang="0">
                  <a:pos x="1692" y="1630"/>
                </a:cxn>
                <a:cxn ang="0">
                  <a:pos x="0" y="0"/>
                </a:cxn>
              </a:cxnLst>
              <a:rect l="0" t="0" r="r" b="b"/>
              <a:pathLst>
                <a:path w="1692" h="3228">
                  <a:moveTo>
                    <a:pt x="0" y="0"/>
                  </a:moveTo>
                  <a:lnTo>
                    <a:pt x="0" y="3228"/>
                  </a:lnTo>
                  <a:lnTo>
                    <a:pt x="1692" y="16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8787" name="Rectangle 19"/>
            <p:cNvSpPr>
              <a:spLocks noChangeArrowheads="1"/>
            </p:cNvSpPr>
            <p:nvPr/>
          </p:nvSpPr>
          <p:spPr bwMode="auto">
            <a:xfrm>
              <a:off x="111" y="1795"/>
              <a:ext cx="2051" cy="153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8788" name="Rectangle 20"/>
            <p:cNvSpPr>
              <a:spLocks noChangeArrowheads="1"/>
            </p:cNvSpPr>
            <p:nvPr/>
          </p:nvSpPr>
          <p:spPr bwMode="auto">
            <a:xfrm>
              <a:off x="111" y="2717"/>
              <a:ext cx="2051" cy="154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8789" name="Rectangle 21"/>
            <p:cNvSpPr>
              <a:spLocks noChangeArrowheads="1"/>
            </p:cNvSpPr>
            <p:nvPr/>
          </p:nvSpPr>
          <p:spPr bwMode="auto">
            <a:xfrm>
              <a:off x="111" y="2409"/>
              <a:ext cx="2051" cy="154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8790" name="Line 22"/>
            <p:cNvSpPr>
              <a:spLocks noChangeShapeType="1"/>
            </p:cNvSpPr>
            <p:nvPr/>
          </p:nvSpPr>
          <p:spPr bwMode="auto">
            <a:xfrm>
              <a:off x="3598" y="2512"/>
              <a:ext cx="114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8791" name="Freeform 23"/>
            <p:cNvSpPr>
              <a:spLocks/>
            </p:cNvSpPr>
            <p:nvPr/>
          </p:nvSpPr>
          <p:spPr bwMode="auto">
            <a:xfrm>
              <a:off x="4706" y="2492"/>
              <a:ext cx="82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6" y="61"/>
                </a:cxn>
                <a:cxn ang="0">
                  <a:pos x="0" y="122"/>
                </a:cxn>
                <a:cxn ang="0">
                  <a:pos x="0" y="0"/>
                </a:cxn>
              </a:cxnLst>
              <a:rect l="0" t="0" r="r" b="b"/>
              <a:pathLst>
                <a:path w="246" h="122">
                  <a:moveTo>
                    <a:pt x="0" y="0"/>
                  </a:moveTo>
                  <a:lnTo>
                    <a:pt x="246" y="61"/>
                  </a:lnTo>
                  <a:lnTo>
                    <a:pt x="0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8792" name="Line 24"/>
            <p:cNvSpPr>
              <a:spLocks noChangeShapeType="1"/>
            </p:cNvSpPr>
            <p:nvPr/>
          </p:nvSpPr>
          <p:spPr bwMode="auto">
            <a:xfrm>
              <a:off x="521" y="3024"/>
              <a:ext cx="114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8793" name="Freeform 25"/>
            <p:cNvSpPr>
              <a:spLocks/>
            </p:cNvSpPr>
            <p:nvPr/>
          </p:nvSpPr>
          <p:spPr bwMode="auto">
            <a:xfrm>
              <a:off x="1629" y="3004"/>
              <a:ext cx="8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6" y="61"/>
                </a:cxn>
                <a:cxn ang="0">
                  <a:pos x="0" y="123"/>
                </a:cxn>
                <a:cxn ang="0">
                  <a:pos x="0" y="0"/>
                </a:cxn>
              </a:cxnLst>
              <a:rect l="0" t="0" r="r" b="b"/>
              <a:pathLst>
                <a:path w="246" h="123">
                  <a:moveTo>
                    <a:pt x="0" y="0"/>
                  </a:moveTo>
                  <a:lnTo>
                    <a:pt x="246" y="61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8794" name="Rectangle 26"/>
            <p:cNvSpPr>
              <a:spLocks noChangeArrowheads="1"/>
            </p:cNvSpPr>
            <p:nvPr/>
          </p:nvSpPr>
          <p:spPr bwMode="auto">
            <a:xfrm>
              <a:off x="4060" y="2501"/>
              <a:ext cx="258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 dirty="0">
                  <a:solidFill>
                    <a:srgbClr val="000000"/>
                  </a:solidFill>
                </a:rPr>
                <a:t>write</a:t>
              </a:r>
              <a:endParaRPr lang="en-US" sz="1400" b="0" i="0" dirty="0"/>
            </a:p>
          </p:txBody>
        </p:sp>
        <p:sp>
          <p:nvSpPr>
            <p:cNvPr id="288795" name="Rectangle 27"/>
            <p:cNvSpPr>
              <a:spLocks noChangeArrowheads="1"/>
            </p:cNvSpPr>
            <p:nvPr/>
          </p:nvSpPr>
          <p:spPr bwMode="auto">
            <a:xfrm>
              <a:off x="1004" y="3015"/>
              <a:ext cx="228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 dirty="0">
                  <a:solidFill>
                    <a:srgbClr val="000000"/>
                  </a:solidFill>
                </a:rPr>
                <a:t>read</a:t>
              </a:r>
              <a:endParaRPr lang="en-US" sz="1400" b="0" i="0" dirty="0"/>
            </a:p>
          </p:txBody>
        </p:sp>
        <p:sp>
          <p:nvSpPr>
            <p:cNvPr id="288796" name="Rectangle 28"/>
            <p:cNvSpPr>
              <a:spLocks noChangeArrowheads="1"/>
            </p:cNvSpPr>
            <p:nvPr/>
          </p:nvSpPr>
          <p:spPr bwMode="auto">
            <a:xfrm>
              <a:off x="2364" y="2194"/>
              <a:ext cx="322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>
                  <a:solidFill>
                    <a:srgbClr val="000000"/>
                  </a:solidFill>
                </a:rPr>
                <a:t> k</a:t>
              </a:r>
              <a:r>
                <a:rPr lang="en-US" sz="1400" b="0" i="0" dirty="0">
                  <a:solidFill>
                    <a:srgbClr val="000000"/>
                  </a:solidFill>
                </a:rPr>
                <a:t>-way</a:t>
              </a:r>
              <a:endParaRPr lang="en-US" sz="1400" b="0" i="0" dirty="0"/>
            </a:p>
          </p:txBody>
        </p:sp>
        <p:sp>
          <p:nvSpPr>
            <p:cNvPr id="288797" name="Rectangle 29"/>
            <p:cNvSpPr>
              <a:spLocks noChangeArrowheads="1"/>
            </p:cNvSpPr>
            <p:nvPr/>
          </p:nvSpPr>
          <p:spPr bwMode="auto">
            <a:xfrm>
              <a:off x="2370" y="2297"/>
              <a:ext cx="364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merger</a:t>
              </a:r>
              <a:endParaRPr lang="en-US" sz="1400" b="0" i="0"/>
            </a:p>
          </p:txBody>
        </p:sp>
        <p:sp>
          <p:nvSpPr>
            <p:cNvPr id="288798" name="Line 30"/>
            <p:cNvSpPr>
              <a:spLocks noChangeShapeType="1"/>
            </p:cNvSpPr>
            <p:nvPr/>
          </p:nvSpPr>
          <p:spPr bwMode="auto">
            <a:xfrm>
              <a:off x="624" y="1795"/>
              <a:ext cx="1" cy="15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8799" name="Rectangle 31"/>
            <p:cNvSpPr>
              <a:spLocks noChangeArrowheads="1"/>
            </p:cNvSpPr>
            <p:nvPr/>
          </p:nvSpPr>
          <p:spPr bwMode="auto">
            <a:xfrm>
              <a:off x="158" y="1785"/>
              <a:ext cx="68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2</a:t>
              </a:r>
              <a:endParaRPr lang="en-US" sz="1400" b="0" i="0"/>
            </a:p>
          </p:txBody>
        </p:sp>
        <p:sp>
          <p:nvSpPr>
            <p:cNvPr id="288800" name="Rectangle 32"/>
            <p:cNvSpPr>
              <a:spLocks noChangeArrowheads="1"/>
            </p:cNvSpPr>
            <p:nvPr/>
          </p:nvSpPr>
          <p:spPr bwMode="auto">
            <a:xfrm>
              <a:off x="311" y="1785"/>
              <a:ext cx="68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3</a:t>
              </a:r>
              <a:endParaRPr lang="en-US" sz="1400" b="0" i="0"/>
            </a:p>
          </p:txBody>
        </p:sp>
        <p:sp>
          <p:nvSpPr>
            <p:cNvPr id="288801" name="Rectangle 33"/>
            <p:cNvSpPr>
              <a:spLocks noChangeArrowheads="1"/>
            </p:cNvSpPr>
            <p:nvPr/>
          </p:nvSpPr>
          <p:spPr bwMode="auto">
            <a:xfrm>
              <a:off x="465" y="1785"/>
              <a:ext cx="68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5</a:t>
              </a:r>
              <a:endParaRPr lang="en-US" sz="1400" b="0" i="0"/>
            </a:p>
          </p:txBody>
        </p:sp>
        <p:sp>
          <p:nvSpPr>
            <p:cNvPr id="288802" name="Rectangle 34"/>
            <p:cNvSpPr>
              <a:spLocks noChangeArrowheads="1"/>
            </p:cNvSpPr>
            <p:nvPr/>
          </p:nvSpPr>
          <p:spPr bwMode="auto">
            <a:xfrm>
              <a:off x="670" y="1785"/>
              <a:ext cx="67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6</a:t>
              </a:r>
              <a:endParaRPr lang="en-US" sz="1400" b="0" i="0"/>
            </a:p>
          </p:txBody>
        </p:sp>
        <p:sp>
          <p:nvSpPr>
            <p:cNvPr id="288803" name="Rectangle 35"/>
            <p:cNvSpPr>
              <a:spLocks noChangeArrowheads="1"/>
            </p:cNvSpPr>
            <p:nvPr/>
          </p:nvSpPr>
          <p:spPr bwMode="auto">
            <a:xfrm>
              <a:off x="824" y="1785"/>
              <a:ext cx="67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9</a:t>
              </a:r>
              <a:endParaRPr lang="en-US" sz="1400" b="0" i="0"/>
            </a:p>
          </p:txBody>
        </p:sp>
        <p:sp>
          <p:nvSpPr>
            <p:cNvPr id="288804" name="Line 36"/>
            <p:cNvSpPr>
              <a:spLocks noChangeShapeType="1"/>
            </p:cNvSpPr>
            <p:nvPr/>
          </p:nvSpPr>
          <p:spPr bwMode="auto">
            <a:xfrm>
              <a:off x="624" y="1795"/>
              <a:ext cx="1" cy="15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8805" name="Rectangle 37"/>
            <p:cNvSpPr>
              <a:spLocks noChangeArrowheads="1"/>
            </p:cNvSpPr>
            <p:nvPr/>
          </p:nvSpPr>
          <p:spPr bwMode="auto">
            <a:xfrm>
              <a:off x="158" y="1785"/>
              <a:ext cx="68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2</a:t>
              </a:r>
              <a:endParaRPr lang="en-US" sz="1400" b="0" i="0"/>
            </a:p>
          </p:txBody>
        </p:sp>
        <p:sp>
          <p:nvSpPr>
            <p:cNvPr id="288806" name="Rectangle 38"/>
            <p:cNvSpPr>
              <a:spLocks noChangeArrowheads="1"/>
            </p:cNvSpPr>
            <p:nvPr/>
          </p:nvSpPr>
          <p:spPr bwMode="auto">
            <a:xfrm>
              <a:off x="311" y="1785"/>
              <a:ext cx="68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3</a:t>
              </a:r>
              <a:endParaRPr lang="en-US" sz="1400" b="0" i="0"/>
            </a:p>
          </p:txBody>
        </p:sp>
        <p:sp>
          <p:nvSpPr>
            <p:cNvPr id="288807" name="Rectangle 39"/>
            <p:cNvSpPr>
              <a:spLocks noChangeArrowheads="1"/>
            </p:cNvSpPr>
            <p:nvPr/>
          </p:nvSpPr>
          <p:spPr bwMode="auto">
            <a:xfrm>
              <a:off x="465" y="1785"/>
              <a:ext cx="68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5</a:t>
              </a:r>
              <a:endParaRPr lang="en-US" sz="1400" b="0" i="0"/>
            </a:p>
          </p:txBody>
        </p:sp>
        <p:sp>
          <p:nvSpPr>
            <p:cNvPr id="288808" name="Rectangle 40"/>
            <p:cNvSpPr>
              <a:spLocks noChangeArrowheads="1"/>
            </p:cNvSpPr>
            <p:nvPr/>
          </p:nvSpPr>
          <p:spPr bwMode="auto">
            <a:xfrm>
              <a:off x="670" y="1785"/>
              <a:ext cx="67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6</a:t>
              </a:r>
              <a:endParaRPr lang="en-US" sz="1400" b="0" i="0"/>
            </a:p>
          </p:txBody>
        </p:sp>
        <p:sp>
          <p:nvSpPr>
            <p:cNvPr id="288809" name="Rectangle 41"/>
            <p:cNvSpPr>
              <a:spLocks noChangeArrowheads="1"/>
            </p:cNvSpPr>
            <p:nvPr/>
          </p:nvSpPr>
          <p:spPr bwMode="auto">
            <a:xfrm>
              <a:off x="824" y="1785"/>
              <a:ext cx="67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9</a:t>
              </a:r>
              <a:endParaRPr lang="en-US" sz="1400" b="0" i="0"/>
            </a:p>
          </p:txBody>
        </p:sp>
        <p:sp>
          <p:nvSpPr>
            <p:cNvPr id="288810" name="Line 42"/>
            <p:cNvSpPr>
              <a:spLocks noChangeShapeType="1"/>
            </p:cNvSpPr>
            <p:nvPr/>
          </p:nvSpPr>
          <p:spPr bwMode="auto">
            <a:xfrm>
              <a:off x="1137" y="2409"/>
              <a:ext cx="1" cy="15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8811" name="Line 43"/>
            <p:cNvSpPr>
              <a:spLocks noChangeShapeType="1"/>
            </p:cNvSpPr>
            <p:nvPr/>
          </p:nvSpPr>
          <p:spPr bwMode="auto">
            <a:xfrm>
              <a:off x="1649" y="2409"/>
              <a:ext cx="1" cy="15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8812" name="Line 44"/>
            <p:cNvSpPr>
              <a:spLocks noChangeShapeType="1"/>
            </p:cNvSpPr>
            <p:nvPr/>
          </p:nvSpPr>
          <p:spPr bwMode="auto">
            <a:xfrm>
              <a:off x="624" y="2409"/>
              <a:ext cx="1" cy="15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8813" name="Line 45"/>
            <p:cNvSpPr>
              <a:spLocks noChangeShapeType="1"/>
            </p:cNvSpPr>
            <p:nvPr/>
          </p:nvSpPr>
          <p:spPr bwMode="auto">
            <a:xfrm>
              <a:off x="1137" y="2102"/>
              <a:ext cx="1" cy="15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8814" name="Line 46"/>
            <p:cNvSpPr>
              <a:spLocks noChangeShapeType="1"/>
            </p:cNvSpPr>
            <p:nvPr/>
          </p:nvSpPr>
          <p:spPr bwMode="auto">
            <a:xfrm>
              <a:off x="1649" y="2102"/>
              <a:ext cx="1" cy="15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8815" name="Line 47"/>
            <p:cNvSpPr>
              <a:spLocks noChangeShapeType="1"/>
            </p:cNvSpPr>
            <p:nvPr/>
          </p:nvSpPr>
          <p:spPr bwMode="auto">
            <a:xfrm>
              <a:off x="624" y="2102"/>
              <a:ext cx="1" cy="15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8816" name="Line 48"/>
            <p:cNvSpPr>
              <a:spLocks noChangeShapeType="1"/>
            </p:cNvSpPr>
            <p:nvPr/>
          </p:nvSpPr>
          <p:spPr bwMode="auto">
            <a:xfrm>
              <a:off x="3957" y="2256"/>
              <a:ext cx="1" cy="15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8817" name="Line 49"/>
            <p:cNvSpPr>
              <a:spLocks noChangeShapeType="1"/>
            </p:cNvSpPr>
            <p:nvPr/>
          </p:nvSpPr>
          <p:spPr bwMode="auto">
            <a:xfrm>
              <a:off x="4470" y="2256"/>
              <a:ext cx="1" cy="15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8818" name="Line 50"/>
            <p:cNvSpPr>
              <a:spLocks noChangeShapeType="1"/>
            </p:cNvSpPr>
            <p:nvPr/>
          </p:nvSpPr>
          <p:spPr bwMode="auto">
            <a:xfrm>
              <a:off x="3444" y="2256"/>
              <a:ext cx="1" cy="15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8819" name="Line 51"/>
            <p:cNvSpPr>
              <a:spLocks noChangeShapeType="1"/>
            </p:cNvSpPr>
            <p:nvPr/>
          </p:nvSpPr>
          <p:spPr bwMode="auto">
            <a:xfrm>
              <a:off x="3444" y="2256"/>
              <a:ext cx="1" cy="15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8820" name="Line 52"/>
            <p:cNvSpPr>
              <a:spLocks noChangeShapeType="1"/>
            </p:cNvSpPr>
            <p:nvPr/>
          </p:nvSpPr>
          <p:spPr bwMode="auto">
            <a:xfrm>
              <a:off x="4982" y="2256"/>
              <a:ext cx="1" cy="15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8821" name="Rectangle 53"/>
            <p:cNvSpPr>
              <a:spLocks noChangeArrowheads="1"/>
            </p:cNvSpPr>
            <p:nvPr/>
          </p:nvSpPr>
          <p:spPr bwMode="auto">
            <a:xfrm>
              <a:off x="1137" y="1743"/>
              <a:ext cx="512" cy="257"/>
            </a:xfrm>
            <a:prstGeom prst="rect">
              <a:avLst/>
            </a:prstGeom>
            <a:noFill/>
            <a:ln w="3175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8822" name="Rectangle 54"/>
            <p:cNvSpPr>
              <a:spLocks noChangeArrowheads="1"/>
            </p:cNvSpPr>
            <p:nvPr/>
          </p:nvSpPr>
          <p:spPr bwMode="auto">
            <a:xfrm>
              <a:off x="624" y="2051"/>
              <a:ext cx="513" cy="256"/>
            </a:xfrm>
            <a:prstGeom prst="rect">
              <a:avLst/>
            </a:prstGeom>
            <a:noFill/>
            <a:ln w="3175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8823" name="Rectangle 55"/>
            <p:cNvSpPr>
              <a:spLocks noChangeArrowheads="1"/>
            </p:cNvSpPr>
            <p:nvPr/>
          </p:nvSpPr>
          <p:spPr bwMode="auto">
            <a:xfrm>
              <a:off x="111" y="2358"/>
              <a:ext cx="513" cy="257"/>
            </a:xfrm>
            <a:prstGeom prst="rect">
              <a:avLst/>
            </a:prstGeom>
            <a:noFill/>
            <a:ln w="3175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8824" name="Rectangle 56"/>
            <p:cNvSpPr>
              <a:spLocks noChangeArrowheads="1"/>
            </p:cNvSpPr>
            <p:nvPr/>
          </p:nvSpPr>
          <p:spPr bwMode="auto">
            <a:xfrm>
              <a:off x="111" y="2666"/>
              <a:ext cx="513" cy="256"/>
            </a:xfrm>
            <a:prstGeom prst="rect">
              <a:avLst/>
            </a:prstGeom>
            <a:noFill/>
            <a:ln w="3175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8825" name="Rectangle 57"/>
            <p:cNvSpPr>
              <a:spLocks noChangeArrowheads="1"/>
            </p:cNvSpPr>
            <p:nvPr/>
          </p:nvSpPr>
          <p:spPr bwMode="auto">
            <a:xfrm>
              <a:off x="4982" y="2204"/>
              <a:ext cx="514" cy="257"/>
            </a:xfrm>
            <a:prstGeom prst="rect">
              <a:avLst/>
            </a:prstGeom>
            <a:noFill/>
            <a:ln w="3175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8826" name="Freeform 58"/>
            <p:cNvSpPr>
              <a:spLocks/>
            </p:cNvSpPr>
            <p:nvPr/>
          </p:nvSpPr>
          <p:spPr bwMode="auto">
            <a:xfrm>
              <a:off x="5496" y="2256"/>
              <a:ext cx="256" cy="1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8" y="0"/>
                </a:cxn>
                <a:cxn ang="0">
                  <a:pos x="461" y="154"/>
                </a:cxn>
                <a:cxn ang="0">
                  <a:pos x="768" y="308"/>
                </a:cxn>
                <a:cxn ang="0">
                  <a:pos x="307" y="461"/>
                </a:cxn>
                <a:cxn ang="0">
                  <a:pos x="0" y="461"/>
                </a:cxn>
                <a:cxn ang="0">
                  <a:pos x="0" y="0"/>
                </a:cxn>
              </a:cxnLst>
              <a:rect l="0" t="0" r="r" b="b"/>
              <a:pathLst>
                <a:path w="768" h="461">
                  <a:moveTo>
                    <a:pt x="0" y="0"/>
                  </a:moveTo>
                  <a:lnTo>
                    <a:pt x="768" y="0"/>
                  </a:lnTo>
                  <a:lnTo>
                    <a:pt x="461" y="154"/>
                  </a:lnTo>
                  <a:lnTo>
                    <a:pt x="768" y="308"/>
                  </a:lnTo>
                  <a:lnTo>
                    <a:pt x="307" y="461"/>
                  </a:lnTo>
                  <a:lnTo>
                    <a:pt x="0" y="4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8827" name="Line 59"/>
            <p:cNvSpPr>
              <a:spLocks noChangeShapeType="1"/>
            </p:cNvSpPr>
            <p:nvPr/>
          </p:nvSpPr>
          <p:spPr bwMode="auto">
            <a:xfrm>
              <a:off x="1137" y="1795"/>
              <a:ext cx="1" cy="15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8828" name="Line 60"/>
            <p:cNvSpPr>
              <a:spLocks noChangeShapeType="1"/>
            </p:cNvSpPr>
            <p:nvPr/>
          </p:nvSpPr>
          <p:spPr bwMode="auto">
            <a:xfrm>
              <a:off x="1649" y="1795"/>
              <a:ext cx="1" cy="15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8829" name="Line 61"/>
            <p:cNvSpPr>
              <a:spLocks noChangeShapeType="1"/>
            </p:cNvSpPr>
            <p:nvPr/>
          </p:nvSpPr>
          <p:spPr bwMode="auto">
            <a:xfrm>
              <a:off x="1137" y="2717"/>
              <a:ext cx="1" cy="15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8830" name="Line 62"/>
            <p:cNvSpPr>
              <a:spLocks noChangeShapeType="1"/>
            </p:cNvSpPr>
            <p:nvPr/>
          </p:nvSpPr>
          <p:spPr bwMode="auto">
            <a:xfrm>
              <a:off x="1649" y="2717"/>
              <a:ext cx="1" cy="15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8831" name="Line 63"/>
            <p:cNvSpPr>
              <a:spLocks noChangeShapeType="1"/>
            </p:cNvSpPr>
            <p:nvPr/>
          </p:nvSpPr>
          <p:spPr bwMode="auto">
            <a:xfrm>
              <a:off x="624" y="2717"/>
              <a:ext cx="1" cy="15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8832" name="Rectangle 64"/>
            <p:cNvSpPr>
              <a:spLocks noChangeArrowheads="1"/>
            </p:cNvSpPr>
            <p:nvPr/>
          </p:nvSpPr>
          <p:spPr bwMode="auto">
            <a:xfrm>
              <a:off x="1973" y="2092"/>
              <a:ext cx="13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57</a:t>
              </a:r>
              <a:endParaRPr lang="en-US" sz="1400" b="0" i="0"/>
            </a:p>
          </p:txBody>
        </p:sp>
        <p:sp>
          <p:nvSpPr>
            <p:cNvPr id="288833" name="Rectangle 65"/>
            <p:cNvSpPr>
              <a:spLocks noChangeArrowheads="1"/>
            </p:cNvSpPr>
            <p:nvPr/>
          </p:nvSpPr>
          <p:spPr bwMode="auto">
            <a:xfrm>
              <a:off x="1153" y="2092"/>
              <a:ext cx="135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33</a:t>
              </a:r>
              <a:endParaRPr lang="en-US" sz="1400" b="0" i="0"/>
            </a:p>
          </p:txBody>
        </p:sp>
        <p:sp>
          <p:nvSpPr>
            <p:cNvPr id="288834" name="Rectangle 66"/>
            <p:cNvSpPr>
              <a:spLocks noChangeArrowheads="1"/>
            </p:cNvSpPr>
            <p:nvPr/>
          </p:nvSpPr>
          <p:spPr bwMode="auto">
            <a:xfrm>
              <a:off x="1306" y="2092"/>
              <a:ext cx="135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41</a:t>
              </a:r>
              <a:endParaRPr lang="en-US" sz="1400" b="0" i="0"/>
            </a:p>
          </p:txBody>
        </p:sp>
        <p:sp>
          <p:nvSpPr>
            <p:cNvPr id="288835" name="Rectangle 67"/>
            <p:cNvSpPr>
              <a:spLocks noChangeArrowheads="1"/>
            </p:cNvSpPr>
            <p:nvPr/>
          </p:nvSpPr>
          <p:spPr bwMode="auto">
            <a:xfrm>
              <a:off x="1460" y="2092"/>
              <a:ext cx="135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49</a:t>
              </a:r>
              <a:endParaRPr lang="en-US" sz="1400" b="0" i="0"/>
            </a:p>
          </p:txBody>
        </p:sp>
        <p:sp>
          <p:nvSpPr>
            <p:cNvPr id="288836" name="Rectangle 68"/>
            <p:cNvSpPr>
              <a:spLocks noChangeArrowheads="1"/>
            </p:cNvSpPr>
            <p:nvPr/>
          </p:nvSpPr>
          <p:spPr bwMode="auto">
            <a:xfrm>
              <a:off x="1666" y="2092"/>
              <a:ext cx="13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51</a:t>
              </a:r>
              <a:endParaRPr lang="en-US" sz="1400" b="0" i="0"/>
            </a:p>
          </p:txBody>
        </p:sp>
        <p:sp>
          <p:nvSpPr>
            <p:cNvPr id="288837" name="Rectangle 69"/>
            <p:cNvSpPr>
              <a:spLocks noChangeArrowheads="1"/>
            </p:cNvSpPr>
            <p:nvPr/>
          </p:nvSpPr>
          <p:spPr bwMode="auto">
            <a:xfrm>
              <a:off x="1819" y="2092"/>
              <a:ext cx="13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52</a:t>
              </a:r>
              <a:endParaRPr lang="en-US" sz="1400" b="0" i="0"/>
            </a:p>
          </p:txBody>
        </p:sp>
        <p:sp>
          <p:nvSpPr>
            <p:cNvPr id="288838" name="Rectangle 70"/>
            <p:cNvSpPr>
              <a:spLocks noChangeArrowheads="1"/>
            </p:cNvSpPr>
            <p:nvPr/>
          </p:nvSpPr>
          <p:spPr bwMode="auto">
            <a:xfrm>
              <a:off x="158" y="2092"/>
              <a:ext cx="68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1</a:t>
              </a:r>
              <a:endParaRPr lang="en-US" sz="1400" b="0" i="0"/>
            </a:p>
          </p:txBody>
        </p:sp>
        <p:sp>
          <p:nvSpPr>
            <p:cNvPr id="288839" name="Rectangle 71"/>
            <p:cNvSpPr>
              <a:spLocks noChangeArrowheads="1"/>
            </p:cNvSpPr>
            <p:nvPr/>
          </p:nvSpPr>
          <p:spPr bwMode="auto">
            <a:xfrm>
              <a:off x="311" y="2092"/>
              <a:ext cx="68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4</a:t>
              </a:r>
              <a:endParaRPr lang="en-US" sz="1400" b="0" i="0"/>
            </a:p>
          </p:txBody>
        </p:sp>
        <p:sp>
          <p:nvSpPr>
            <p:cNvPr id="288840" name="Rectangle 72"/>
            <p:cNvSpPr>
              <a:spLocks noChangeArrowheads="1"/>
            </p:cNvSpPr>
            <p:nvPr/>
          </p:nvSpPr>
          <p:spPr bwMode="auto">
            <a:xfrm>
              <a:off x="465" y="2092"/>
              <a:ext cx="68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7</a:t>
              </a:r>
              <a:endParaRPr lang="en-US" sz="1400" b="0" i="0"/>
            </a:p>
          </p:txBody>
        </p:sp>
        <p:sp>
          <p:nvSpPr>
            <p:cNvPr id="288841" name="Rectangle 73"/>
            <p:cNvSpPr>
              <a:spLocks noChangeArrowheads="1"/>
            </p:cNvSpPr>
            <p:nvPr/>
          </p:nvSpPr>
          <p:spPr bwMode="auto">
            <a:xfrm>
              <a:off x="639" y="2092"/>
              <a:ext cx="13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10</a:t>
              </a:r>
              <a:endParaRPr lang="en-US" sz="1400" b="0" i="0"/>
            </a:p>
          </p:txBody>
        </p:sp>
        <p:sp>
          <p:nvSpPr>
            <p:cNvPr id="288842" name="Rectangle 74"/>
            <p:cNvSpPr>
              <a:spLocks noChangeArrowheads="1"/>
            </p:cNvSpPr>
            <p:nvPr/>
          </p:nvSpPr>
          <p:spPr bwMode="auto">
            <a:xfrm>
              <a:off x="793" y="2092"/>
              <a:ext cx="13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14</a:t>
              </a:r>
              <a:endParaRPr lang="en-US" sz="1400" b="0" i="0"/>
            </a:p>
          </p:txBody>
        </p:sp>
        <p:sp>
          <p:nvSpPr>
            <p:cNvPr id="288843" name="Rectangle 75"/>
            <p:cNvSpPr>
              <a:spLocks noChangeArrowheads="1"/>
            </p:cNvSpPr>
            <p:nvPr/>
          </p:nvSpPr>
          <p:spPr bwMode="auto">
            <a:xfrm>
              <a:off x="947" y="2092"/>
              <a:ext cx="13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29</a:t>
              </a:r>
              <a:endParaRPr lang="en-US" sz="1400" b="0" i="0"/>
            </a:p>
          </p:txBody>
        </p:sp>
        <p:sp>
          <p:nvSpPr>
            <p:cNvPr id="288844" name="Rectangle 76"/>
            <p:cNvSpPr>
              <a:spLocks noChangeArrowheads="1"/>
            </p:cNvSpPr>
            <p:nvPr/>
          </p:nvSpPr>
          <p:spPr bwMode="auto">
            <a:xfrm>
              <a:off x="158" y="2400"/>
              <a:ext cx="68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8</a:t>
              </a:r>
              <a:endParaRPr lang="en-US" sz="1400" b="0" i="0"/>
            </a:p>
          </p:txBody>
        </p:sp>
        <p:sp>
          <p:nvSpPr>
            <p:cNvPr id="288845" name="Rectangle 77"/>
            <p:cNvSpPr>
              <a:spLocks noChangeArrowheads="1"/>
            </p:cNvSpPr>
            <p:nvPr/>
          </p:nvSpPr>
          <p:spPr bwMode="auto">
            <a:xfrm>
              <a:off x="280" y="2400"/>
              <a:ext cx="135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12</a:t>
              </a:r>
              <a:endParaRPr lang="en-US" sz="1400" b="0" i="0"/>
            </a:p>
          </p:txBody>
        </p:sp>
        <p:sp>
          <p:nvSpPr>
            <p:cNvPr id="288846" name="Rectangle 78"/>
            <p:cNvSpPr>
              <a:spLocks noChangeArrowheads="1"/>
            </p:cNvSpPr>
            <p:nvPr/>
          </p:nvSpPr>
          <p:spPr bwMode="auto">
            <a:xfrm>
              <a:off x="434" y="2400"/>
              <a:ext cx="135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16</a:t>
              </a:r>
              <a:endParaRPr lang="en-US" sz="1400" b="0" i="0"/>
            </a:p>
          </p:txBody>
        </p:sp>
        <p:sp>
          <p:nvSpPr>
            <p:cNvPr id="288847" name="Rectangle 79"/>
            <p:cNvSpPr>
              <a:spLocks noChangeArrowheads="1"/>
            </p:cNvSpPr>
            <p:nvPr/>
          </p:nvSpPr>
          <p:spPr bwMode="auto">
            <a:xfrm>
              <a:off x="639" y="2400"/>
              <a:ext cx="13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18</a:t>
              </a:r>
              <a:endParaRPr lang="en-US" sz="1400" b="0" i="0"/>
            </a:p>
          </p:txBody>
        </p:sp>
        <p:sp>
          <p:nvSpPr>
            <p:cNvPr id="288848" name="Rectangle 80"/>
            <p:cNvSpPr>
              <a:spLocks noChangeArrowheads="1"/>
            </p:cNvSpPr>
            <p:nvPr/>
          </p:nvSpPr>
          <p:spPr bwMode="auto">
            <a:xfrm>
              <a:off x="793" y="2400"/>
              <a:ext cx="13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22</a:t>
              </a:r>
              <a:endParaRPr lang="en-US" sz="1400" b="0" i="0"/>
            </a:p>
          </p:txBody>
        </p:sp>
        <p:sp>
          <p:nvSpPr>
            <p:cNvPr id="288849" name="Rectangle 81"/>
            <p:cNvSpPr>
              <a:spLocks noChangeArrowheads="1"/>
            </p:cNvSpPr>
            <p:nvPr/>
          </p:nvSpPr>
          <p:spPr bwMode="auto">
            <a:xfrm>
              <a:off x="947" y="2400"/>
              <a:ext cx="13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24</a:t>
              </a:r>
              <a:endParaRPr lang="en-US" sz="1400" b="0" i="0"/>
            </a:p>
          </p:txBody>
        </p:sp>
        <p:sp>
          <p:nvSpPr>
            <p:cNvPr id="288850" name="Rectangle 82"/>
            <p:cNvSpPr>
              <a:spLocks noChangeArrowheads="1"/>
            </p:cNvSpPr>
            <p:nvPr/>
          </p:nvSpPr>
          <p:spPr bwMode="auto">
            <a:xfrm>
              <a:off x="1153" y="2400"/>
              <a:ext cx="151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31</a:t>
              </a:r>
              <a:endParaRPr lang="en-US" sz="1400" b="0" i="0"/>
            </a:p>
          </p:txBody>
        </p:sp>
        <p:sp>
          <p:nvSpPr>
            <p:cNvPr id="288851" name="Rectangle 83"/>
            <p:cNvSpPr>
              <a:spLocks noChangeArrowheads="1"/>
            </p:cNvSpPr>
            <p:nvPr/>
          </p:nvSpPr>
          <p:spPr bwMode="auto">
            <a:xfrm>
              <a:off x="1306" y="2400"/>
              <a:ext cx="135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34</a:t>
              </a:r>
              <a:endParaRPr lang="en-US" sz="1400" b="0" i="0"/>
            </a:p>
          </p:txBody>
        </p:sp>
        <p:sp>
          <p:nvSpPr>
            <p:cNvPr id="288852" name="Rectangle 84"/>
            <p:cNvSpPr>
              <a:spLocks noChangeArrowheads="1"/>
            </p:cNvSpPr>
            <p:nvPr/>
          </p:nvSpPr>
          <p:spPr bwMode="auto">
            <a:xfrm>
              <a:off x="1460" y="2400"/>
              <a:ext cx="135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35</a:t>
              </a:r>
              <a:endParaRPr lang="en-US" sz="1400" b="0" i="0"/>
            </a:p>
          </p:txBody>
        </p:sp>
        <p:sp>
          <p:nvSpPr>
            <p:cNvPr id="288853" name="Rectangle 85"/>
            <p:cNvSpPr>
              <a:spLocks noChangeArrowheads="1"/>
            </p:cNvSpPr>
            <p:nvPr/>
          </p:nvSpPr>
          <p:spPr bwMode="auto">
            <a:xfrm>
              <a:off x="1666" y="2400"/>
              <a:ext cx="13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38</a:t>
              </a:r>
              <a:endParaRPr lang="en-US" sz="1400" b="0" i="0"/>
            </a:p>
          </p:txBody>
        </p:sp>
        <p:sp>
          <p:nvSpPr>
            <p:cNvPr id="288854" name="Rectangle 86"/>
            <p:cNvSpPr>
              <a:spLocks noChangeArrowheads="1"/>
            </p:cNvSpPr>
            <p:nvPr/>
          </p:nvSpPr>
          <p:spPr bwMode="auto">
            <a:xfrm>
              <a:off x="1819" y="2400"/>
              <a:ext cx="13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42</a:t>
              </a:r>
              <a:endParaRPr lang="en-US" sz="1400" b="0" i="0"/>
            </a:p>
          </p:txBody>
        </p:sp>
        <p:sp>
          <p:nvSpPr>
            <p:cNvPr id="288855" name="Rectangle 87"/>
            <p:cNvSpPr>
              <a:spLocks noChangeArrowheads="1"/>
            </p:cNvSpPr>
            <p:nvPr/>
          </p:nvSpPr>
          <p:spPr bwMode="auto">
            <a:xfrm>
              <a:off x="1973" y="2400"/>
              <a:ext cx="13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46</a:t>
              </a:r>
              <a:endParaRPr lang="en-US" sz="1400" b="0" i="0"/>
            </a:p>
          </p:txBody>
        </p:sp>
        <p:sp>
          <p:nvSpPr>
            <p:cNvPr id="288856" name="Rectangle 88"/>
            <p:cNvSpPr>
              <a:spLocks noChangeArrowheads="1"/>
            </p:cNvSpPr>
            <p:nvPr/>
          </p:nvSpPr>
          <p:spPr bwMode="auto">
            <a:xfrm>
              <a:off x="3285" y="2246"/>
              <a:ext cx="68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3</a:t>
              </a:r>
              <a:endParaRPr lang="en-US" sz="1400" b="0" i="0"/>
            </a:p>
          </p:txBody>
        </p:sp>
        <p:sp>
          <p:nvSpPr>
            <p:cNvPr id="288857" name="Rectangle 89"/>
            <p:cNvSpPr>
              <a:spLocks noChangeArrowheads="1"/>
            </p:cNvSpPr>
            <p:nvPr/>
          </p:nvSpPr>
          <p:spPr bwMode="auto">
            <a:xfrm>
              <a:off x="3132" y="2246"/>
              <a:ext cx="68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2</a:t>
              </a:r>
              <a:endParaRPr lang="en-US" sz="1400" b="0" i="0"/>
            </a:p>
          </p:txBody>
        </p:sp>
        <p:sp>
          <p:nvSpPr>
            <p:cNvPr id="288858" name="Rectangle 90"/>
            <p:cNvSpPr>
              <a:spLocks noChangeArrowheads="1"/>
            </p:cNvSpPr>
            <p:nvPr/>
          </p:nvSpPr>
          <p:spPr bwMode="auto">
            <a:xfrm>
              <a:off x="2978" y="2246"/>
              <a:ext cx="68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1</a:t>
              </a:r>
              <a:endParaRPr lang="en-US" sz="1400" b="0" i="0"/>
            </a:p>
          </p:txBody>
        </p:sp>
        <p:sp>
          <p:nvSpPr>
            <p:cNvPr id="288859" name="Rectangle 91"/>
            <p:cNvSpPr>
              <a:spLocks noChangeArrowheads="1"/>
            </p:cNvSpPr>
            <p:nvPr/>
          </p:nvSpPr>
          <p:spPr bwMode="auto">
            <a:xfrm>
              <a:off x="3491" y="2246"/>
              <a:ext cx="67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4</a:t>
              </a:r>
              <a:endParaRPr lang="en-US" sz="1400" b="0" i="0"/>
            </a:p>
          </p:txBody>
        </p:sp>
        <p:sp>
          <p:nvSpPr>
            <p:cNvPr id="288860" name="Rectangle 92"/>
            <p:cNvSpPr>
              <a:spLocks noChangeArrowheads="1"/>
            </p:cNvSpPr>
            <p:nvPr/>
          </p:nvSpPr>
          <p:spPr bwMode="auto">
            <a:xfrm>
              <a:off x="3645" y="2246"/>
              <a:ext cx="67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5</a:t>
              </a:r>
              <a:endParaRPr lang="en-US" sz="1400" b="0" i="0"/>
            </a:p>
          </p:txBody>
        </p:sp>
        <p:sp>
          <p:nvSpPr>
            <p:cNvPr id="288861" name="Rectangle 93"/>
            <p:cNvSpPr>
              <a:spLocks noChangeArrowheads="1"/>
            </p:cNvSpPr>
            <p:nvPr/>
          </p:nvSpPr>
          <p:spPr bwMode="auto">
            <a:xfrm>
              <a:off x="3798" y="2246"/>
              <a:ext cx="67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6</a:t>
              </a:r>
              <a:endParaRPr lang="en-US" sz="1400" b="0" i="0"/>
            </a:p>
          </p:txBody>
        </p:sp>
        <p:sp>
          <p:nvSpPr>
            <p:cNvPr id="288862" name="Rectangle 94"/>
            <p:cNvSpPr>
              <a:spLocks noChangeArrowheads="1"/>
            </p:cNvSpPr>
            <p:nvPr/>
          </p:nvSpPr>
          <p:spPr bwMode="auto">
            <a:xfrm>
              <a:off x="4003" y="2246"/>
              <a:ext cx="68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7</a:t>
              </a:r>
              <a:endParaRPr lang="en-US" sz="1400" b="0" i="0"/>
            </a:p>
          </p:txBody>
        </p:sp>
        <p:sp>
          <p:nvSpPr>
            <p:cNvPr id="288863" name="Rectangle 95"/>
            <p:cNvSpPr>
              <a:spLocks noChangeArrowheads="1"/>
            </p:cNvSpPr>
            <p:nvPr/>
          </p:nvSpPr>
          <p:spPr bwMode="auto">
            <a:xfrm>
              <a:off x="4157" y="2246"/>
              <a:ext cx="68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8</a:t>
              </a:r>
              <a:endParaRPr lang="en-US" sz="1400" b="0" i="0"/>
            </a:p>
          </p:txBody>
        </p:sp>
        <p:sp>
          <p:nvSpPr>
            <p:cNvPr id="288864" name="Rectangle 96"/>
            <p:cNvSpPr>
              <a:spLocks noChangeArrowheads="1"/>
            </p:cNvSpPr>
            <p:nvPr/>
          </p:nvSpPr>
          <p:spPr bwMode="auto">
            <a:xfrm>
              <a:off x="4311" y="2246"/>
              <a:ext cx="68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9</a:t>
              </a:r>
              <a:endParaRPr lang="en-US" sz="1400" b="0" i="0"/>
            </a:p>
          </p:txBody>
        </p:sp>
        <p:sp>
          <p:nvSpPr>
            <p:cNvPr id="288865" name="Rectangle 97"/>
            <p:cNvSpPr>
              <a:spLocks noChangeArrowheads="1"/>
            </p:cNvSpPr>
            <p:nvPr/>
          </p:nvSpPr>
          <p:spPr bwMode="auto">
            <a:xfrm>
              <a:off x="4485" y="2246"/>
              <a:ext cx="135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10</a:t>
              </a:r>
              <a:endParaRPr lang="en-US" sz="1400" b="0" i="0"/>
            </a:p>
          </p:txBody>
        </p:sp>
        <p:sp>
          <p:nvSpPr>
            <p:cNvPr id="288866" name="Rectangle 98"/>
            <p:cNvSpPr>
              <a:spLocks noChangeArrowheads="1"/>
            </p:cNvSpPr>
            <p:nvPr/>
          </p:nvSpPr>
          <p:spPr bwMode="auto">
            <a:xfrm>
              <a:off x="4640" y="2246"/>
              <a:ext cx="13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11</a:t>
              </a:r>
              <a:endParaRPr lang="en-US" sz="1400" b="0" i="0"/>
            </a:p>
          </p:txBody>
        </p:sp>
        <p:sp>
          <p:nvSpPr>
            <p:cNvPr id="288867" name="Rectangle 99"/>
            <p:cNvSpPr>
              <a:spLocks noChangeArrowheads="1"/>
            </p:cNvSpPr>
            <p:nvPr/>
          </p:nvSpPr>
          <p:spPr bwMode="auto">
            <a:xfrm>
              <a:off x="4793" y="2246"/>
              <a:ext cx="13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12</a:t>
              </a:r>
              <a:endParaRPr lang="en-US" sz="1400" b="0" i="0"/>
            </a:p>
          </p:txBody>
        </p:sp>
        <p:sp>
          <p:nvSpPr>
            <p:cNvPr id="288868" name="Rectangle 100"/>
            <p:cNvSpPr>
              <a:spLocks noChangeArrowheads="1"/>
            </p:cNvSpPr>
            <p:nvPr/>
          </p:nvSpPr>
          <p:spPr bwMode="auto">
            <a:xfrm>
              <a:off x="4998" y="2246"/>
              <a:ext cx="13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13</a:t>
              </a:r>
              <a:endParaRPr lang="en-US" sz="1400" b="0" i="0"/>
            </a:p>
          </p:txBody>
        </p:sp>
        <p:sp>
          <p:nvSpPr>
            <p:cNvPr id="288869" name="Rectangle 101"/>
            <p:cNvSpPr>
              <a:spLocks noChangeArrowheads="1"/>
            </p:cNvSpPr>
            <p:nvPr/>
          </p:nvSpPr>
          <p:spPr bwMode="auto">
            <a:xfrm>
              <a:off x="5153" y="2246"/>
              <a:ext cx="135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14</a:t>
              </a:r>
              <a:endParaRPr lang="en-US" sz="1400" b="0" i="0"/>
            </a:p>
          </p:txBody>
        </p:sp>
        <p:sp>
          <p:nvSpPr>
            <p:cNvPr id="288870" name="Rectangle 102"/>
            <p:cNvSpPr>
              <a:spLocks noChangeArrowheads="1"/>
            </p:cNvSpPr>
            <p:nvPr/>
          </p:nvSpPr>
          <p:spPr bwMode="auto">
            <a:xfrm>
              <a:off x="947" y="1785"/>
              <a:ext cx="13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11</a:t>
              </a:r>
              <a:endParaRPr lang="en-US" sz="1400" b="0" i="0"/>
            </a:p>
          </p:txBody>
        </p:sp>
        <p:sp>
          <p:nvSpPr>
            <p:cNvPr id="288871" name="Rectangle 103"/>
            <p:cNvSpPr>
              <a:spLocks noChangeArrowheads="1"/>
            </p:cNvSpPr>
            <p:nvPr/>
          </p:nvSpPr>
          <p:spPr bwMode="auto">
            <a:xfrm>
              <a:off x="1153" y="1785"/>
              <a:ext cx="135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13</a:t>
              </a:r>
              <a:endParaRPr lang="en-US" sz="1400" b="0" i="0"/>
            </a:p>
          </p:txBody>
        </p:sp>
        <p:sp>
          <p:nvSpPr>
            <p:cNvPr id="288872" name="Rectangle 104"/>
            <p:cNvSpPr>
              <a:spLocks noChangeArrowheads="1"/>
            </p:cNvSpPr>
            <p:nvPr/>
          </p:nvSpPr>
          <p:spPr bwMode="auto">
            <a:xfrm>
              <a:off x="1306" y="1785"/>
              <a:ext cx="135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15</a:t>
              </a:r>
              <a:endParaRPr lang="en-US" sz="1400" b="0" i="0"/>
            </a:p>
          </p:txBody>
        </p:sp>
        <p:sp>
          <p:nvSpPr>
            <p:cNvPr id="288873" name="Rectangle 105"/>
            <p:cNvSpPr>
              <a:spLocks noChangeArrowheads="1"/>
            </p:cNvSpPr>
            <p:nvPr/>
          </p:nvSpPr>
          <p:spPr bwMode="auto">
            <a:xfrm>
              <a:off x="1460" y="1785"/>
              <a:ext cx="135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19</a:t>
              </a:r>
              <a:endParaRPr lang="en-US" sz="1400" b="0" i="0"/>
            </a:p>
          </p:txBody>
        </p:sp>
        <p:sp>
          <p:nvSpPr>
            <p:cNvPr id="288874" name="Rectangle 106"/>
            <p:cNvSpPr>
              <a:spLocks noChangeArrowheads="1"/>
            </p:cNvSpPr>
            <p:nvPr/>
          </p:nvSpPr>
          <p:spPr bwMode="auto">
            <a:xfrm>
              <a:off x="1666" y="1785"/>
              <a:ext cx="13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21</a:t>
              </a:r>
              <a:endParaRPr lang="en-US" sz="1400" b="0" i="0"/>
            </a:p>
          </p:txBody>
        </p:sp>
        <p:sp>
          <p:nvSpPr>
            <p:cNvPr id="288875" name="Rectangle 107"/>
            <p:cNvSpPr>
              <a:spLocks noChangeArrowheads="1"/>
            </p:cNvSpPr>
            <p:nvPr/>
          </p:nvSpPr>
          <p:spPr bwMode="auto">
            <a:xfrm>
              <a:off x="1819" y="1785"/>
              <a:ext cx="13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25</a:t>
              </a:r>
              <a:endParaRPr lang="en-US" sz="1400" b="0" i="0"/>
            </a:p>
          </p:txBody>
        </p:sp>
        <p:sp>
          <p:nvSpPr>
            <p:cNvPr id="288876" name="Rectangle 108"/>
            <p:cNvSpPr>
              <a:spLocks noChangeArrowheads="1"/>
            </p:cNvSpPr>
            <p:nvPr/>
          </p:nvSpPr>
          <p:spPr bwMode="auto">
            <a:xfrm>
              <a:off x="1973" y="1785"/>
              <a:ext cx="13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27</a:t>
              </a:r>
              <a:endParaRPr lang="en-US" sz="1400" b="0" i="0"/>
            </a:p>
          </p:txBody>
        </p:sp>
        <p:sp>
          <p:nvSpPr>
            <p:cNvPr id="288877" name="Rectangle 109"/>
            <p:cNvSpPr>
              <a:spLocks noChangeArrowheads="1"/>
            </p:cNvSpPr>
            <p:nvPr/>
          </p:nvSpPr>
          <p:spPr bwMode="auto">
            <a:xfrm>
              <a:off x="127" y="2707"/>
              <a:ext cx="135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17</a:t>
              </a:r>
              <a:endParaRPr lang="en-US" sz="1400" b="0" i="0"/>
            </a:p>
          </p:txBody>
        </p:sp>
        <p:sp>
          <p:nvSpPr>
            <p:cNvPr id="288878" name="Rectangle 110"/>
            <p:cNvSpPr>
              <a:spLocks noChangeArrowheads="1"/>
            </p:cNvSpPr>
            <p:nvPr/>
          </p:nvSpPr>
          <p:spPr bwMode="auto">
            <a:xfrm>
              <a:off x="280" y="2707"/>
              <a:ext cx="135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20</a:t>
              </a:r>
              <a:endParaRPr lang="en-US" sz="1400" b="0" i="0"/>
            </a:p>
          </p:txBody>
        </p:sp>
        <p:sp>
          <p:nvSpPr>
            <p:cNvPr id="288879" name="Rectangle 111"/>
            <p:cNvSpPr>
              <a:spLocks noChangeArrowheads="1"/>
            </p:cNvSpPr>
            <p:nvPr/>
          </p:nvSpPr>
          <p:spPr bwMode="auto">
            <a:xfrm>
              <a:off x="434" y="2707"/>
              <a:ext cx="135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23</a:t>
              </a:r>
              <a:endParaRPr lang="en-US" sz="1400" b="0" i="0"/>
            </a:p>
          </p:txBody>
        </p:sp>
        <p:sp>
          <p:nvSpPr>
            <p:cNvPr id="288880" name="Rectangle 112"/>
            <p:cNvSpPr>
              <a:spLocks noChangeArrowheads="1"/>
            </p:cNvSpPr>
            <p:nvPr/>
          </p:nvSpPr>
          <p:spPr bwMode="auto">
            <a:xfrm>
              <a:off x="639" y="2707"/>
              <a:ext cx="13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26</a:t>
              </a:r>
              <a:endParaRPr lang="en-US" sz="1400" b="0" i="0"/>
            </a:p>
          </p:txBody>
        </p:sp>
        <p:sp>
          <p:nvSpPr>
            <p:cNvPr id="288881" name="Rectangle 113"/>
            <p:cNvSpPr>
              <a:spLocks noChangeArrowheads="1"/>
            </p:cNvSpPr>
            <p:nvPr/>
          </p:nvSpPr>
          <p:spPr bwMode="auto">
            <a:xfrm>
              <a:off x="793" y="2707"/>
              <a:ext cx="13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28</a:t>
              </a:r>
              <a:endParaRPr lang="en-US" sz="1400" b="0" i="0"/>
            </a:p>
          </p:txBody>
        </p:sp>
        <p:sp>
          <p:nvSpPr>
            <p:cNvPr id="288882" name="Rectangle 114"/>
            <p:cNvSpPr>
              <a:spLocks noChangeArrowheads="1"/>
            </p:cNvSpPr>
            <p:nvPr/>
          </p:nvSpPr>
          <p:spPr bwMode="auto">
            <a:xfrm>
              <a:off x="947" y="2707"/>
              <a:ext cx="13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30</a:t>
              </a:r>
              <a:endParaRPr lang="en-US" sz="1400" b="0" i="0"/>
            </a:p>
          </p:txBody>
        </p:sp>
        <p:sp>
          <p:nvSpPr>
            <p:cNvPr id="288883" name="Rectangle 115"/>
            <p:cNvSpPr>
              <a:spLocks noChangeArrowheads="1"/>
            </p:cNvSpPr>
            <p:nvPr/>
          </p:nvSpPr>
          <p:spPr bwMode="auto">
            <a:xfrm>
              <a:off x="1153" y="2707"/>
              <a:ext cx="135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32</a:t>
              </a:r>
              <a:endParaRPr lang="en-US" sz="1400" b="0" i="0"/>
            </a:p>
          </p:txBody>
        </p:sp>
        <p:sp>
          <p:nvSpPr>
            <p:cNvPr id="288884" name="Rectangle 116"/>
            <p:cNvSpPr>
              <a:spLocks noChangeArrowheads="1"/>
            </p:cNvSpPr>
            <p:nvPr/>
          </p:nvSpPr>
          <p:spPr bwMode="auto">
            <a:xfrm>
              <a:off x="1306" y="2707"/>
              <a:ext cx="135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37</a:t>
              </a:r>
              <a:endParaRPr lang="en-US" sz="1400" b="0" i="0"/>
            </a:p>
          </p:txBody>
        </p:sp>
        <p:sp>
          <p:nvSpPr>
            <p:cNvPr id="288885" name="Rectangle 117"/>
            <p:cNvSpPr>
              <a:spLocks noChangeArrowheads="1"/>
            </p:cNvSpPr>
            <p:nvPr/>
          </p:nvSpPr>
          <p:spPr bwMode="auto">
            <a:xfrm>
              <a:off x="1460" y="2707"/>
              <a:ext cx="135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39</a:t>
              </a:r>
              <a:endParaRPr lang="en-US" sz="1400" b="0" i="0"/>
            </a:p>
          </p:txBody>
        </p:sp>
        <p:sp>
          <p:nvSpPr>
            <p:cNvPr id="288886" name="Rectangle 118"/>
            <p:cNvSpPr>
              <a:spLocks noChangeArrowheads="1"/>
            </p:cNvSpPr>
            <p:nvPr/>
          </p:nvSpPr>
          <p:spPr bwMode="auto">
            <a:xfrm>
              <a:off x="1666" y="2707"/>
              <a:ext cx="13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43</a:t>
              </a:r>
              <a:endParaRPr lang="en-US" sz="1400" b="0" i="0"/>
            </a:p>
          </p:txBody>
        </p:sp>
        <p:sp>
          <p:nvSpPr>
            <p:cNvPr id="288887" name="Rectangle 119"/>
            <p:cNvSpPr>
              <a:spLocks noChangeArrowheads="1"/>
            </p:cNvSpPr>
            <p:nvPr/>
          </p:nvSpPr>
          <p:spPr bwMode="auto">
            <a:xfrm>
              <a:off x="1819" y="2707"/>
              <a:ext cx="13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45</a:t>
              </a:r>
              <a:endParaRPr lang="en-US" sz="1400" b="0" i="0"/>
            </a:p>
          </p:txBody>
        </p:sp>
        <p:sp>
          <p:nvSpPr>
            <p:cNvPr id="288888" name="Rectangle 120"/>
            <p:cNvSpPr>
              <a:spLocks noChangeArrowheads="1"/>
            </p:cNvSpPr>
            <p:nvPr/>
          </p:nvSpPr>
          <p:spPr bwMode="auto">
            <a:xfrm>
              <a:off x="1973" y="2707"/>
              <a:ext cx="13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50</a:t>
              </a:r>
              <a:endParaRPr lang="en-US" sz="1400" b="0" i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>
                <a:solidFill>
                  <a:srgbClr val="C00000"/>
                </a:solidFill>
              </a:rPr>
              <a:t>External-Memory</a:t>
            </a:r>
            <a:r>
              <a:rPr lang="da-DK" b="1" dirty="0">
                <a:solidFill>
                  <a:srgbClr val="C00000"/>
                </a:solidFill>
              </a:rPr>
              <a:t> </a:t>
            </a:r>
            <a:r>
              <a:rPr lang="da-DK" b="1" dirty="0" err="1">
                <a:solidFill>
                  <a:srgbClr val="C00000"/>
                </a:solidFill>
              </a:rPr>
              <a:t>Sorting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114800"/>
            <a:ext cx="8534400" cy="1905000"/>
          </a:xfrm>
        </p:spPr>
        <p:txBody>
          <a:bodyPr/>
          <a:lstStyle/>
          <a:p>
            <a:endParaRPr lang="da-DK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el-GR" dirty="0" smtClean="0">
                <a:cs typeface="Arial" pitchFamily="34" charset="0"/>
              </a:rPr>
              <a:t>θ</a:t>
            </a:r>
            <a:r>
              <a:rPr lang="da-DK" dirty="0">
                <a:cs typeface="Arial" pitchFamily="34" charset="0"/>
              </a:rPr>
              <a:t>(</a:t>
            </a:r>
            <a:r>
              <a:rPr lang="en-US" dirty="0"/>
              <a:t>M/B)-way </a:t>
            </a:r>
            <a:r>
              <a:rPr lang="en-US" dirty="0" err="1"/>
              <a:t>MergeSort</a:t>
            </a:r>
            <a:r>
              <a:rPr lang="en-US" dirty="0"/>
              <a:t> achieves </a:t>
            </a:r>
            <a:r>
              <a:rPr lang="en-US" dirty="0" smtClean="0"/>
              <a:t>optimal </a:t>
            </a:r>
            <a:r>
              <a:rPr lang="en-US" dirty="0" smtClean="0">
                <a:solidFill>
                  <a:srgbClr val="C2432C"/>
                </a:solidFill>
              </a:rPr>
              <a:t>O(Sort(N</a:t>
            </a:r>
            <a:r>
              <a:rPr lang="en-US" dirty="0">
                <a:solidFill>
                  <a:srgbClr val="C2432C"/>
                </a:solidFill>
              </a:rPr>
              <a:t>)=O(N/</a:t>
            </a:r>
            <a:r>
              <a:rPr lang="en-US" dirty="0" err="1">
                <a:solidFill>
                  <a:srgbClr val="C2432C"/>
                </a:solidFill>
              </a:rPr>
              <a:t>B·log</a:t>
            </a:r>
            <a:r>
              <a:rPr lang="en-US" baseline="-25000" dirty="0" err="1">
                <a:solidFill>
                  <a:srgbClr val="C2432C"/>
                </a:solidFill>
              </a:rPr>
              <a:t>M</a:t>
            </a:r>
            <a:r>
              <a:rPr lang="en-US" baseline="-25000" dirty="0">
                <a:solidFill>
                  <a:srgbClr val="C2432C"/>
                </a:solidFill>
              </a:rPr>
              <a:t>/B</a:t>
            </a:r>
            <a:r>
              <a:rPr lang="en-US" dirty="0">
                <a:solidFill>
                  <a:srgbClr val="C2432C"/>
                </a:solidFill>
              </a:rPr>
              <a:t>(N/B))</a:t>
            </a:r>
            <a:r>
              <a:rPr lang="en-US" dirty="0"/>
              <a:t> I/Os</a:t>
            </a:r>
          </a:p>
          <a:p>
            <a:pPr algn="r">
              <a:buFontTx/>
              <a:buNone/>
            </a:pPr>
            <a:r>
              <a:rPr lang="en-US" sz="1800" dirty="0" err="1">
                <a:solidFill>
                  <a:srgbClr val="C2432C"/>
                </a:solidFill>
              </a:rPr>
              <a:t>Aggarwal</a:t>
            </a:r>
            <a:r>
              <a:rPr lang="en-US" sz="1800" dirty="0">
                <a:solidFill>
                  <a:srgbClr val="C2432C"/>
                </a:solidFill>
              </a:rPr>
              <a:t> and Vitter 1988</a:t>
            </a:r>
          </a:p>
          <a:p>
            <a:endParaRPr lang="en-US" dirty="0"/>
          </a:p>
        </p:txBody>
      </p:sp>
      <p:grpSp>
        <p:nvGrpSpPr>
          <p:cNvPr id="2" name="Group 82"/>
          <p:cNvGrpSpPr>
            <a:grpSpLocks/>
          </p:cNvGrpSpPr>
          <p:nvPr/>
        </p:nvGrpSpPr>
        <p:grpSpPr bwMode="auto">
          <a:xfrm>
            <a:off x="382588" y="1295400"/>
            <a:ext cx="8577263" cy="2286000"/>
            <a:chOff x="241" y="816"/>
            <a:chExt cx="5403" cy="1440"/>
          </a:xfrm>
        </p:grpSpPr>
        <p:sp>
          <p:nvSpPr>
            <p:cNvPr id="290822" name="AutoShape 6"/>
            <p:cNvSpPr>
              <a:spLocks noChangeAspect="1" noChangeArrowheads="1" noTextEdit="1"/>
            </p:cNvSpPr>
            <p:nvPr/>
          </p:nvSpPr>
          <p:spPr bwMode="auto">
            <a:xfrm>
              <a:off x="241" y="912"/>
              <a:ext cx="5222" cy="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24" name="Rectangle 8"/>
            <p:cNvSpPr>
              <a:spLocks noChangeArrowheads="1"/>
            </p:cNvSpPr>
            <p:nvPr/>
          </p:nvSpPr>
          <p:spPr bwMode="auto">
            <a:xfrm>
              <a:off x="247" y="1620"/>
              <a:ext cx="707" cy="15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25" name="Rectangle 9"/>
            <p:cNvSpPr>
              <a:spLocks noChangeArrowheads="1"/>
            </p:cNvSpPr>
            <p:nvPr/>
          </p:nvSpPr>
          <p:spPr bwMode="auto">
            <a:xfrm>
              <a:off x="990" y="1620"/>
              <a:ext cx="707" cy="15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26" name="Rectangle 10"/>
            <p:cNvSpPr>
              <a:spLocks noChangeArrowheads="1"/>
            </p:cNvSpPr>
            <p:nvPr/>
          </p:nvSpPr>
          <p:spPr bwMode="auto">
            <a:xfrm>
              <a:off x="1733" y="1620"/>
              <a:ext cx="707" cy="15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27" name="Rectangle 11"/>
            <p:cNvSpPr>
              <a:spLocks noChangeArrowheads="1"/>
            </p:cNvSpPr>
            <p:nvPr/>
          </p:nvSpPr>
          <p:spPr bwMode="auto">
            <a:xfrm>
              <a:off x="2476" y="1620"/>
              <a:ext cx="707" cy="15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28" name="Rectangle 12"/>
            <p:cNvSpPr>
              <a:spLocks noChangeArrowheads="1"/>
            </p:cNvSpPr>
            <p:nvPr/>
          </p:nvSpPr>
          <p:spPr bwMode="auto">
            <a:xfrm>
              <a:off x="3219" y="1620"/>
              <a:ext cx="707" cy="15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29" name="Rectangle 13"/>
            <p:cNvSpPr>
              <a:spLocks noChangeArrowheads="1"/>
            </p:cNvSpPr>
            <p:nvPr/>
          </p:nvSpPr>
          <p:spPr bwMode="auto">
            <a:xfrm>
              <a:off x="3961" y="1620"/>
              <a:ext cx="708" cy="15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30" name="Rectangle 14"/>
            <p:cNvSpPr>
              <a:spLocks noChangeArrowheads="1"/>
            </p:cNvSpPr>
            <p:nvPr/>
          </p:nvSpPr>
          <p:spPr bwMode="auto">
            <a:xfrm>
              <a:off x="247" y="1387"/>
              <a:ext cx="707" cy="15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31" name="Rectangle 15"/>
            <p:cNvSpPr>
              <a:spLocks noChangeArrowheads="1"/>
            </p:cNvSpPr>
            <p:nvPr/>
          </p:nvSpPr>
          <p:spPr bwMode="auto">
            <a:xfrm>
              <a:off x="990" y="1387"/>
              <a:ext cx="707" cy="15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32" name="Rectangle 16"/>
            <p:cNvSpPr>
              <a:spLocks noChangeArrowheads="1"/>
            </p:cNvSpPr>
            <p:nvPr/>
          </p:nvSpPr>
          <p:spPr bwMode="auto">
            <a:xfrm>
              <a:off x="1733" y="1387"/>
              <a:ext cx="707" cy="15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33" name="Rectangle 17"/>
            <p:cNvSpPr>
              <a:spLocks noChangeArrowheads="1"/>
            </p:cNvSpPr>
            <p:nvPr/>
          </p:nvSpPr>
          <p:spPr bwMode="auto">
            <a:xfrm>
              <a:off x="2476" y="1387"/>
              <a:ext cx="707" cy="15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34" name="Rectangle 18"/>
            <p:cNvSpPr>
              <a:spLocks noChangeArrowheads="1"/>
            </p:cNvSpPr>
            <p:nvPr/>
          </p:nvSpPr>
          <p:spPr bwMode="auto">
            <a:xfrm>
              <a:off x="3219" y="1387"/>
              <a:ext cx="707" cy="15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35" name="Rectangle 19"/>
            <p:cNvSpPr>
              <a:spLocks noChangeArrowheads="1"/>
            </p:cNvSpPr>
            <p:nvPr/>
          </p:nvSpPr>
          <p:spPr bwMode="auto">
            <a:xfrm>
              <a:off x="3961" y="1387"/>
              <a:ext cx="708" cy="15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36" name="Line 20"/>
            <p:cNvSpPr>
              <a:spLocks noChangeShapeType="1"/>
            </p:cNvSpPr>
            <p:nvPr/>
          </p:nvSpPr>
          <p:spPr bwMode="auto">
            <a:xfrm>
              <a:off x="601" y="1309"/>
              <a:ext cx="1" cy="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37" name="Line 21"/>
            <p:cNvSpPr>
              <a:spLocks noChangeShapeType="1"/>
            </p:cNvSpPr>
            <p:nvPr/>
          </p:nvSpPr>
          <p:spPr bwMode="auto">
            <a:xfrm>
              <a:off x="1343" y="1309"/>
              <a:ext cx="1" cy="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38" name="Line 22"/>
            <p:cNvSpPr>
              <a:spLocks noChangeShapeType="1"/>
            </p:cNvSpPr>
            <p:nvPr/>
          </p:nvSpPr>
          <p:spPr bwMode="auto">
            <a:xfrm>
              <a:off x="2087" y="1309"/>
              <a:ext cx="1" cy="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39" name="Line 23"/>
            <p:cNvSpPr>
              <a:spLocks noChangeShapeType="1"/>
            </p:cNvSpPr>
            <p:nvPr/>
          </p:nvSpPr>
          <p:spPr bwMode="auto">
            <a:xfrm>
              <a:off x="2830" y="1309"/>
              <a:ext cx="1" cy="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40" name="Line 24"/>
            <p:cNvSpPr>
              <a:spLocks noChangeShapeType="1"/>
            </p:cNvSpPr>
            <p:nvPr/>
          </p:nvSpPr>
          <p:spPr bwMode="auto">
            <a:xfrm>
              <a:off x="3572" y="1309"/>
              <a:ext cx="1" cy="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41" name="Line 25"/>
            <p:cNvSpPr>
              <a:spLocks noChangeShapeType="1"/>
            </p:cNvSpPr>
            <p:nvPr/>
          </p:nvSpPr>
          <p:spPr bwMode="auto">
            <a:xfrm>
              <a:off x="4316" y="1309"/>
              <a:ext cx="1" cy="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42" name="Line 26"/>
            <p:cNvSpPr>
              <a:spLocks noChangeShapeType="1"/>
            </p:cNvSpPr>
            <p:nvPr/>
          </p:nvSpPr>
          <p:spPr bwMode="auto">
            <a:xfrm>
              <a:off x="601" y="1542"/>
              <a:ext cx="1" cy="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43" name="Line 27"/>
            <p:cNvSpPr>
              <a:spLocks noChangeShapeType="1"/>
            </p:cNvSpPr>
            <p:nvPr/>
          </p:nvSpPr>
          <p:spPr bwMode="auto">
            <a:xfrm>
              <a:off x="1343" y="1542"/>
              <a:ext cx="1" cy="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44" name="Line 28"/>
            <p:cNvSpPr>
              <a:spLocks noChangeShapeType="1"/>
            </p:cNvSpPr>
            <p:nvPr/>
          </p:nvSpPr>
          <p:spPr bwMode="auto">
            <a:xfrm>
              <a:off x="2087" y="1542"/>
              <a:ext cx="1" cy="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45" name="Line 29"/>
            <p:cNvSpPr>
              <a:spLocks noChangeShapeType="1"/>
            </p:cNvSpPr>
            <p:nvPr/>
          </p:nvSpPr>
          <p:spPr bwMode="auto">
            <a:xfrm>
              <a:off x="2830" y="1542"/>
              <a:ext cx="1" cy="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46" name="Line 30"/>
            <p:cNvSpPr>
              <a:spLocks noChangeShapeType="1"/>
            </p:cNvSpPr>
            <p:nvPr/>
          </p:nvSpPr>
          <p:spPr bwMode="auto">
            <a:xfrm>
              <a:off x="3572" y="1542"/>
              <a:ext cx="1" cy="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47" name="Line 31"/>
            <p:cNvSpPr>
              <a:spLocks noChangeShapeType="1"/>
            </p:cNvSpPr>
            <p:nvPr/>
          </p:nvSpPr>
          <p:spPr bwMode="auto">
            <a:xfrm>
              <a:off x="4316" y="1542"/>
              <a:ext cx="1" cy="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48" name="Line 32"/>
            <p:cNvSpPr>
              <a:spLocks noChangeShapeType="1"/>
            </p:cNvSpPr>
            <p:nvPr/>
          </p:nvSpPr>
          <p:spPr bwMode="auto">
            <a:xfrm flipH="1">
              <a:off x="247" y="958"/>
              <a:ext cx="2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49" name="Line 33"/>
            <p:cNvSpPr>
              <a:spLocks noChangeShapeType="1"/>
            </p:cNvSpPr>
            <p:nvPr/>
          </p:nvSpPr>
          <p:spPr bwMode="auto">
            <a:xfrm>
              <a:off x="707" y="958"/>
              <a:ext cx="24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50" name="Rectangle 34"/>
            <p:cNvSpPr>
              <a:spLocks noChangeArrowheads="1"/>
            </p:cNvSpPr>
            <p:nvPr/>
          </p:nvSpPr>
          <p:spPr bwMode="auto">
            <a:xfrm>
              <a:off x="501" y="912"/>
              <a:ext cx="14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  M</a:t>
              </a:r>
              <a:endParaRPr lang="en-US" b="0"/>
            </a:p>
          </p:txBody>
        </p:sp>
        <p:sp>
          <p:nvSpPr>
            <p:cNvPr id="290851" name="Line 35"/>
            <p:cNvSpPr>
              <a:spLocks noChangeShapeType="1"/>
            </p:cNvSpPr>
            <p:nvPr/>
          </p:nvSpPr>
          <p:spPr bwMode="auto">
            <a:xfrm flipH="1">
              <a:off x="990" y="958"/>
              <a:ext cx="24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52" name="Line 36"/>
            <p:cNvSpPr>
              <a:spLocks noChangeShapeType="1"/>
            </p:cNvSpPr>
            <p:nvPr/>
          </p:nvSpPr>
          <p:spPr bwMode="auto">
            <a:xfrm>
              <a:off x="1450" y="958"/>
              <a:ext cx="24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53" name="Rectangle 37"/>
            <p:cNvSpPr>
              <a:spLocks noChangeArrowheads="1"/>
            </p:cNvSpPr>
            <p:nvPr/>
          </p:nvSpPr>
          <p:spPr bwMode="auto">
            <a:xfrm>
              <a:off x="1244" y="912"/>
              <a:ext cx="12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 M</a:t>
              </a:r>
              <a:endParaRPr lang="en-US" b="0"/>
            </a:p>
          </p:txBody>
        </p:sp>
        <p:sp>
          <p:nvSpPr>
            <p:cNvPr id="290854" name="Freeform 38"/>
            <p:cNvSpPr>
              <a:spLocks/>
            </p:cNvSpPr>
            <p:nvPr/>
          </p:nvSpPr>
          <p:spPr bwMode="auto">
            <a:xfrm>
              <a:off x="4704" y="1270"/>
              <a:ext cx="36" cy="94"/>
            </a:xfrm>
            <a:custGeom>
              <a:avLst/>
              <a:gdLst/>
              <a:ahLst/>
              <a:cxnLst>
                <a:cxn ang="0">
                  <a:pos x="110" y="303"/>
                </a:cxn>
                <a:cxn ang="0">
                  <a:pos x="111" y="296"/>
                </a:cxn>
                <a:cxn ang="0">
                  <a:pos x="111" y="289"/>
                </a:cxn>
                <a:cxn ang="0">
                  <a:pos x="112" y="283"/>
                </a:cxn>
                <a:cxn ang="0">
                  <a:pos x="113" y="275"/>
                </a:cxn>
                <a:cxn ang="0">
                  <a:pos x="113" y="268"/>
                </a:cxn>
                <a:cxn ang="0">
                  <a:pos x="113" y="261"/>
                </a:cxn>
                <a:cxn ang="0">
                  <a:pos x="113" y="253"/>
                </a:cxn>
                <a:cxn ang="0">
                  <a:pos x="113" y="246"/>
                </a:cxn>
                <a:cxn ang="0">
                  <a:pos x="113" y="240"/>
                </a:cxn>
                <a:cxn ang="0">
                  <a:pos x="113" y="233"/>
                </a:cxn>
                <a:cxn ang="0">
                  <a:pos x="112" y="225"/>
                </a:cxn>
                <a:cxn ang="0">
                  <a:pos x="112" y="218"/>
                </a:cxn>
                <a:cxn ang="0">
                  <a:pos x="111" y="211"/>
                </a:cxn>
                <a:cxn ang="0">
                  <a:pos x="110" y="203"/>
                </a:cxn>
                <a:cxn ang="0">
                  <a:pos x="109" y="196"/>
                </a:cxn>
                <a:cxn ang="0">
                  <a:pos x="108" y="190"/>
                </a:cxn>
                <a:cxn ang="0">
                  <a:pos x="107" y="183"/>
                </a:cxn>
                <a:cxn ang="0">
                  <a:pos x="105" y="176"/>
                </a:cxn>
                <a:cxn ang="0">
                  <a:pos x="104" y="169"/>
                </a:cxn>
                <a:cxn ang="0">
                  <a:pos x="102" y="161"/>
                </a:cxn>
                <a:cxn ang="0">
                  <a:pos x="100" y="154"/>
                </a:cxn>
                <a:cxn ang="0">
                  <a:pos x="98" y="148"/>
                </a:cxn>
                <a:cxn ang="0">
                  <a:pos x="96" y="141"/>
                </a:cxn>
                <a:cxn ang="0">
                  <a:pos x="94" y="135"/>
                </a:cxn>
                <a:cxn ang="0">
                  <a:pos x="91" y="128"/>
                </a:cxn>
                <a:cxn ang="0">
                  <a:pos x="89" y="122"/>
                </a:cxn>
                <a:cxn ang="0">
                  <a:pos x="86" y="115"/>
                </a:cxn>
                <a:cxn ang="0">
                  <a:pos x="83" y="109"/>
                </a:cxn>
                <a:cxn ang="0">
                  <a:pos x="79" y="102"/>
                </a:cxn>
                <a:cxn ang="0">
                  <a:pos x="76" y="96"/>
                </a:cxn>
                <a:cxn ang="0">
                  <a:pos x="73" y="90"/>
                </a:cxn>
                <a:cxn ang="0">
                  <a:pos x="70" y="84"/>
                </a:cxn>
                <a:cxn ang="0">
                  <a:pos x="67" y="77"/>
                </a:cxn>
                <a:cxn ang="0">
                  <a:pos x="63" y="72"/>
                </a:cxn>
                <a:cxn ang="0">
                  <a:pos x="59" y="66"/>
                </a:cxn>
                <a:cxn ang="0">
                  <a:pos x="56" y="60"/>
                </a:cxn>
                <a:cxn ang="0">
                  <a:pos x="52" y="55"/>
                </a:cxn>
                <a:cxn ang="0">
                  <a:pos x="48" y="49"/>
                </a:cxn>
                <a:cxn ang="0">
                  <a:pos x="43" y="43"/>
                </a:cxn>
                <a:cxn ang="0">
                  <a:pos x="38" y="38"/>
                </a:cxn>
                <a:cxn ang="0">
                  <a:pos x="34" y="33"/>
                </a:cxn>
                <a:cxn ang="0">
                  <a:pos x="30" y="27"/>
                </a:cxn>
                <a:cxn ang="0">
                  <a:pos x="25" y="23"/>
                </a:cxn>
                <a:cxn ang="0">
                  <a:pos x="20" y="18"/>
                </a:cxn>
                <a:cxn ang="0">
                  <a:pos x="16" y="14"/>
                </a:cxn>
                <a:cxn ang="0">
                  <a:pos x="11" y="8"/>
                </a:cxn>
                <a:cxn ang="0">
                  <a:pos x="5" y="4"/>
                </a:cxn>
                <a:cxn ang="0">
                  <a:pos x="0" y="0"/>
                </a:cxn>
              </a:cxnLst>
              <a:rect l="0" t="0" r="r" b="b"/>
              <a:pathLst>
                <a:path w="113" h="303">
                  <a:moveTo>
                    <a:pt x="110" y="303"/>
                  </a:moveTo>
                  <a:lnTo>
                    <a:pt x="111" y="296"/>
                  </a:lnTo>
                  <a:lnTo>
                    <a:pt x="111" y="289"/>
                  </a:lnTo>
                  <a:lnTo>
                    <a:pt x="112" y="283"/>
                  </a:lnTo>
                  <a:lnTo>
                    <a:pt x="113" y="275"/>
                  </a:lnTo>
                  <a:lnTo>
                    <a:pt x="113" y="268"/>
                  </a:lnTo>
                  <a:lnTo>
                    <a:pt x="113" y="261"/>
                  </a:lnTo>
                  <a:lnTo>
                    <a:pt x="113" y="253"/>
                  </a:lnTo>
                  <a:lnTo>
                    <a:pt x="113" y="246"/>
                  </a:lnTo>
                  <a:lnTo>
                    <a:pt x="113" y="240"/>
                  </a:lnTo>
                  <a:lnTo>
                    <a:pt x="113" y="233"/>
                  </a:lnTo>
                  <a:lnTo>
                    <a:pt x="112" y="225"/>
                  </a:lnTo>
                  <a:lnTo>
                    <a:pt x="112" y="218"/>
                  </a:lnTo>
                  <a:lnTo>
                    <a:pt x="111" y="211"/>
                  </a:lnTo>
                  <a:lnTo>
                    <a:pt x="110" y="203"/>
                  </a:lnTo>
                  <a:lnTo>
                    <a:pt x="109" y="196"/>
                  </a:lnTo>
                  <a:lnTo>
                    <a:pt x="108" y="190"/>
                  </a:lnTo>
                  <a:lnTo>
                    <a:pt x="107" y="183"/>
                  </a:lnTo>
                  <a:lnTo>
                    <a:pt x="105" y="176"/>
                  </a:lnTo>
                  <a:lnTo>
                    <a:pt x="104" y="169"/>
                  </a:lnTo>
                  <a:lnTo>
                    <a:pt x="102" y="161"/>
                  </a:lnTo>
                  <a:lnTo>
                    <a:pt x="100" y="154"/>
                  </a:lnTo>
                  <a:lnTo>
                    <a:pt x="98" y="148"/>
                  </a:lnTo>
                  <a:lnTo>
                    <a:pt x="96" y="141"/>
                  </a:lnTo>
                  <a:lnTo>
                    <a:pt x="94" y="135"/>
                  </a:lnTo>
                  <a:lnTo>
                    <a:pt x="91" y="128"/>
                  </a:lnTo>
                  <a:lnTo>
                    <a:pt x="89" y="122"/>
                  </a:lnTo>
                  <a:lnTo>
                    <a:pt x="86" y="115"/>
                  </a:lnTo>
                  <a:lnTo>
                    <a:pt x="83" y="109"/>
                  </a:lnTo>
                  <a:lnTo>
                    <a:pt x="79" y="102"/>
                  </a:lnTo>
                  <a:lnTo>
                    <a:pt x="76" y="96"/>
                  </a:lnTo>
                  <a:lnTo>
                    <a:pt x="73" y="90"/>
                  </a:lnTo>
                  <a:lnTo>
                    <a:pt x="70" y="84"/>
                  </a:lnTo>
                  <a:lnTo>
                    <a:pt x="67" y="77"/>
                  </a:lnTo>
                  <a:lnTo>
                    <a:pt x="63" y="72"/>
                  </a:lnTo>
                  <a:lnTo>
                    <a:pt x="59" y="66"/>
                  </a:lnTo>
                  <a:lnTo>
                    <a:pt x="56" y="60"/>
                  </a:lnTo>
                  <a:lnTo>
                    <a:pt x="52" y="55"/>
                  </a:lnTo>
                  <a:lnTo>
                    <a:pt x="48" y="49"/>
                  </a:lnTo>
                  <a:lnTo>
                    <a:pt x="43" y="43"/>
                  </a:lnTo>
                  <a:lnTo>
                    <a:pt x="38" y="38"/>
                  </a:lnTo>
                  <a:lnTo>
                    <a:pt x="34" y="33"/>
                  </a:lnTo>
                  <a:lnTo>
                    <a:pt x="30" y="27"/>
                  </a:lnTo>
                  <a:lnTo>
                    <a:pt x="25" y="23"/>
                  </a:lnTo>
                  <a:lnTo>
                    <a:pt x="20" y="18"/>
                  </a:lnTo>
                  <a:lnTo>
                    <a:pt x="16" y="14"/>
                  </a:lnTo>
                  <a:lnTo>
                    <a:pt x="11" y="8"/>
                  </a:lnTo>
                  <a:lnTo>
                    <a:pt x="5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55" name="Freeform 39"/>
            <p:cNvSpPr>
              <a:spLocks/>
            </p:cNvSpPr>
            <p:nvPr/>
          </p:nvSpPr>
          <p:spPr bwMode="auto">
            <a:xfrm>
              <a:off x="4719" y="1338"/>
              <a:ext cx="41" cy="61"/>
            </a:xfrm>
            <a:custGeom>
              <a:avLst/>
              <a:gdLst/>
              <a:ahLst/>
              <a:cxnLst>
                <a:cxn ang="0">
                  <a:pos x="133" y="52"/>
                </a:cxn>
                <a:cxn ang="0">
                  <a:pos x="0" y="199"/>
                </a:cxn>
                <a:cxn ang="0">
                  <a:pos x="54" y="0"/>
                </a:cxn>
                <a:cxn ang="0">
                  <a:pos x="133" y="52"/>
                </a:cxn>
              </a:cxnLst>
              <a:rect l="0" t="0" r="r" b="b"/>
              <a:pathLst>
                <a:path w="133" h="199">
                  <a:moveTo>
                    <a:pt x="133" y="52"/>
                  </a:moveTo>
                  <a:lnTo>
                    <a:pt x="0" y="199"/>
                  </a:lnTo>
                  <a:lnTo>
                    <a:pt x="54" y="0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000000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56" name="Freeform 40"/>
            <p:cNvSpPr>
              <a:spLocks/>
            </p:cNvSpPr>
            <p:nvPr/>
          </p:nvSpPr>
          <p:spPr bwMode="auto">
            <a:xfrm>
              <a:off x="4704" y="1503"/>
              <a:ext cx="36" cy="94"/>
            </a:xfrm>
            <a:custGeom>
              <a:avLst/>
              <a:gdLst/>
              <a:ahLst/>
              <a:cxnLst>
                <a:cxn ang="0">
                  <a:pos x="110" y="303"/>
                </a:cxn>
                <a:cxn ang="0">
                  <a:pos x="111" y="296"/>
                </a:cxn>
                <a:cxn ang="0">
                  <a:pos x="111" y="290"/>
                </a:cxn>
                <a:cxn ang="0">
                  <a:pos x="112" y="283"/>
                </a:cxn>
                <a:cxn ang="0">
                  <a:pos x="113" y="275"/>
                </a:cxn>
                <a:cxn ang="0">
                  <a:pos x="113" y="268"/>
                </a:cxn>
                <a:cxn ang="0">
                  <a:pos x="113" y="261"/>
                </a:cxn>
                <a:cxn ang="0">
                  <a:pos x="113" y="253"/>
                </a:cxn>
                <a:cxn ang="0">
                  <a:pos x="113" y="246"/>
                </a:cxn>
                <a:cxn ang="0">
                  <a:pos x="113" y="240"/>
                </a:cxn>
                <a:cxn ang="0">
                  <a:pos x="113" y="232"/>
                </a:cxn>
                <a:cxn ang="0">
                  <a:pos x="112" y="225"/>
                </a:cxn>
                <a:cxn ang="0">
                  <a:pos x="112" y="218"/>
                </a:cxn>
                <a:cxn ang="0">
                  <a:pos x="111" y="211"/>
                </a:cxn>
                <a:cxn ang="0">
                  <a:pos x="110" y="203"/>
                </a:cxn>
                <a:cxn ang="0">
                  <a:pos x="109" y="197"/>
                </a:cxn>
                <a:cxn ang="0">
                  <a:pos x="108" y="190"/>
                </a:cxn>
                <a:cxn ang="0">
                  <a:pos x="107" y="183"/>
                </a:cxn>
                <a:cxn ang="0">
                  <a:pos x="105" y="176"/>
                </a:cxn>
                <a:cxn ang="0">
                  <a:pos x="104" y="168"/>
                </a:cxn>
                <a:cxn ang="0">
                  <a:pos x="102" y="161"/>
                </a:cxn>
                <a:cxn ang="0">
                  <a:pos x="100" y="155"/>
                </a:cxn>
                <a:cxn ang="0">
                  <a:pos x="98" y="148"/>
                </a:cxn>
                <a:cxn ang="0">
                  <a:pos x="96" y="141"/>
                </a:cxn>
                <a:cxn ang="0">
                  <a:pos x="94" y="134"/>
                </a:cxn>
                <a:cxn ang="0">
                  <a:pos x="91" y="129"/>
                </a:cxn>
                <a:cxn ang="0">
                  <a:pos x="89" y="122"/>
                </a:cxn>
                <a:cxn ang="0">
                  <a:pos x="86" y="115"/>
                </a:cxn>
                <a:cxn ang="0">
                  <a:pos x="83" y="108"/>
                </a:cxn>
                <a:cxn ang="0">
                  <a:pos x="79" y="102"/>
                </a:cxn>
                <a:cxn ang="0">
                  <a:pos x="76" y="96"/>
                </a:cxn>
                <a:cxn ang="0">
                  <a:pos x="73" y="90"/>
                </a:cxn>
                <a:cxn ang="0">
                  <a:pos x="70" y="84"/>
                </a:cxn>
                <a:cxn ang="0">
                  <a:pos x="67" y="78"/>
                </a:cxn>
                <a:cxn ang="0">
                  <a:pos x="63" y="72"/>
                </a:cxn>
                <a:cxn ang="0">
                  <a:pos x="59" y="66"/>
                </a:cxn>
                <a:cxn ang="0">
                  <a:pos x="56" y="61"/>
                </a:cxn>
                <a:cxn ang="0">
                  <a:pos x="52" y="55"/>
                </a:cxn>
                <a:cxn ang="0">
                  <a:pos x="48" y="49"/>
                </a:cxn>
                <a:cxn ang="0">
                  <a:pos x="43" y="44"/>
                </a:cxn>
                <a:cxn ang="0">
                  <a:pos x="38" y="38"/>
                </a:cxn>
                <a:cxn ang="0">
                  <a:pos x="34" y="33"/>
                </a:cxn>
                <a:cxn ang="0">
                  <a:pos x="30" y="28"/>
                </a:cxn>
                <a:cxn ang="0">
                  <a:pos x="25" y="23"/>
                </a:cxn>
                <a:cxn ang="0">
                  <a:pos x="20" y="19"/>
                </a:cxn>
                <a:cxn ang="0">
                  <a:pos x="16" y="13"/>
                </a:cxn>
                <a:cxn ang="0">
                  <a:pos x="11" y="8"/>
                </a:cxn>
                <a:cxn ang="0">
                  <a:pos x="5" y="4"/>
                </a:cxn>
                <a:cxn ang="0">
                  <a:pos x="0" y="0"/>
                </a:cxn>
              </a:cxnLst>
              <a:rect l="0" t="0" r="r" b="b"/>
              <a:pathLst>
                <a:path w="113" h="303">
                  <a:moveTo>
                    <a:pt x="110" y="303"/>
                  </a:moveTo>
                  <a:lnTo>
                    <a:pt x="111" y="296"/>
                  </a:lnTo>
                  <a:lnTo>
                    <a:pt x="111" y="290"/>
                  </a:lnTo>
                  <a:lnTo>
                    <a:pt x="112" y="283"/>
                  </a:lnTo>
                  <a:lnTo>
                    <a:pt x="113" y="275"/>
                  </a:lnTo>
                  <a:lnTo>
                    <a:pt x="113" y="268"/>
                  </a:lnTo>
                  <a:lnTo>
                    <a:pt x="113" y="261"/>
                  </a:lnTo>
                  <a:lnTo>
                    <a:pt x="113" y="253"/>
                  </a:lnTo>
                  <a:lnTo>
                    <a:pt x="113" y="246"/>
                  </a:lnTo>
                  <a:lnTo>
                    <a:pt x="113" y="240"/>
                  </a:lnTo>
                  <a:lnTo>
                    <a:pt x="113" y="232"/>
                  </a:lnTo>
                  <a:lnTo>
                    <a:pt x="112" y="225"/>
                  </a:lnTo>
                  <a:lnTo>
                    <a:pt x="112" y="218"/>
                  </a:lnTo>
                  <a:lnTo>
                    <a:pt x="111" y="211"/>
                  </a:lnTo>
                  <a:lnTo>
                    <a:pt x="110" y="203"/>
                  </a:lnTo>
                  <a:lnTo>
                    <a:pt x="109" y="197"/>
                  </a:lnTo>
                  <a:lnTo>
                    <a:pt x="108" y="190"/>
                  </a:lnTo>
                  <a:lnTo>
                    <a:pt x="107" y="183"/>
                  </a:lnTo>
                  <a:lnTo>
                    <a:pt x="105" y="176"/>
                  </a:lnTo>
                  <a:lnTo>
                    <a:pt x="104" y="168"/>
                  </a:lnTo>
                  <a:lnTo>
                    <a:pt x="102" y="161"/>
                  </a:lnTo>
                  <a:lnTo>
                    <a:pt x="100" y="155"/>
                  </a:lnTo>
                  <a:lnTo>
                    <a:pt x="98" y="148"/>
                  </a:lnTo>
                  <a:lnTo>
                    <a:pt x="96" y="141"/>
                  </a:lnTo>
                  <a:lnTo>
                    <a:pt x="94" y="134"/>
                  </a:lnTo>
                  <a:lnTo>
                    <a:pt x="91" y="129"/>
                  </a:lnTo>
                  <a:lnTo>
                    <a:pt x="89" y="122"/>
                  </a:lnTo>
                  <a:lnTo>
                    <a:pt x="86" y="115"/>
                  </a:lnTo>
                  <a:lnTo>
                    <a:pt x="83" y="108"/>
                  </a:lnTo>
                  <a:lnTo>
                    <a:pt x="79" y="102"/>
                  </a:lnTo>
                  <a:lnTo>
                    <a:pt x="76" y="96"/>
                  </a:lnTo>
                  <a:lnTo>
                    <a:pt x="73" y="90"/>
                  </a:lnTo>
                  <a:lnTo>
                    <a:pt x="70" y="84"/>
                  </a:lnTo>
                  <a:lnTo>
                    <a:pt x="67" y="78"/>
                  </a:lnTo>
                  <a:lnTo>
                    <a:pt x="63" y="72"/>
                  </a:lnTo>
                  <a:lnTo>
                    <a:pt x="59" y="66"/>
                  </a:lnTo>
                  <a:lnTo>
                    <a:pt x="56" y="61"/>
                  </a:lnTo>
                  <a:lnTo>
                    <a:pt x="52" y="55"/>
                  </a:lnTo>
                  <a:lnTo>
                    <a:pt x="48" y="49"/>
                  </a:lnTo>
                  <a:lnTo>
                    <a:pt x="43" y="44"/>
                  </a:lnTo>
                  <a:lnTo>
                    <a:pt x="38" y="38"/>
                  </a:lnTo>
                  <a:lnTo>
                    <a:pt x="34" y="33"/>
                  </a:lnTo>
                  <a:lnTo>
                    <a:pt x="30" y="28"/>
                  </a:lnTo>
                  <a:lnTo>
                    <a:pt x="25" y="23"/>
                  </a:lnTo>
                  <a:lnTo>
                    <a:pt x="20" y="19"/>
                  </a:lnTo>
                  <a:lnTo>
                    <a:pt x="16" y="13"/>
                  </a:lnTo>
                  <a:lnTo>
                    <a:pt x="11" y="8"/>
                  </a:lnTo>
                  <a:lnTo>
                    <a:pt x="5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57" name="Freeform 41"/>
            <p:cNvSpPr>
              <a:spLocks/>
            </p:cNvSpPr>
            <p:nvPr/>
          </p:nvSpPr>
          <p:spPr bwMode="auto">
            <a:xfrm>
              <a:off x="4719" y="1571"/>
              <a:ext cx="41" cy="62"/>
            </a:xfrm>
            <a:custGeom>
              <a:avLst/>
              <a:gdLst/>
              <a:ahLst/>
              <a:cxnLst>
                <a:cxn ang="0">
                  <a:pos x="133" y="52"/>
                </a:cxn>
                <a:cxn ang="0">
                  <a:pos x="0" y="199"/>
                </a:cxn>
                <a:cxn ang="0">
                  <a:pos x="54" y="0"/>
                </a:cxn>
                <a:cxn ang="0">
                  <a:pos x="133" y="52"/>
                </a:cxn>
              </a:cxnLst>
              <a:rect l="0" t="0" r="r" b="b"/>
              <a:pathLst>
                <a:path w="133" h="199">
                  <a:moveTo>
                    <a:pt x="133" y="52"/>
                  </a:moveTo>
                  <a:lnTo>
                    <a:pt x="0" y="199"/>
                  </a:lnTo>
                  <a:lnTo>
                    <a:pt x="54" y="0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000000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58" name="Freeform 42"/>
            <p:cNvSpPr>
              <a:spLocks/>
            </p:cNvSpPr>
            <p:nvPr/>
          </p:nvSpPr>
          <p:spPr bwMode="auto">
            <a:xfrm>
              <a:off x="4704" y="1737"/>
              <a:ext cx="36" cy="94"/>
            </a:xfrm>
            <a:custGeom>
              <a:avLst/>
              <a:gdLst/>
              <a:ahLst/>
              <a:cxnLst>
                <a:cxn ang="0">
                  <a:pos x="110" y="304"/>
                </a:cxn>
                <a:cxn ang="0">
                  <a:pos x="111" y="298"/>
                </a:cxn>
                <a:cxn ang="0">
                  <a:pos x="111" y="291"/>
                </a:cxn>
                <a:cxn ang="0">
                  <a:pos x="112" y="284"/>
                </a:cxn>
                <a:cxn ang="0">
                  <a:pos x="113" y="276"/>
                </a:cxn>
                <a:cxn ang="0">
                  <a:pos x="113" y="269"/>
                </a:cxn>
                <a:cxn ang="0">
                  <a:pos x="113" y="262"/>
                </a:cxn>
                <a:cxn ang="0">
                  <a:pos x="113" y="254"/>
                </a:cxn>
                <a:cxn ang="0">
                  <a:pos x="113" y="248"/>
                </a:cxn>
                <a:cxn ang="0">
                  <a:pos x="113" y="241"/>
                </a:cxn>
                <a:cxn ang="0">
                  <a:pos x="113" y="233"/>
                </a:cxn>
                <a:cxn ang="0">
                  <a:pos x="112" y="226"/>
                </a:cxn>
                <a:cxn ang="0">
                  <a:pos x="112" y="219"/>
                </a:cxn>
                <a:cxn ang="0">
                  <a:pos x="111" y="211"/>
                </a:cxn>
                <a:cxn ang="0">
                  <a:pos x="110" y="205"/>
                </a:cxn>
                <a:cxn ang="0">
                  <a:pos x="109" y="198"/>
                </a:cxn>
                <a:cxn ang="0">
                  <a:pos x="108" y="191"/>
                </a:cxn>
                <a:cxn ang="0">
                  <a:pos x="107" y="184"/>
                </a:cxn>
                <a:cxn ang="0">
                  <a:pos x="105" y="176"/>
                </a:cxn>
                <a:cxn ang="0">
                  <a:pos x="104" y="169"/>
                </a:cxn>
                <a:cxn ang="0">
                  <a:pos x="102" y="163"/>
                </a:cxn>
                <a:cxn ang="0">
                  <a:pos x="100" y="156"/>
                </a:cxn>
                <a:cxn ang="0">
                  <a:pos x="98" y="149"/>
                </a:cxn>
                <a:cxn ang="0">
                  <a:pos x="96" y="142"/>
                </a:cxn>
                <a:cxn ang="0">
                  <a:pos x="94" y="135"/>
                </a:cxn>
                <a:cxn ang="0">
                  <a:pos x="91" y="130"/>
                </a:cxn>
                <a:cxn ang="0">
                  <a:pos x="89" y="123"/>
                </a:cxn>
                <a:cxn ang="0">
                  <a:pos x="86" y="116"/>
                </a:cxn>
                <a:cxn ang="0">
                  <a:pos x="83" y="109"/>
                </a:cxn>
                <a:cxn ang="0">
                  <a:pos x="79" y="104"/>
                </a:cxn>
                <a:cxn ang="0">
                  <a:pos x="76" y="97"/>
                </a:cxn>
                <a:cxn ang="0">
                  <a:pos x="73" y="91"/>
                </a:cxn>
                <a:cxn ang="0">
                  <a:pos x="70" y="84"/>
                </a:cxn>
                <a:cxn ang="0">
                  <a:pos x="67" y="79"/>
                </a:cxn>
                <a:cxn ang="0">
                  <a:pos x="63" y="73"/>
                </a:cxn>
                <a:cxn ang="0">
                  <a:pos x="59" y="67"/>
                </a:cxn>
                <a:cxn ang="0">
                  <a:pos x="56" y="62"/>
                </a:cxn>
                <a:cxn ang="0">
                  <a:pos x="52" y="56"/>
                </a:cxn>
                <a:cxn ang="0">
                  <a:pos x="48" y="50"/>
                </a:cxn>
                <a:cxn ang="0">
                  <a:pos x="43" y="45"/>
                </a:cxn>
                <a:cxn ang="0">
                  <a:pos x="38" y="39"/>
                </a:cxn>
                <a:cxn ang="0">
                  <a:pos x="34" y="34"/>
                </a:cxn>
                <a:cxn ang="0">
                  <a:pos x="30" y="29"/>
                </a:cxn>
                <a:cxn ang="0">
                  <a:pos x="25" y="24"/>
                </a:cxn>
                <a:cxn ang="0">
                  <a:pos x="20" y="20"/>
                </a:cxn>
                <a:cxn ang="0">
                  <a:pos x="16" y="14"/>
                </a:cxn>
                <a:cxn ang="0">
                  <a:pos x="11" y="10"/>
                </a:cxn>
                <a:cxn ang="0">
                  <a:pos x="5" y="5"/>
                </a:cxn>
                <a:cxn ang="0">
                  <a:pos x="0" y="0"/>
                </a:cxn>
              </a:cxnLst>
              <a:rect l="0" t="0" r="r" b="b"/>
              <a:pathLst>
                <a:path w="113" h="304">
                  <a:moveTo>
                    <a:pt x="110" y="304"/>
                  </a:moveTo>
                  <a:lnTo>
                    <a:pt x="111" y="298"/>
                  </a:lnTo>
                  <a:lnTo>
                    <a:pt x="111" y="291"/>
                  </a:lnTo>
                  <a:lnTo>
                    <a:pt x="112" y="284"/>
                  </a:lnTo>
                  <a:lnTo>
                    <a:pt x="113" y="276"/>
                  </a:lnTo>
                  <a:lnTo>
                    <a:pt x="113" y="269"/>
                  </a:lnTo>
                  <a:lnTo>
                    <a:pt x="113" y="262"/>
                  </a:lnTo>
                  <a:lnTo>
                    <a:pt x="113" y="254"/>
                  </a:lnTo>
                  <a:lnTo>
                    <a:pt x="113" y="248"/>
                  </a:lnTo>
                  <a:lnTo>
                    <a:pt x="113" y="241"/>
                  </a:lnTo>
                  <a:lnTo>
                    <a:pt x="113" y="233"/>
                  </a:lnTo>
                  <a:lnTo>
                    <a:pt x="112" y="226"/>
                  </a:lnTo>
                  <a:lnTo>
                    <a:pt x="112" y="219"/>
                  </a:lnTo>
                  <a:lnTo>
                    <a:pt x="111" y="211"/>
                  </a:lnTo>
                  <a:lnTo>
                    <a:pt x="110" y="205"/>
                  </a:lnTo>
                  <a:lnTo>
                    <a:pt x="109" y="198"/>
                  </a:lnTo>
                  <a:lnTo>
                    <a:pt x="108" y="191"/>
                  </a:lnTo>
                  <a:lnTo>
                    <a:pt x="107" y="184"/>
                  </a:lnTo>
                  <a:lnTo>
                    <a:pt x="105" y="176"/>
                  </a:lnTo>
                  <a:lnTo>
                    <a:pt x="104" y="169"/>
                  </a:lnTo>
                  <a:lnTo>
                    <a:pt x="102" y="163"/>
                  </a:lnTo>
                  <a:lnTo>
                    <a:pt x="100" y="156"/>
                  </a:lnTo>
                  <a:lnTo>
                    <a:pt x="98" y="149"/>
                  </a:lnTo>
                  <a:lnTo>
                    <a:pt x="96" y="142"/>
                  </a:lnTo>
                  <a:lnTo>
                    <a:pt x="94" y="135"/>
                  </a:lnTo>
                  <a:lnTo>
                    <a:pt x="91" y="130"/>
                  </a:lnTo>
                  <a:lnTo>
                    <a:pt x="89" y="123"/>
                  </a:lnTo>
                  <a:lnTo>
                    <a:pt x="86" y="116"/>
                  </a:lnTo>
                  <a:lnTo>
                    <a:pt x="83" y="109"/>
                  </a:lnTo>
                  <a:lnTo>
                    <a:pt x="79" y="104"/>
                  </a:lnTo>
                  <a:lnTo>
                    <a:pt x="76" y="97"/>
                  </a:lnTo>
                  <a:lnTo>
                    <a:pt x="73" y="91"/>
                  </a:lnTo>
                  <a:lnTo>
                    <a:pt x="70" y="84"/>
                  </a:lnTo>
                  <a:lnTo>
                    <a:pt x="67" y="79"/>
                  </a:lnTo>
                  <a:lnTo>
                    <a:pt x="63" y="73"/>
                  </a:lnTo>
                  <a:lnTo>
                    <a:pt x="59" y="67"/>
                  </a:lnTo>
                  <a:lnTo>
                    <a:pt x="56" y="62"/>
                  </a:lnTo>
                  <a:lnTo>
                    <a:pt x="52" y="56"/>
                  </a:lnTo>
                  <a:lnTo>
                    <a:pt x="48" y="50"/>
                  </a:lnTo>
                  <a:lnTo>
                    <a:pt x="43" y="45"/>
                  </a:lnTo>
                  <a:lnTo>
                    <a:pt x="38" y="39"/>
                  </a:lnTo>
                  <a:lnTo>
                    <a:pt x="34" y="34"/>
                  </a:lnTo>
                  <a:lnTo>
                    <a:pt x="30" y="29"/>
                  </a:lnTo>
                  <a:lnTo>
                    <a:pt x="25" y="24"/>
                  </a:lnTo>
                  <a:lnTo>
                    <a:pt x="20" y="20"/>
                  </a:lnTo>
                  <a:lnTo>
                    <a:pt x="16" y="14"/>
                  </a:lnTo>
                  <a:lnTo>
                    <a:pt x="11" y="10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59" name="Freeform 43"/>
            <p:cNvSpPr>
              <a:spLocks/>
            </p:cNvSpPr>
            <p:nvPr/>
          </p:nvSpPr>
          <p:spPr bwMode="auto">
            <a:xfrm>
              <a:off x="4719" y="1805"/>
              <a:ext cx="41" cy="61"/>
            </a:xfrm>
            <a:custGeom>
              <a:avLst/>
              <a:gdLst/>
              <a:ahLst/>
              <a:cxnLst>
                <a:cxn ang="0">
                  <a:pos x="133" y="53"/>
                </a:cxn>
                <a:cxn ang="0">
                  <a:pos x="0" y="199"/>
                </a:cxn>
                <a:cxn ang="0">
                  <a:pos x="54" y="0"/>
                </a:cxn>
                <a:cxn ang="0">
                  <a:pos x="133" y="53"/>
                </a:cxn>
              </a:cxnLst>
              <a:rect l="0" t="0" r="r" b="b"/>
              <a:pathLst>
                <a:path w="133" h="199">
                  <a:moveTo>
                    <a:pt x="133" y="53"/>
                  </a:moveTo>
                  <a:lnTo>
                    <a:pt x="0" y="199"/>
                  </a:lnTo>
                  <a:lnTo>
                    <a:pt x="54" y="0"/>
                  </a:lnTo>
                  <a:lnTo>
                    <a:pt x="133" y="53"/>
                  </a:lnTo>
                  <a:close/>
                </a:path>
              </a:pathLst>
            </a:custGeom>
            <a:solidFill>
              <a:srgbClr val="000000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60" name="Freeform 44"/>
            <p:cNvSpPr>
              <a:spLocks/>
            </p:cNvSpPr>
            <p:nvPr/>
          </p:nvSpPr>
          <p:spPr bwMode="auto">
            <a:xfrm>
              <a:off x="4704" y="1971"/>
              <a:ext cx="36" cy="94"/>
            </a:xfrm>
            <a:custGeom>
              <a:avLst/>
              <a:gdLst/>
              <a:ahLst/>
              <a:cxnLst>
                <a:cxn ang="0">
                  <a:pos x="110" y="303"/>
                </a:cxn>
                <a:cxn ang="0">
                  <a:pos x="111" y="297"/>
                </a:cxn>
                <a:cxn ang="0">
                  <a:pos x="111" y="290"/>
                </a:cxn>
                <a:cxn ang="0">
                  <a:pos x="112" y="282"/>
                </a:cxn>
                <a:cxn ang="0">
                  <a:pos x="113" y="275"/>
                </a:cxn>
                <a:cxn ang="0">
                  <a:pos x="113" y="268"/>
                </a:cxn>
                <a:cxn ang="0">
                  <a:pos x="113" y="262"/>
                </a:cxn>
                <a:cxn ang="0">
                  <a:pos x="113" y="254"/>
                </a:cxn>
                <a:cxn ang="0">
                  <a:pos x="113" y="247"/>
                </a:cxn>
                <a:cxn ang="0">
                  <a:pos x="113" y="240"/>
                </a:cxn>
                <a:cxn ang="0">
                  <a:pos x="113" y="232"/>
                </a:cxn>
                <a:cxn ang="0">
                  <a:pos x="112" y="225"/>
                </a:cxn>
                <a:cxn ang="0">
                  <a:pos x="112" y="218"/>
                </a:cxn>
                <a:cxn ang="0">
                  <a:pos x="111" y="210"/>
                </a:cxn>
                <a:cxn ang="0">
                  <a:pos x="110" y="204"/>
                </a:cxn>
                <a:cxn ang="0">
                  <a:pos x="109" y="197"/>
                </a:cxn>
                <a:cxn ang="0">
                  <a:pos x="108" y="190"/>
                </a:cxn>
                <a:cxn ang="0">
                  <a:pos x="107" y="183"/>
                </a:cxn>
                <a:cxn ang="0">
                  <a:pos x="105" y="175"/>
                </a:cxn>
                <a:cxn ang="0">
                  <a:pos x="104" y="169"/>
                </a:cxn>
                <a:cxn ang="0">
                  <a:pos x="102" y="162"/>
                </a:cxn>
                <a:cxn ang="0">
                  <a:pos x="100" y="155"/>
                </a:cxn>
                <a:cxn ang="0">
                  <a:pos x="98" y="148"/>
                </a:cxn>
                <a:cxn ang="0">
                  <a:pos x="96" y="141"/>
                </a:cxn>
                <a:cxn ang="0">
                  <a:pos x="94" y="135"/>
                </a:cxn>
                <a:cxn ang="0">
                  <a:pos x="91" y="128"/>
                </a:cxn>
                <a:cxn ang="0">
                  <a:pos x="89" y="122"/>
                </a:cxn>
                <a:cxn ang="0">
                  <a:pos x="86" y="115"/>
                </a:cxn>
                <a:cxn ang="0">
                  <a:pos x="83" y="108"/>
                </a:cxn>
                <a:cxn ang="0">
                  <a:pos x="79" y="103"/>
                </a:cxn>
                <a:cxn ang="0">
                  <a:pos x="76" y="96"/>
                </a:cxn>
                <a:cxn ang="0">
                  <a:pos x="73" y="90"/>
                </a:cxn>
                <a:cxn ang="0">
                  <a:pos x="70" y="83"/>
                </a:cxn>
                <a:cxn ang="0">
                  <a:pos x="67" y="78"/>
                </a:cxn>
                <a:cxn ang="0">
                  <a:pos x="63" y="72"/>
                </a:cxn>
                <a:cxn ang="0">
                  <a:pos x="59" y="66"/>
                </a:cxn>
                <a:cxn ang="0">
                  <a:pos x="56" y="61"/>
                </a:cxn>
                <a:cxn ang="0">
                  <a:pos x="52" y="55"/>
                </a:cxn>
                <a:cxn ang="0">
                  <a:pos x="48" y="49"/>
                </a:cxn>
                <a:cxn ang="0">
                  <a:pos x="43" y="44"/>
                </a:cxn>
                <a:cxn ang="0">
                  <a:pos x="38" y="38"/>
                </a:cxn>
                <a:cxn ang="0">
                  <a:pos x="34" y="34"/>
                </a:cxn>
                <a:cxn ang="0">
                  <a:pos x="30" y="28"/>
                </a:cxn>
                <a:cxn ang="0">
                  <a:pos x="25" y="23"/>
                </a:cxn>
                <a:cxn ang="0">
                  <a:pos x="20" y="18"/>
                </a:cxn>
                <a:cxn ang="0">
                  <a:pos x="16" y="13"/>
                </a:cxn>
                <a:cxn ang="0">
                  <a:pos x="11" y="9"/>
                </a:cxn>
                <a:cxn ang="0">
                  <a:pos x="5" y="4"/>
                </a:cxn>
                <a:cxn ang="0">
                  <a:pos x="0" y="0"/>
                </a:cxn>
              </a:cxnLst>
              <a:rect l="0" t="0" r="r" b="b"/>
              <a:pathLst>
                <a:path w="113" h="303">
                  <a:moveTo>
                    <a:pt x="110" y="303"/>
                  </a:moveTo>
                  <a:lnTo>
                    <a:pt x="111" y="297"/>
                  </a:lnTo>
                  <a:lnTo>
                    <a:pt x="111" y="290"/>
                  </a:lnTo>
                  <a:lnTo>
                    <a:pt x="112" y="282"/>
                  </a:lnTo>
                  <a:lnTo>
                    <a:pt x="113" y="275"/>
                  </a:lnTo>
                  <a:lnTo>
                    <a:pt x="113" y="268"/>
                  </a:lnTo>
                  <a:lnTo>
                    <a:pt x="113" y="262"/>
                  </a:lnTo>
                  <a:lnTo>
                    <a:pt x="113" y="254"/>
                  </a:lnTo>
                  <a:lnTo>
                    <a:pt x="113" y="247"/>
                  </a:lnTo>
                  <a:lnTo>
                    <a:pt x="113" y="240"/>
                  </a:lnTo>
                  <a:lnTo>
                    <a:pt x="113" y="232"/>
                  </a:lnTo>
                  <a:lnTo>
                    <a:pt x="112" y="225"/>
                  </a:lnTo>
                  <a:lnTo>
                    <a:pt x="112" y="218"/>
                  </a:lnTo>
                  <a:lnTo>
                    <a:pt x="111" y="210"/>
                  </a:lnTo>
                  <a:lnTo>
                    <a:pt x="110" y="204"/>
                  </a:lnTo>
                  <a:lnTo>
                    <a:pt x="109" y="197"/>
                  </a:lnTo>
                  <a:lnTo>
                    <a:pt x="108" y="190"/>
                  </a:lnTo>
                  <a:lnTo>
                    <a:pt x="107" y="183"/>
                  </a:lnTo>
                  <a:lnTo>
                    <a:pt x="105" y="175"/>
                  </a:lnTo>
                  <a:lnTo>
                    <a:pt x="104" y="169"/>
                  </a:lnTo>
                  <a:lnTo>
                    <a:pt x="102" y="162"/>
                  </a:lnTo>
                  <a:lnTo>
                    <a:pt x="100" y="155"/>
                  </a:lnTo>
                  <a:lnTo>
                    <a:pt x="98" y="148"/>
                  </a:lnTo>
                  <a:lnTo>
                    <a:pt x="96" y="141"/>
                  </a:lnTo>
                  <a:lnTo>
                    <a:pt x="94" y="135"/>
                  </a:lnTo>
                  <a:lnTo>
                    <a:pt x="91" y="128"/>
                  </a:lnTo>
                  <a:lnTo>
                    <a:pt x="89" y="122"/>
                  </a:lnTo>
                  <a:lnTo>
                    <a:pt x="86" y="115"/>
                  </a:lnTo>
                  <a:lnTo>
                    <a:pt x="83" y="108"/>
                  </a:lnTo>
                  <a:lnTo>
                    <a:pt x="79" y="103"/>
                  </a:lnTo>
                  <a:lnTo>
                    <a:pt x="76" y="96"/>
                  </a:lnTo>
                  <a:lnTo>
                    <a:pt x="73" y="90"/>
                  </a:lnTo>
                  <a:lnTo>
                    <a:pt x="70" y="83"/>
                  </a:lnTo>
                  <a:lnTo>
                    <a:pt x="67" y="78"/>
                  </a:lnTo>
                  <a:lnTo>
                    <a:pt x="63" y="72"/>
                  </a:lnTo>
                  <a:lnTo>
                    <a:pt x="59" y="66"/>
                  </a:lnTo>
                  <a:lnTo>
                    <a:pt x="56" y="61"/>
                  </a:lnTo>
                  <a:lnTo>
                    <a:pt x="52" y="55"/>
                  </a:lnTo>
                  <a:lnTo>
                    <a:pt x="48" y="49"/>
                  </a:lnTo>
                  <a:lnTo>
                    <a:pt x="43" y="44"/>
                  </a:lnTo>
                  <a:lnTo>
                    <a:pt x="38" y="38"/>
                  </a:lnTo>
                  <a:lnTo>
                    <a:pt x="34" y="34"/>
                  </a:lnTo>
                  <a:lnTo>
                    <a:pt x="30" y="28"/>
                  </a:lnTo>
                  <a:lnTo>
                    <a:pt x="25" y="23"/>
                  </a:lnTo>
                  <a:lnTo>
                    <a:pt x="20" y="18"/>
                  </a:lnTo>
                  <a:lnTo>
                    <a:pt x="16" y="13"/>
                  </a:lnTo>
                  <a:lnTo>
                    <a:pt x="11" y="9"/>
                  </a:lnTo>
                  <a:lnTo>
                    <a:pt x="5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61" name="Freeform 45"/>
            <p:cNvSpPr>
              <a:spLocks/>
            </p:cNvSpPr>
            <p:nvPr/>
          </p:nvSpPr>
          <p:spPr bwMode="auto">
            <a:xfrm>
              <a:off x="4719" y="2039"/>
              <a:ext cx="41" cy="62"/>
            </a:xfrm>
            <a:custGeom>
              <a:avLst/>
              <a:gdLst/>
              <a:ahLst/>
              <a:cxnLst>
                <a:cxn ang="0">
                  <a:pos x="133" y="52"/>
                </a:cxn>
                <a:cxn ang="0">
                  <a:pos x="0" y="198"/>
                </a:cxn>
                <a:cxn ang="0">
                  <a:pos x="54" y="0"/>
                </a:cxn>
                <a:cxn ang="0">
                  <a:pos x="133" y="52"/>
                </a:cxn>
              </a:cxnLst>
              <a:rect l="0" t="0" r="r" b="b"/>
              <a:pathLst>
                <a:path w="133" h="198">
                  <a:moveTo>
                    <a:pt x="133" y="52"/>
                  </a:moveTo>
                  <a:lnTo>
                    <a:pt x="0" y="198"/>
                  </a:lnTo>
                  <a:lnTo>
                    <a:pt x="54" y="0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000000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62" name="Rectangle 46"/>
            <p:cNvSpPr>
              <a:spLocks noChangeArrowheads="1"/>
            </p:cNvSpPr>
            <p:nvPr/>
          </p:nvSpPr>
          <p:spPr bwMode="auto">
            <a:xfrm>
              <a:off x="247" y="2088"/>
              <a:ext cx="4422" cy="15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63" name="Rectangle 47"/>
            <p:cNvSpPr>
              <a:spLocks noChangeArrowheads="1"/>
            </p:cNvSpPr>
            <p:nvPr/>
          </p:nvSpPr>
          <p:spPr bwMode="auto">
            <a:xfrm>
              <a:off x="247" y="1854"/>
              <a:ext cx="2193" cy="15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64" name="Rectangle 48"/>
            <p:cNvSpPr>
              <a:spLocks noChangeArrowheads="1"/>
            </p:cNvSpPr>
            <p:nvPr/>
          </p:nvSpPr>
          <p:spPr bwMode="auto">
            <a:xfrm>
              <a:off x="247" y="1153"/>
              <a:ext cx="4422" cy="15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65" name="Rectangle 49"/>
            <p:cNvSpPr>
              <a:spLocks noChangeArrowheads="1"/>
            </p:cNvSpPr>
            <p:nvPr/>
          </p:nvSpPr>
          <p:spPr bwMode="auto">
            <a:xfrm>
              <a:off x="2476" y="1854"/>
              <a:ext cx="2193" cy="15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66" name="Line 50"/>
            <p:cNvSpPr>
              <a:spLocks noChangeShapeType="1"/>
            </p:cNvSpPr>
            <p:nvPr/>
          </p:nvSpPr>
          <p:spPr bwMode="auto">
            <a:xfrm>
              <a:off x="601" y="1776"/>
              <a:ext cx="389" cy="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67" name="Line 51"/>
            <p:cNvSpPr>
              <a:spLocks noChangeShapeType="1"/>
            </p:cNvSpPr>
            <p:nvPr/>
          </p:nvSpPr>
          <p:spPr bwMode="auto">
            <a:xfrm>
              <a:off x="1343" y="1776"/>
              <a:ext cx="1" cy="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68" name="Line 52"/>
            <p:cNvSpPr>
              <a:spLocks noChangeShapeType="1"/>
            </p:cNvSpPr>
            <p:nvPr/>
          </p:nvSpPr>
          <p:spPr bwMode="auto">
            <a:xfrm flipH="1">
              <a:off x="1697" y="1776"/>
              <a:ext cx="390" cy="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69" name="Line 53"/>
            <p:cNvSpPr>
              <a:spLocks noChangeShapeType="1"/>
            </p:cNvSpPr>
            <p:nvPr/>
          </p:nvSpPr>
          <p:spPr bwMode="auto">
            <a:xfrm>
              <a:off x="2830" y="1776"/>
              <a:ext cx="389" cy="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70" name="Line 54"/>
            <p:cNvSpPr>
              <a:spLocks noChangeShapeType="1"/>
            </p:cNvSpPr>
            <p:nvPr/>
          </p:nvSpPr>
          <p:spPr bwMode="auto">
            <a:xfrm>
              <a:off x="3572" y="1776"/>
              <a:ext cx="1" cy="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71" name="Line 55"/>
            <p:cNvSpPr>
              <a:spLocks noChangeShapeType="1"/>
            </p:cNvSpPr>
            <p:nvPr/>
          </p:nvSpPr>
          <p:spPr bwMode="auto">
            <a:xfrm flipH="1">
              <a:off x="3926" y="1776"/>
              <a:ext cx="390" cy="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72" name="Line 56"/>
            <p:cNvSpPr>
              <a:spLocks noChangeShapeType="1"/>
            </p:cNvSpPr>
            <p:nvPr/>
          </p:nvSpPr>
          <p:spPr bwMode="auto">
            <a:xfrm>
              <a:off x="1308" y="2010"/>
              <a:ext cx="425" cy="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73" name="Line 57"/>
            <p:cNvSpPr>
              <a:spLocks noChangeShapeType="1"/>
            </p:cNvSpPr>
            <p:nvPr/>
          </p:nvSpPr>
          <p:spPr bwMode="auto">
            <a:xfrm flipH="1">
              <a:off x="3148" y="2010"/>
              <a:ext cx="424" cy="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74" name="Rectangle 58"/>
            <p:cNvSpPr>
              <a:spLocks noChangeArrowheads="1"/>
            </p:cNvSpPr>
            <p:nvPr/>
          </p:nvSpPr>
          <p:spPr bwMode="auto">
            <a:xfrm>
              <a:off x="4810" y="1301"/>
              <a:ext cx="83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Partition into runs</a:t>
              </a:r>
              <a:endParaRPr lang="en-US" b="0"/>
            </a:p>
          </p:txBody>
        </p:sp>
        <p:sp>
          <p:nvSpPr>
            <p:cNvPr id="290875" name="Rectangle 59"/>
            <p:cNvSpPr>
              <a:spLocks noChangeArrowheads="1"/>
            </p:cNvSpPr>
            <p:nvPr/>
          </p:nvSpPr>
          <p:spPr bwMode="auto">
            <a:xfrm>
              <a:off x="4810" y="1536"/>
              <a:ext cx="61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Sort each run</a:t>
              </a:r>
              <a:endParaRPr lang="en-US" b="0"/>
            </a:p>
          </p:txBody>
        </p:sp>
        <p:sp>
          <p:nvSpPr>
            <p:cNvPr id="290876" name="Rectangle 60"/>
            <p:cNvSpPr>
              <a:spLocks noChangeArrowheads="1"/>
            </p:cNvSpPr>
            <p:nvPr/>
          </p:nvSpPr>
          <p:spPr bwMode="auto">
            <a:xfrm>
              <a:off x="4810" y="1770"/>
              <a:ext cx="58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Merge pass I</a:t>
              </a:r>
              <a:endParaRPr lang="en-US" b="0"/>
            </a:p>
          </p:txBody>
        </p:sp>
        <p:sp>
          <p:nvSpPr>
            <p:cNvPr id="290877" name="Rectangle 61"/>
            <p:cNvSpPr>
              <a:spLocks noChangeArrowheads="1"/>
            </p:cNvSpPr>
            <p:nvPr/>
          </p:nvSpPr>
          <p:spPr bwMode="auto">
            <a:xfrm>
              <a:off x="4810" y="1964"/>
              <a:ext cx="61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Merge pass II</a:t>
              </a:r>
              <a:endParaRPr lang="en-US" b="0"/>
            </a:p>
          </p:txBody>
        </p:sp>
        <p:sp>
          <p:nvSpPr>
            <p:cNvPr id="290878" name="Rectangle 62"/>
            <p:cNvSpPr>
              <a:spLocks noChangeArrowheads="1"/>
            </p:cNvSpPr>
            <p:nvPr/>
          </p:nvSpPr>
          <p:spPr bwMode="auto">
            <a:xfrm>
              <a:off x="1824" y="816"/>
              <a:ext cx="10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a-DK" b="0"/>
                <a:t>...</a:t>
              </a:r>
              <a:endParaRPr lang="en-US" b="0"/>
            </a:p>
          </p:txBody>
        </p:sp>
        <p:sp>
          <p:nvSpPr>
            <p:cNvPr id="290879" name="Rectangle 63"/>
            <p:cNvSpPr>
              <a:spLocks noChangeArrowheads="1"/>
            </p:cNvSpPr>
            <p:nvPr/>
          </p:nvSpPr>
          <p:spPr bwMode="auto">
            <a:xfrm>
              <a:off x="479" y="1419"/>
              <a:ext cx="26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Run 1</a:t>
              </a:r>
              <a:endParaRPr lang="en-US" b="0"/>
            </a:p>
          </p:txBody>
        </p:sp>
        <p:sp>
          <p:nvSpPr>
            <p:cNvPr id="290880" name="Rectangle 64"/>
            <p:cNvSpPr>
              <a:spLocks noChangeArrowheads="1"/>
            </p:cNvSpPr>
            <p:nvPr/>
          </p:nvSpPr>
          <p:spPr bwMode="auto">
            <a:xfrm>
              <a:off x="1222" y="1419"/>
              <a:ext cx="26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Run 2</a:t>
              </a:r>
              <a:endParaRPr lang="en-US" b="0"/>
            </a:p>
          </p:txBody>
        </p:sp>
        <p:sp>
          <p:nvSpPr>
            <p:cNvPr id="290881" name="Rectangle 65"/>
            <p:cNvSpPr>
              <a:spLocks noChangeArrowheads="1"/>
            </p:cNvSpPr>
            <p:nvPr/>
          </p:nvSpPr>
          <p:spPr bwMode="auto">
            <a:xfrm>
              <a:off x="4092" y="1419"/>
              <a:ext cx="41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Run N/M</a:t>
              </a:r>
              <a:endParaRPr lang="en-US" b="0"/>
            </a:p>
          </p:txBody>
        </p:sp>
        <p:sp>
          <p:nvSpPr>
            <p:cNvPr id="290882" name="Line 66"/>
            <p:cNvSpPr>
              <a:spLocks noChangeShapeType="1"/>
            </p:cNvSpPr>
            <p:nvPr/>
          </p:nvSpPr>
          <p:spPr bwMode="auto">
            <a:xfrm flipV="1">
              <a:off x="247" y="919"/>
              <a:ext cx="1" cy="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83" name="Line 67"/>
            <p:cNvSpPr>
              <a:spLocks noChangeShapeType="1"/>
            </p:cNvSpPr>
            <p:nvPr/>
          </p:nvSpPr>
          <p:spPr bwMode="auto">
            <a:xfrm flipV="1">
              <a:off x="954" y="919"/>
              <a:ext cx="1" cy="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84" name="Line 68"/>
            <p:cNvSpPr>
              <a:spLocks noChangeShapeType="1"/>
            </p:cNvSpPr>
            <p:nvPr/>
          </p:nvSpPr>
          <p:spPr bwMode="auto">
            <a:xfrm flipV="1">
              <a:off x="990" y="919"/>
              <a:ext cx="0" cy="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85" name="Line 69"/>
            <p:cNvSpPr>
              <a:spLocks noChangeShapeType="1"/>
            </p:cNvSpPr>
            <p:nvPr/>
          </p:nvSpPr>
          <p:spPr bwMode="auto">
            <a:xfrm flipV="1">
              <a:off x="1697" y="919"/>
              <a:ext cx="1" cy="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86" name="Line 70"/>
            <p:cNvSpPr>
              <a:spLocks noChangeShapeType="1"/>
            </p:cNvSpPr>
            <p:nvPr/>
          </p:nvSpPr>
          <p:spPr bwMode="auto">
            <a:xfrm>
              <a:off x="2546" y="1075"/>
              <a:ext cx="212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87" name="Line 71"/>
            <p:cNvSpPr>
              <a:spLocks noChangeShapeType="1"/>
            </p:cNvSpPr>
            <p:nvPr/>
          </p:nvSpPr>
          <p:spPr bwMode="auto">
            <a:xfrm>
              <a:off x="4669" y="1036"/>
              <a:ext cx="1" cy="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88" name="Line 72"/>
            <p:cNvSpPr>
              <a:spLocks noChangeShapeType="1"/>
            </p:cNvSpPr>
            <p:nvPr/>
          </p:nvSpPr>
          <p:spPr bwMode="auto">
            <a:xfrm flipV="1">
              <a:off x="247" y="1036"/>
              <a:ext cx="1" cy="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89" name="Line 73"/>
            <p:cNvSpPr>
              <a:spLocks noChangeShapeType="1"/>
            </p:cNvSpPr>
            <p:nvPr/>
          </p:nvSpPr>
          <p:spPr bwMode="auto">
            <a:xfrm>
              <a:off x="247" y="1075"/>
              <a:ext cx="208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890" name="Rectangle 74"/>
            <p:cNvSpPr>
              <a:spLocks noChangeArrowheads="1"/>
            </p:cNvSpPr>
            <p:nvPr/>
          </p:nvSpPr>
          <p:spPr bwMode="auto">
            <a:xfrm>
              <a:off x="1214" y="1887"/>
              <a:ext cx="30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Sorted</a:t>
              </a:r>
              <a:endParaRPr lang="en-US" b="0"/>
            </a:p>
          </p:txBody>
        </p:sp>
        <p:sp>
          <p:nvSpPr>
            <p:cNvPr id="290891" name="Rectangle 75"/>
            <p:cNvSpPr>
              <a:spLocks noChangeArrowheads="1"/>
            </p:cNvSpPr>
            <p:nvPr/>
          </p:nvSpPr>
          <p:spPr bwMode="auto">
            <a:xfrm>
              <a:off x="3443" y="1887"/>
              <a:ext cx="30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Sorted</a:t>
              </a:r>
              <a:endParaRPr lang="en-US" b="0"/>
            </a:p>
          </p:txBody>
        </p:sp>
        <p:sp>
          <p:nvSpPr>
            <p:cNvPr id="290892" name="Rectangle 76"/>
            <p:cNvSpPr>
              <a:spLocks noChangeArrowheads="1"/>
            </p:cNvSpPr>
            <p:nvPr/>
          </p:nvSpPr>
          <p:spPr bwMode="auto">
            <a:xfrm>
              <a:off x="4187" y="1653"/>
              <a:ext cx="30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Sorted</a:t>
              </a:r>
              <a:endParaRPr lang="en-US" b="0"/>
            </a:p>
          </p:txBody>
        </p:sp>
        <p:sp>
          <p:nvSpPr>
            <p:cNvPr id="290893" name="Rectangle 77"/>
            <p:cNvSpPr>
              <a:spLocks noChangeArrowheads="1"/>
            </p:cNvSpPr>
            <p:nvPr/>
          </p:nvSpPr>
          <p:spPr bwMode="auto">
            <a:xfrm>
              <a:off x="1214" y="1653"/>
              <a:ext cx="30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Sorted</a:t>
              </a:r>
              <a:endParaRPr lang="en-US" b="0"/>
            </a:p>
          </p:txBody>
        </p:sp>
        <p:sp>
          <p:nvSpPr>
            <p:cNvPr id="290894" name="Rectangle 78"/>
            <p:cNvSpPr>
              <a:spLocks noChangeArrowheads="1"/>
            </p:cNvSpPr>
            <p:nvPr/>
          </p:nvSpPr>
          <p:spPr bwMode="auto">
            <a:xfrm>
              <a:off x="2349" y="1029"/>
              <a:ext cx="12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  N</a:t>
              </a:r>
              <a:endParaRPr lang="en-US" b="0"/>
            </a:p>
          </p:txBody>
        </p:sp>
        <p:sp>
          <p:nvSpPr>
            <p:cNvPr id="290895" name="Rectangle 79"/>
            <p:cNvSpPr>
              <a:spLocks noChangeArrowheads="1"/>
            </p:cNvSpPr>
            <p:nvPr/>
          </p:nvSpPr>
          <p:spPr bwMode="auto">
            <a:xfrm>
              <a:off x="471" y="1653"/>
              <a:ext cx="30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Sorted</a:t>
              </a:r>
              <a:endParaRPr lang="en-US" b="0"/>
            </a:p>
          </p:txBody>
        </p:sp>
        <p:sp>
          <p:nvSpPr>
            <p:cNvPr id="290896" name="Rectangle 80"/>
            <p:cNvSpPr>
              <a:spLocks noChangeArrowheads="1"/>
            </p:cNvSpPr>
            <p:nvPr/>
          </p:nvSpPr>
          <p:spPr bwMode="auto">
            <a:xfrm>
              <a:off x="2202" y="2120"/>
              <a:ext cx="60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Sorted ouput</a:t>
              </a:r>
              <a:endParaRPr lang="en-US" b="0"/>
            </a:p>
          </p:txBody>
        </p:sp>
        <p:sp>
          <p:nvSpPr>
            <p:cNvPr id="290897" name="Rectangle 81"/>
            <p:cNvSpPr>
              <a:spLocks noChangeArrowheads="1"/>
            </p:cNvSpPr>
            <p:nvPr/>
          </p:nvSpPr>
          <p:spPr bwMode="auto">
            <a:xfrm>
              <a:off x="2166" y="1184"/>
              <a:ext cx="69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Unsorted input</a:t>
              </a:r>
              <a:endParaRPr lang="en-US" b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838200"/>
          </a:xfrm>
        </p:spPr>
        <p:txBody>
          <a:bodyPr/>
          <a:lstStyle/>
          <a:p>
            <a:r>
              <a:rPr lang="da-DK" b="1" dirty="0" err="1">
                <a:solidFill>
                  <a:srgbClr val="C00000"/>
                </a:solidFill>
              </a:rPr>
              <a:t>Cache-Oblivious</a:t>
            </a:r>
            <a:r>
              <a:rPr lang="da-DK" b="1" dirty="0">
                <a:solidFill>
                  <a:srgbClr val="C00000"/>
                </a:solidFill>
              </a:rPr>
              <a:t> </a:t>
            </a:r>
            <a:r>
              <a:rPr lang="da-DK" b="1" dirty="0" err="1">
                <a:solidFill>
                  <a:srgbClr val="C00000"/>
                </a:solidFill>
              </a:rPr>
              <a:t>Merging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8305800" cy="2209800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400" dirty="0" err="1"/>
              <a:t>k-way</a:t>
            </a:r>
            <a:r>
              <a:rPr lang="da-DK" sz="2400" dirty="0"/>
              <a:t> </a:t>
            </a:r>
            <a:r>
              <a:rPr lang="da-DK" sz="2400" dirty="0" err="1"/>
              <a:t>merging</a:t>
            </a:r>
            <a:r>
              <a:rPr lang="da-DK" sz="2400" dirty="0"/>
              <a:t> (</a:t>
            </a:r>
            <a:r>
              <a:rPr lang="da-DK" sz="2400" dirty="0" err="1"/>
              <a:t>lazy</a:t>
            </a:r>
            <a:r>
              <a:rPr lang="da-DK" sz="2400" dirty="0"/>
              <a:t>) </a:t>
            </a:r>
            <a:r>
              <a:rPr lang="da-DK" sz="2400" dirty="0" err="1"/>
              <a:t>using</a:t>
            </a:r>
            <a:r>
              <a:rPr lang="da-DK" sz="2400" dirty="0"/>
              <a:t> </a:t>
            </a:r>
            <a:r>
              <a:rPr lang="da-DK" sz="2400" dirty="0" err="1"/>
              <a:t>binary</a:t>
            </a:r>
            <a:r>
              <a:rPr lang="da-DK" sz="2400" dirty="0"/>
              <a:t> </a:t>
            </a:r>
            <a:r>
              <a:rPr lang="da-DK" sz="2400" dirty="0" err="1"/>
              <a:t>merging</a:t>
            </a:r>
            <a:r>
              <a:rPr lang="da-DK" sz="2400" dirty="0"/>
              <a:t> </a:t>
            </a:r>
            <a:r>
              <a:rPr lang="da-DK" sz="2400" dirty="0" err="1"/>
              <a:t>with</a:t>
            </a:r>
            <a:r>
              <a:rPr lang="da-DK" sz="2400" dirty="0"/>
              <a:t> buffers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400" dirty="0" err="1"/>
              <a:t>tall</a:t>
            </a:r>
            <a:r>
              <a:rPr lang="da-DK" sz="2400" dirty="0"/>
              <a:t> </a:t>
            </a:r>
            <a:r>
              <a:rPr lang="da-DK" sz="2400" dirty="0" err="1"/>
              <a:t>cache</a:t>
            </a:r>
            <a:r>
              <a:rPr lang="da-DK" sz="2400" dirty="0"/>
              <a:t> </a:t>
            </a:r>
            <a:r>
              <a:rPr lang="da-DK" sz="2400" dirty="0" err="1"/>
              <a:t>assumption</a:t>
            </a:r>
            <a:r>
              <a:rPr lang="da-DK" sz="2400" dirty="0"/>
              <a:t>  M </a:t>
            </a:r>
            <a:r>
              <a:rPr lang="da-DK" sz="2400" dirty="0">
                <a:cs typeface="Arial" pitchFamily="34" charset="0"/>
              </a:rPr>
              <a:t>≥ </a:t>
            </a:r>
            <a:r>
              <a:rPr lang="da-DK" sz="2400" dirty="0" smtClean="0">
                <a:cs typeface="Arial" pitchFamily="34" charset="0"/>
              </a:rPr>
              <a:t>B</a:t>
            </a:r>
            <a:r>
              <a:rPr lang="da-DK" sz="2400" baseline="30000" dirty="0" smtClean="0">
                <a:cs typeface="Arial" pitchFamily="34" charset="0"/>
              </a:rPr>
              <a:t>2</a:t>
            </a:r>
            <a:endParaRPr lang="da-DK" sz="2400" baseline="30000" dirty="0"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400" dirty="0">
                <a:solidFill>
                  <a:srgbClr val="C2432C"/>
                </a:solidFill>
              </a:rPr>
              <a:t>O(N/B</a:t>
            </a:r>
            <a:r>
              <a:rPr lang="en-US" sz="2400" dirty="0">
                <a:solidFill>
                  <a:srgbClr val="C2432C"/>
                </a:solidFill>
              </a:rPr>
              <a:t>·</a:t>
            </a:r>
            <a:r>
              <a:rPr lang="da-DK" sz="2400" dirty="0" err="1">
                <a:solidFill>
                  <a:srgbClr val="C2432C"/>
                </a:solidFill>
              </a:rPr>
              <a:t>log</a:t>
            </a:r>
            <a:r>
              <a:rPr lang="da-DK" sz="2400" baseline="-25000" dirty="0" err="1">
                <a:solidFill>
                  <a:srgbClr val="C2432C"/>
                </a:solidFill>
              </a:rPr>
              <a:t>M/B</a:t>
            </a:r>
            <a:r>
              <a:rPr lang="da-DK" sz="2400" dirty="0">
                <a:solidFill>
                  <a:srgbClr val="C2432C"/>
                </a:solidFill>
              </a:rPr>
              <a:t> k) </a:t>
            </a:r>
            <a:r>
              <a:rPr lang="da-DK" sz="2400" dirty="0" err="1">
                <a:solidFill>
                  <a:srgbClr val="C2432C"/>
                </a:solidFill>
              </a:rPr>
              <a:t>IOs</a:t>
            </a:r>
            <a:r>
              <a:rPr lang="da-DK" sz="2400" dirty="0">
                <a:solidFill>
                  <a:srgbClr val="C2432C"/>
                </a:solidFill>
              </a:rPr>
              <a:t> </a:t>
            </a:r>
          </a:p>
        </p:txBody>
      </p:sp>
      <p:grpSp>
        <p:nvGrpSpPr>
          <p:cNvPr id="2" name="Group 134"/>
          <p:cNvGrpSpPr>
            <a:grpSpLocks/>
          </p:cNvGrpSpPr>
          <p:nvPr/>
        </p:nvGrpSpPr>
        <p:grpSpPr bwMode="auto">
          <a:xfrm>
            <a:off x="1219200" y="3200400"/>
            <a:ext cx="2590800" cy="2971800"/>
            <a:chOff x="768" y="1776"/>
            <a:chExt cx="1632" cy="1872"/>
          </a:xfrm>
        </p:grpSpPr>
        <p:sp>
          <p:nvSpPr>
            <p:cNvPr id="262155" name="AutoShape 11"/>
            <p:cNvSpPr>
              <a:spLocks noChangeAspect="1" noChangeArrowheads="1" noTextEdit="1"/>
            </p:cNvSpPr>
            <p:nvPr/>
          </p:nvSpPr>
          <p:spPr bwMode="auto">
            <a:xfrm>
              <a:off x="768" y="1776"/>
              <a:ext cx="1632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157" name="Line 13"/>
            <p:cNvSpPr>
              <a:spLocks noChangeShapeType="1"/>
            </p:cNvSpPr>
            <p:nvPr/>
          </p:nvSpPr>
          <p:spPr bwMode="auto">
            <a:xfrm flipV="1">
              <a:off x="1572" y="1848"/>
              <a:ext cx="1" cy="9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158" name="Freeform 14"/>
            <p:cNvSpPr>
              <a:spLocks/>
            </p:cNvSpPr>
            <p:nvPr/>
          </p:nvSpPr>
          <p:spPr bwMode="auto">
            <a:xfrm>
              <a:off x="1549" y="1800"/>
              <a:ext cx="47" cy="65"/>
            </a:xfrm>
            <a:custGeom>
              <a:avLst/>
              <a:gdLst/>
              <a:ahLst/>
              <a:cxnLst>
                <a:cxn ang="0">
                  <a:pos x="0" y="636"/>
                </a:cxn>
                <a:cxn ang="0">
                  <a:pos x="213" y="0"/>
                </a:cxn>
                <a:cxn ang="0">
                  <a:pos x="424" y="636"/>
                </a:cxn>
                <a:cxn ang="0">
                  <a:pos x="0" y="636"/>
                </a:cxn>
              </a:cxnLst>
              <a:rect l="0" t="0" r="r" b="b"/>
              <a:pathLst>
                <a:path w="424" h="636">
                  <a:moveTo>
                    <a:pt x="0" y="636"/>
                  </a:moveTo>
                  <a:lnTo>
                    <a:pt x="213" y="0"/>
                  </a:lnTo>
                  <a:lnTo>
                    <a:pt x="424" y="636"/>
                  </a:lnTo>
                  <a:lnTo>
                    <a:pt x="0" y="636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159" name="Line 15"/>
            <p:cNvSpPr>
              <a:spLocks noChangeShapeType="1"/>
            </p:cNvSpPr>
            <p:nvPr/>
          </p:nvSpPr>
          <p:spPr bwMode="auto">
            <a:xfrm flipV="1">
              <a:off x="806" y="3543"/>
              <a:ext cx="1" cy="9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160" name="Freeform 16"/>
            <p:cNvSpPr>
              <a:spLocks/>
            </p:cNvSpPr>
            <p:nvPr/>
          </p:nvSpPr>
          <p:spPr bwMode="auto">
            <a:xfrm>
              <a:off x="782" y="3495"/>
              <a:ext cx="47" cy="64"/>
            </a:xfrm>
            <a:custGeom>
              <a:avLst/>
              <a:gdLst/>
              <a:ahLst/>
              <a:cxnLst>
                <a:cxn ang="0">
                  <a:pos x="0" y="636"/>
                </a:cxn>
                <a:cxn ang="0">
                  <a:pos x="212" y="0"/>
                </a:cxn>
                <a:cxn ang="0">
                  <a:pos x="424" y="636"/>
                </a:cxn>
                <a:cxn ang="0">
                  <a:pos x="0" y="636"/>
                </a:cxn>
              </a:cxnLst>
              <a:rect l="0" t="0" r="r" b="b"/>
              <a:pathLst>
                <a:path w="424" h="636">
                  <a:moveTo>
                    <a:pt x="0" y="636"/>
                  </a:moveTo>
                  <a:lnTo>
                    <a:pt x="212" y="0"/>
                  </a:lnTo>
                  <a:lnTo>
                    <a:pt x="424" y="636"/>
                  </a:lnTo>
                  <a:lnTo>
                    <a:pt x="0" y="636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161" name="Line 17"/>
            <p:cNvSpPr>
              <a:spLocks noChangeShapeType="1"/>
            </p:cNvSpPr>
            <p:nvPr/>
          </p:nvSpPr>
          <p:spPr bwMode="auto">
            <a:xfrm flipV="1">
              <a:off x="894" y="3543"/>
              <a:ext cx="1" cy="9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162" name="Freeform 18"/>
            <p:cNvSpPr>
              <a:spLocks/>
            </p:cNvSpPr>
            <p:nvPr/>
          </p:nvSpPr>
          <p:spPr bwMode="auto">
            <a:xfrm>
              <a:off x="871" y="3495"/>
              <a:ext cx="47" cy="64"/>
            </a:xfrm>
            <a:custGeom>
              <a:avLst/>
              <a:gdLst/>
              <a:ahLst/>
              <a:cxnLst>
                <a:cxn ang="0">
                  <a:pos x="0" y="636"/>
                </a:cxn>
                <a:cxn ang="0">
                  <a:pos x="213" y="0"/>
                </a:cxn>
                <a:cxn ang="0">
                  <a:pos x="424" y="636"/>
                </a:cxn>
                <a:cxn ang="0">
                  <a:pos x="0" y="636"/>
                </a:cxn>
              </a:cxnLst>
              <a:rect l="0" t="0" r="r" b="b"/>
              <a:pathLst>
                <a:path w="424" h="636">
                  <a:moveTo>
                    <a:pt x="0" y="636"/>
                  </a:moveTo>
                  <a:lnTo>
                    <a:pt x="213" y="0"/>
                  </a:lnTo>
                  <a:lnTo>
                    <a:pt x="424" y="636"/>
                  </a:lnTo>
                  <a:lnTo>
                    <a:pt x="0" y="636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163" name="Line 19"/>
            <p:cNvSpPr>
              <a:spLocks noChangeShapeType="1"/>
            </p:cNvSpPr>
            <p:nvPr/>
          </p:nvSpPr>
          <p:spPr bwMode="auto">
            <a:xfrm flipV="1">
              <a:off x="983" y="3543"/>
              <a:ext cx="0" cy="9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164" name="Freeform 20"/>
            <p:cNvSpPr>
              <a:spLocks/>
            </p:cNvSpPr>
            <p:nvPr/>
          </p:nvSpPr>
          <p:spPr bwMode="auto">
            <a:xfrm>
              <a:off x="959" y="3495"/>
              <a:ext cx="48" cy="64"/>
            </a:xfrm>
            <a:custGeom>
              <a:avLst/>
              <a:gdLst/>
              <a:ahLst/>
              <a:cxnLst>
                <a:cxn ang="0">
                  <a:pos x="0" y="636"/>
                </a:cxn>
                <a:cxn ang="0">
                  <a:pos x="211" y="0"/>
                </a:cxn>
                <a:cxn ang="0">
                  <a:pos x="422" y="636"/>
                </a:cxn>
                <a:cxn ang="0">
                  <a:pos x="0" y="636"/>
                </a:cxn>
              </a:cxnLst>
              <a:rect l="0" t="0" r="r" b="b"/>
              <a:pathLst>
                <a:path w="422" h="636">
                  <a:moveTo>
                    <a:pt x="0" y="636"/>
                  </a:moveTo>
                  <a:lnTo>
                    <a:pt x="211" y="0"/>
                  </a:lnTo>
                  <a:lnTo>
                    <a:pt x="422" y="636"/>
                  </a:lnTo>
                  <a:lnTo>
                    <a:pt x="0" y="636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165" name="Line 21"/>
            <p:cNvSpPr>
              <a:spLocks noChangeShapeType="1"/>
            </p:cNvSpPr>
            <p:nvPr/>
          </p:nvSpPr>
          <p:spPr bwMode="auto">
            <a:xfrm flipV="1">
              <a:off x="1072" y="3543"/>
              <a:ext cx="0" cy="9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166" name="Freeform 22"/>
            <p:cNvSpPr>
              <a:spLocks/>
            </p:cNvSpPr>
            <p:nvPr/>
          </p:nvSpPr>
          <p:spPr bwMode="auto">
            <a:xfrm>
              <a:off x="1048" y="3495"/>
              <a:ext cx="47" cy="64"/>
            </a:xfrm>
            <a:custGeom>
              <a:avLst/>
              <a:gdLst/>
              <a:ahLst/>
              <a:cxnLst>
                <a:cxn ang="0">
                  <a:pos x="0" y="636"/>
                </a:cxn>
                <a:cxn ang="0">
                  <a:pos x="211" y="0"/>
                </a:cxn>
                <a:cxn ang="0">
                  <a:pos x="424" y="636"/>
                </a:cxn>
                <a:cxn ang="0">
                  <a:pos x="0" y="636"/>
                </a:cxn>
              </a:cxnLst>
              <a:rect l="0" t="0" r="r" b="b"/>
              <a:pathLst>
                <a:path w="424" h="636">
                  <a:moveTo>
                    <a:pt x="0" y="636"/>
                  </a:moveTo>
                  <a:lnTo>
                    <a:pt x="211" y="0"/>
                  </a:lnTo>
                  <a:lnTo>
                    <a:pt x="424" y="636"/>
                  </a:lnTo>
                  <a:lnTo>
                    <a:pt x="0" y="636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167" name="Line 23"/>
            <p:cNvSpPr>
              <a:spLocks noChangeShapeType="1"/>
            </p:cNvSpPr>
            <p:nvPr/>
          </p:nvSpPr>
          <p:spPr bwMode="auto">
            <a:xfrm flipV="1">
              <a:off x="2368" y="3543"/>
              <a:ext cx="1" cy="9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168" name="Freeform 24"/>
            <p:cNvSpPr>
              <a:spLocks/>
            </p:cNvSpPr>
            <p:nvPr/>
          </p:nvSpPr>
          <p:spPr bwMode="auto">
            <a:xfrm>
              <a:off x="2344" y="3495"/>
              <a:ext cx="47" cy="64"/>
            </a:xfrm>
            <a:custGeom>
              <a:avLst/>
              <a:gdLst/>
              <a:ahLst/>
              <a:cxnLst>
                <a:cxn ang="0">
                  <a:pos x="0" y="636"/>
                </a:cxn>
                <a:cxn ang="0">
                  <a:pos x="211" y="0"/>
                </a:cxn>
                <a:cxn ang="0">
                  <a:pos x="424" y="636"/>
                </a:cxn>
                <a:cxn ang="0">
                  <a:pos x="0" y="636"/>
                </a:cxn>
              </a:cxnLst>
              <a:rect l="0" t="0" r="r" b="b"/>
              <a:pathLst>
                <a:path w="424" h="636">
                  <a:moveTo>
                    <a:pt x="0" y="636"/>
                  </a:moveTo>
                  <a:lnTo>
                    <a:pt x="211" y="0"/>
                  </a:lnTo>
                  <a:lnTo>
                    <a:pt x="424" y="636"/>
                  </a:lnTo>
                  <a:lnTo>
                    <a:pt x="0" y="636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169" name="Line 25"/>
            <p:cNvSpPr>
              <a:spLocks noChangeShapeType="1"/>
            </p:cNvSpPr>
            <p:nvPr/>
          </p:nvSpPr>
          <p:spPr bwMode="auto">
            <a:xfrm flipV="1">
              <a:off x="2280" y="3543"/>
              <a:ext cx="1" cy="9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170" name="Freeform 26"/>
            <p:cNvSpPr>
              <a:spLocks/>
            </p:cNvSpPr>
            <p:nvPr/>
          </p:nvSpPr>
          <p:spPr bwMode="auto">
            <a:xfrm>
              <a:off x="2256" y="3495"/>
              <a:ext cx="47" cy="64"/>
            </a:xfrm>
            <a:custGeom>
              <a:avLst/>
              <a:gdLst/>
              <a:ahLst/>
              <a:cxnLst>
                <a:cxn ang="0">
                  <a:pos x="0" y="636"/>
                </a:cxn>
                <a:cxn ang="0">
                  <a:pos x="211" y="0"/>
                </a:cxn>
                <a:cxn ang="0">
                  <a:pos x="422" y="636"/>
                </a:cxn>
                <a:cxn ang="0">
                  <a:pos x="0" y="636"/>
                </a:cxn>
              </a:cxnLst>
              <a:rect l="0" t="0" r="r" b="b"/>
              <a:pathLst>
                <a:path w="422" h="636">
                  <a:moveTo>
                    <a:pt x="0" y="636"/>
                  </a:moveTo>
                  <a:lnTo>
                    <a:pt x="211" y="0"/>
                  </a:lnTo>
                  <a:lnTo>
                    <a:pt x="422" y="636"/>
                  </a:lnTo>
                  <a:lnTo>
                    <a:pt x="0" y="636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171" name="Line 27"/>
            <p:cNvSpPr>
              <a:spLocks noChangeShapeType="1"/>
            </p:cNvSpPr>
            <p:nvPr/>
          </p:nvSpPr>
          <p:spPr bwMode="auto">
            <a:xfrm flipV="1">
              <a:off x="1130" y="2511"/>
              <a:ext cx="1" cy="37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172" name="Line 28"/>
            <p:cNvSpPr>
              <a:spLocks noChangeShapeType="1"/>
            </p:cNvSpPr>
            <p:nvPr/>
          </p:nvSpPr>
          <p:spPr bwMode="auto">
            <a:xfrm flipV="1">
              <a:off x="2014" y="2511"/>
              <a:ext cx="1" cy="37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173" name="Rectangle 29"/>
            <p:cNvSpPr>
              <a:spLocks noChangeArrowheads="1"/>
            </p:cNvSpPr>
            <p:nvPr/>
          </p:nvSpPr>
          <p:spPr bwMode="auto">
            <a:xfrm>
              <a:off x="853" y="2595"/>
              <a:ext cx="17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0">
                  <a:solidFill>
                    <a:srgbClr val="000000"/>
                  </a:solidFill>
                  <a:latin typeface="+mj-lt"/>
                </a:rPr>
                <a:t>B</a:t>
              </a:r>
              <a:r>
                <a:rPr lang="en-US" sz="2400" b="0" i="0" baseline="-25000">
                  <a:solidFill>
                    <a:srgbClr val="000000"/>
                  </a:solidFill>
                  <a:latin typeface="+mj-lt"/>
                </a:rPr>
                <a:t>1</a:t>
              </a:r>
            </a:p>
          </p:txBody>
        </p:sp>
        <p:sp>
          <p:nvSpPr>
            <p:cNvPr id="262174" name="Freeform 30"/>
            <p:cNvSpPr>
              <a:spLocks/>
            </p:cNvSpPr>
            <p:nvPr/>
          </p:nvSpPr>
          <p:spPr bwMode="auto">
            <a:xfrm>
              <a:off x="777" y="2887"/>
              <a:ext cx="707" cy="511"/>
            </a:xfrm>
            <a:custGeom>
              <a:avLst/>
              <a:gdLst/>
              <a:ahLst/>
              <a:cxnLst>
                <a:cxn ang="0">
                  <a:pos x="3177" y="0"/>
                </a:cxn>
                <a:cxn ang="0">
                  <a:pos x="0" y="5032"/>
                </a:cxn>
                <a:cxn ang="0">
                  <a:pos x="6354" y="5032"/>
                </a:cxn>
                <a:cxn ang="0">
                  <a:pos x="3177" y="0"/>
                </a:cxn>
              </a:cxnLst>
              <a:rect l="0" t="0" r="r" b="b"/>
              <a:pathLst>
                <a:path w="6354" h="5032">
                  <a:moveTo>
                    <a:pt x="3177" y="0"/>
                  </a:moveTo>
                  <a:lnTo>
                    <a:pt x="0" y="5032"/>
                  </a:lnTo>
                  <a:lnTo>
                    <a:pt x="6354" y="5032"/>
                  </a:lnTo>
                  <a:lnTo>
                    <a:pt x="3177" y="0"/>
                  </a:lnTo>
                  <a:close/>
                </a:path>
              </a:pathLst>
            </a:custGeom>
            <a:solidFill>
              <a:srgbClr val="FFFF00"/>
            </a:solidFill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175" name="Freeform 31"/>
            <p:cNvSpPr>
              <a:spLocks/>
            </p:cNvSpPr>
            <p:nvPr/>
          </p:nvSpPr>
          <p:spPr bwMode="auto">
            <a:xfrm>
              <a:off x="1661" y="2887"/>
              <a:ext cx="707" cy="511"/>
            </a:xfrm>
            <a:custGeom>
              <a:avLst/>
              <a:gdLst/>
              <a:ahLst/>
              <a:cxnLst>
                <a:cxn ang="0">
                  <a:pos x="3177" y="0"/>
                </a:cxn>
                <a:cxn ang="0">
                  <a:pos x="0" y="5032"/>
                </a:cxn>
                <a:cxn ang="0">
                  <a:pos x="6354" y="5032"/>
                </a:cxn>
                <a:cxn ang="0">
                  <a:pos x="3177" y="0"/>
                </a:cxn>
              </a:cxnLst>
              <a:rect l="0" t="0" r="r" b="b"/>
              <a:pathLst>
                <a:path w="6354" h="5032">
                  <a:moveTo>
                    <a:pt x="3177" y="0"/>
                  </a:moveTo>
                  <a:lnTo>
                    <a:pt x="0" y="5032"/>
                  </a:lnTo>
                  <a:lnTo>
                    <a:pt x="6354" y="5032"/>
                  </a:lnTo>
                  <a:lnTo>
                    <a:pt x="3177" y="0"/>
                  </a:lnTo>
                  <a:close/>
                </a:path>
              </a:pathLst>
            </a:custGeom>
            <a:solidFill>
              <a:srgbClr val="FFFF00"/>
            </a:solidFill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176" name="Freeform 32"/>
            <p:cNvSpPr>
              <a:spLocks/>
            </p:cNvSpPr>
            <p:nvPr/>
          </p:nvSpPr>
          <p:spPr bwMode="auto">
            <a:xfrm>
              <a:off x="1130" y="1999"/>
              <a:ext cx="884" cy="512"/>
            </a:xfrm>
            <a:custGeom>
              <a:avLst/>
              <a:gdLst/>
              <a:ahLst/>
              <a:cxnLst>
                <a:cxn ang="0">
                  <a:pos x="3972" y="0"/>
                </a:cxn>
                <a:cxn ang="0">
                  <a:pos x="0" y="5033"/>
                </a:cxn>
                <a:cxn ang="0">
                  <a:pos x="7943" y="5033"/>
                </a:cxn>
                <a:cxn ang="0">
                  <a:pos x="3972" y="0"/>
                </a:cxn>
              </a:cxnLst>
              <a:rect l="0" t="0" r="r" b="b"/>
              <a:pathLst>
                <a:path w="7943" h="5033">
                  <a:moveTo>
                    <a:pt x="3972" y="0"/>
                  </a:moveTo>
                  <a:lnTo>
                    <a:pt x="0" y="5033"/>
                  </a:lnTo>
                  <a:lnTo>
                    <a:pt x="7943" y="5033"/>
                  </a:lnTo>
                  <a:lnTo>
                    <a:pt x="3972" y="0"/>
                  </a:lnTo>
                  <a:close/>
                </a:path>
              </a:pathLst>
            </a:custGeom>
            <a:solidFill>
              <a:srgbClr val="FFFF00"/>
            </a:solidFill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177" name="Rectangle 33"/>
            <p:cNvSpPr>
              <a:spLocks noChangeArrowheads="1"/>
            </p:cNvSpPr>
            <p:nvPr/>
          </p:nvSpPr>
          <p:spPr bwMode="auto">
            <a:xfrm>
              <a:off x="1537" y="3063"/>
              <a:ext cx="66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 i="0">
                  <a:solidFill>
                    <a:srgbClr val="000000"/>
                  </a:solidFill>
                  <a:latin typeface="Times New Roman" pitchFamily="18" charset="0"/>
                </a:rPr>
                <a:t>...</a:t>
              </a:r>
              <a:endParaRPr lang="en-US" b="0" i="0"/>
            </a:p>
          </p:txBody>
        </p:sp>
        <p:sp>
          <p:nvSpPr>
            <p:cNvPr id="262178" name="Rectangle 34"/>
            <p:cNvSpPr>
              <a:spLocks noChangeArrowheads="1"/>
            </p:cNvSpPr>
            <p:nvPr/>
          </p:nvSpPr>
          <p:spPr bwMode="auto">
            <a:xfrm>
              <a:off x="1537" y="2712"/>
              <a:ext cx="85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100" b="0" i="0">
                  <a:solidFill>
                    <a:srgbClr val="000000"/>
                  </a:solidFill>
                  <a:latin typeface="Times New Roman" pitchFamily="18" charset="0"/>
                </a:rPr>
                <a:t>...</a:t>
              </a:r>
              <a:endParaRPr lang="en-US" b="0" i="0"/>
            </a:p>
          </p:txBody>
        </p:sp>
        <p:sp>
          <p:nvSpPr>
            <p:cNvPr id="262180" name="Rectangle 36"/>
            <p:cNvSpPr>
              <a:spLocks noChangeArrowheads="1"/>
            </p:cNvSpPr>
            <p:nvPr/>
          </p:nvSpPr>
          <p:spPr bwMode="auto">
            <a:xfrm>
              <a:off x="1024" y="3123"/>
              <a:ext cx="23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0" dirty="0">
                  <a:solidFill>
                    <a:srgbClr val="000000"/>
                  </a:solidFill>
                </a:rPr>
                <a:t>M</a:t>
              </a:r>
              <a:r>
                <a:rPr lang="en-US" sz="2400" b="0" i="0" baseline="-250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62182" name="Rectangle 38"/>
            <p:cNvSpPr>
              <a:spLocks noChangeArrowheads="1"/>
            </p:cNvSpPr>
            <p:nvPr/>
          </p:nvSpPr>
          <p:spPr bwMode="auto">
            <a:xfrm>
              <a:off x="1392" y="2190"/>
              <a:ext cx="34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0">
                  <a:solidFill>
                    <a:srgbClr val="000000"/>
                  </a:solidFill>
                </a:rPr>
                <a:t>M</a:t>
              </a:r>
              <a:r>
                <a:rPr lang="en-US" sz="2400" b="0" i="0" baseline="-25000">
                  <a:solidFill>
                    <a:srgbClr val="000000"/>
                  </a:solidFill>
                </a:rPr>
                <a:t>top</a:t>
              </a:r>
            </a:p>
          </p:txBody>
        </p:sp>
        <p:sp>
          <p:nvSpPr>
            <p:cNvPr id="262184" name="Rectangle 40"/>
            <p:cNvSpPr>
              <a:spLocks noChangeArrowheads="1"/>
            </p:cNvSpPr>
            <p:nvPr/>
          </p:nvSpPr>
          <p:spPr bwMode="auto">
            <a:xfrm>
              <a:off x="1101" y="2591"/>
              <a:ext cx="59" cy="215"/>
            </a:xfrm>
            <a:prstGeom prst="rect">
              <a:avLst/>
            </a:prstGeom>
            <a:solidFill>
              <a:srgbClr val="FFFFFF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185" name="Rectangle 41"/>
            <p:cNvSpPr>
              <a:spLocks noChangeArrowheads="1"/>
            </p:cNvSpPr>
            <p:nvPr/>
          </p:nvSpPr>
          <p:spPr bwMode="auto">
            <a:xfrm>
              <a:off x="1985" y="2591"/>
              <a:ext cx="59" cy="215"/>
            </a:xfrm>
            <a:prstGeom prst="rect">
              <a:avLst/>
            </a:prstGeom>
            <a:solidFill>
              <a:srgbClr val="FFFFFF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graphicFrame>
          <p:nvGraphicFramePr>
            <p:cNvPr id="262192" name="Object 48"/>
            <p:cNvGraphicFramePr>
              <a:graphicFrameLocks noChangeAspect="1"/>
            </p:cNvGraphicFramePr>
            <p:nvPr/>
          </p:nvGraphicFramePr>
          <p:xfrm>
            <a:off x="2028" y="3207"/>
            <a:ext cx="141" cy="192"/>
          </p:xfrm>
          <a:graphic>
            <a:graphicData uri="http://schemas.openxmlformats.org/presentationml/2006/ole">
              <p:oleObj spid="_x0000_s14339" name="Equation" r:id="rId4" imgW="228600" imgH="253800" progId="Equation.3">
                <p:embed/>
              </p:oleObj>
            </a:graphicData>
          </a:graphic>
        </p:graphicFrame>
      </p:grpSp>
      <p:grpSp>
        <p:nvGrpSpPr>
          <p:cNvPr id="3" name="Group 131"/>
          <p:cNvGrpSpPr>
            <a:grpSpLocks/>
          </p:cNvGrpSpPr>
          <p:nvPr/>
        </p:nvGrpSpPr>
        <p:grpSpPr bwMode="auto">
          <a:xfrm>
            <a:off x="5638800" y="3352800"/>
            <a:ext cx="2590800" cy="2667000"/>
            <a:chOff x="3264" y="1248"/>
            <a:chExt cx="2072" cy="2304"/>
          </a:xfrm>
        </p:grpSpPr>
        <p:sp>
          <p:nvSpPr>
            <p:cNvPr id="262193" name="AutoShape 49"/>
            <p:cNvSpPr>
              <a:spLocks noChangeAspect="1" noChangeArrowheads="1" noTextEdit="1"/>
            </p:cNvSpPr>
            <p:nvPr/>
          </p:nvSpPr>
          <p:spPr bwMode="auto">
            <a:xfrm>
              <a:off x="3264" y="1248"/>
              <a:ext cx="2072" cy="2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195" name="Freeform 51"/>
            <p:cNvSpPr>
              <a:spLocks/>
            </p:cNvSpPr>
            <p:nvPr/>
          </p:nvSpPr>
          <p:spPr bwMode="auto">
            <a:xfrm>
              <a:off x="3307" y="3178"/>
              <a:ext cx="132" cy="199"/>
            </a:xfrm>
            <a:custGeom>
              <a:avLst/>
              <a:gdLst/>
              <a:ahLst/>
              <a:cxnLst>
                <a:cxn ang="0">
                  <a:pos x="0" y="1590"/>
                </a:cxn>
                <a:cxn ang="0">
                  <a:pos x="530" y="0"/>
                </a:cxn>
                <a:cxn ang="0">
                  <a:pos x="1060" y="1590"/>
                </a:cxn>
              </a:cxnLst>
              <a:rect l="0" t="0" r="r" b="b"/>
              <a:pathLst>
                <a:path w="1060" h="1590">
                  <a:moveTo>
                    <a:pt x="0" y="1590"/>
                  </a:moveTo>
                  <a:lnTo>
                    <a:pt x="530" y="0"/>
                  </a:lnTo>
                  <a:lnTo>
                    <a:pt x="1060" y="159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196" name="Freeform 52"/>
            <p:cNvSpPr>
              <a:spLocks/>
            </p:cNvSpPr>
            <p:nvPr/>
          </p:nvSpPr>
          <p:spPr bwMode="auto">
            <a:xfrm>
              <a:off x="3572" y="3178"/>
              <a:ext cx="132" cy="199"/>
            </a:xfrm>
            <a:custGeom>
              <a:avLst/>
              <a:gdLst/>
              <a:ahLst/>
              <a:cxnLst>
                <a:cxn ang="0">
                  <a:pos x="0" y="1590"/>
                </a:cxn>
                <a:cxn ang="0">
                  <a:pos x="529" y="0"/>
                </a:cxn>
                <a:cxn ang="0">
                  <a:pos x="1059" y="1590"/>
                </a:cxn>
              </a:cxnLst>
              <a:rect l="0" t="0" r="r" b="b"/>
              <a:pathLst>
                <a:path w="1059" h="1590">
                  <a:moveTo>
                    <a:pt x="0" y="1590"/>
                  </a:moveTo>
                  <a:lnTo>
                    <a:pt x="529" y="0"/>
                  </a:lnTo>
                  <a:lnTo>
                    <a:pt x="1059" y="159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197" name="Freeform 53"/>
            <p:cNvSpPr>
              <a:spLocks/>
            </p:cNvSpPr>
            <p:nvPr/>
          </p:nvSpPr>
          <p:spPr bwMode="auto">
            <a:xfrm>
              <a:off x="3846" y="3175"/>
              <a:ext cx="133" cy="198"/>
            </a:xfrm>
            <a:custGeom>
              <a:avLst/>
              <a:gdLst/>
              <a:ahLst/>
              <a:cxnLst>
                <a:cxn ang="0">
                  <a:pos x="0" y="1590"/>
                </a:cxn>
                <a:cxn ang="0">
                  <a:pos x="529" y="0"/>
                </a:cxn>
                <a:cxn ang="0">
                  <a:pos x="1059" y="1590"/>
                </a:cxn>
              </a:cxnLst>
              <a:rect l="0" t="0" r="r" b="b"/>
              <a:pathLst>
                <a:path w="1059" h="1590">
                  <a:moveTo>
                    <a:pt x="0" y="1590"/>
                  </a:moveTo>
                  <a:lnTo>
                    <a:pt x="529" y="0"/>
                  </a:lnTo>
                  <a:lnTo>
                    <a:pt x="1059" y="159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198" name="Freeform 54"/>
            <p:cNvSpPr>
              <a:spLocks/>
            </p:cNvSpPr>
            <p:nvPr/>
          </p:nvSpPr>
          <p:spPr bwMode="auto">
            <a:xfrm>
              <a:off x="4111" y="3175"/>
              <a:ext cx="133" cy="198"/>
            </a:xfrm>
            <a:custGeom>
              <a:avLst/>
              <a:gdLst/>
              <a:ahLst/>
              <a:cxnLst>
                <a:cxn ang="0">
                  <a:pos x="0" y="1590"/>
                </a:cxn>
                <a:cxn ang="0">
                  <a:pos x="530" y="0"/>
                </a:cxn>
                <a:cxn ang="0">
                  <a:pos x="1060" y="1590"/>
                </a:cxn>
              </a:cxnLst>
              <a:rect l="0" t="0" r="r" b="b"/>
              <a:pathLst>
                <a:path w="1060" h="1590">
                  <a:moveTo>
                    <a:pt x="0" y="1590"/>
                  </a:moveTo>
                  <a:lnTo>
                    <a:pt x="530" y="0"/>
                  </a:lnTo>
                  <a:lnTo>
                    <a:pt x="1060" y="159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199" name="Freeform 55"/>
            <p:cNvSpPr>
              <a:spLocks/>
            </p:cNvSpPr>
            <p:nvPr/>
          </p:nvSpPr>
          <p:spPr bwMode="auto">
            <a:xfrm>
              <a:off x="4376" y="3175"/>
              <a:ext cx="132" cy="198"/>
            </a:xfrm>
            <a:custGeom>
              <a:avLst/>
              <a:gdLst/>
              <a:ahLst/>
              <a:cxnLst>
                <a:cxn ang="0">
                  <a:pos x="0" y="1590"/>
                </a:cxn>
                <a:cxn ang="0">
                  <a:pos x="529" y="0"/>
                </a:cxn>
                <a:cxn ang="0">
                  <a:pos x="1059" y="1590"/>
                </a:cxn>
              </a:cxnLst>
              <a:rect l="0" t="0" r="r" b="b"/>
              <a:pathLst>
                <a:path w="1059" h="1590">
                  <a:moveTo>
                    <a:pt x="0" y="1590"/>
                  </a:moveTo>
                  <a:lnTo>
                    <a:pt x="529" y="0"/>
                  </a:lnTo>
                  <a:lnTo>
                    <a:pt x="1059" y="159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00" name="Freeform 56"/>
            <p:cNvSpPr>
              <a:spLocks/>
            </p:cNvSpPr>
            <p:nvPr/>
          </p:nvSpPr>
          <p:spPr bwMode="auto">
            <a:xfrm>
              <a:off x="4641" y="3175"/>
              <a:ext cx="132" cy="198"/>
            </a:xfrm>
            <a:custGeom>
              <a:avLst/>
              <a:gdLst/>
              <a:ahLst/>
              <a:cxnLst>
                <a:cxn ang="0">
                  <a:pos x="0" y="1590"/>
                </a:cxn>
                <a:cxn ang="0">
                  <a:pos x="530" y="0"/>
                </a:cxn>
                <a:cxn ang="0">
                  <a:pos x="1060" y="1590"/>
                </a:cxn>
              </a:cxnLst>
              <a:rect l="0" t="0" r="r" b="b"/>
              <a:pathLst>
                <a:path w="1060" h="1590">
                  <a:moveTo>
                    <a:pt x="0" y="1590"/>
                  </a:moveTo>
                  <a:lnTo>
                    <a:pt x="530" y="0"/>
                  </a:lnTo>
                  <a:lnTo>
                    <a:pt x="1060" y="159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01" name="Freeform 57"/>
            <p:cNvSpPr>
              <a:spLocks/>
            </p:cNvSpPr>
            <p:nvPr/>
          </p:nvSpPr>
          <p:spPr bwMode="auto">
            <a:xfrm>
              <a:off x="4906" y="3175"/>
              <a:ext cx="132" cy="198"/>
            </a:xfrm>
            <a:custGeom>
              <a:avLst/>
              <a:gdLst/>
              <a:ahLst/>
              <a:cxnLst>
                <a:cxn ang="0">
                  <a:pos x="0" y="1590"/>
                </a:cxn>
                <a:cxn ang="0">
                  <a:pos x="530" y="0"/>
                </a:cxn>
                <a:cxn ang="0">
                  <a:pos x="1060" y="1590"/>
                </a:cxn>
              </a:cxnLst>
              <a:rect l="0" t="0" r="r" b="b"/>
              <a:pathLst>
                <a:path w="1060" h="1590">
                  <a:moveTo>
                    <a:pt x="0" y="1590"/>
                  </a:moveTo>
                  <a:lnTo>
                    <a:pt x="530" y="0"/>
                  </a:lnTo>
                  <a:lnTo>
                    <a:pt x="1060" y="159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02" name="Freeform 58"/>
            <p:cNvSpPr>
              <a:spLocks/>
            </p:cNvSpPr>
            <p:nvPr/>
          </p:nvSpPr>
          <p:spPr bwMode="auto">
            <a:xfrm>
              <a:off x="5171" y="3175"/>
              <a:ext cx="132" cy="198"/>
            </a:xfrm>
            <a:custGeom>
              <a:avLst/>
              <a:gdLst/>
              <a:ahLst/>
              <a:cxnLst>
                <a:cxn ang="0">
                  <a:pos x="0" y="1590"/>
                </a:cxn>
                <a:cxn ang="0">
                  <a:pos x="530" y="0"/>
                </a:cxn>
                <a:cxn ang="0">
                  <a:pos x="1060" y="1590"/>
                </a:cxn>
              </a:cxnLst>
              <a:rect l="0" t="0" r="r" b="b"/>
              <a:pathLst>
                <a:path w="1060" h="1590">
                  <a:moveTo>
                    <a:pt x="0" y="1590"/>
                  </a:moveTo>
                  <a:lnTo>
                    <a:pt x="530" y="0"/>
                  </a:lnTo>
                  <a:lnTo>
                    <a:pt x="1060" y="159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03" name="Freeform 59"/>
            <p:cNvSpPr>
              <a:spLocks/>
            </p:cNvSpPr>
            <p:nvPr/>
          </p:nvSpPr>
          <p:spPr bwMode="auto">
            <a:xfrm>
              <a:off x="3373" y="2781"/>
              <a:ext cx="265" cy="331"/>
            </a:xfrm>
            <a:custGeom>
              <a:avLst/>
              <a:gdLst/>
              <a:ahLst/>
              <a:cxnLst>
                <a:cxn ang="0">
                  <a:pos x="0" y="2649"/>
                </a:cxn>
                <a:cxn ang="0">
                  <a:pos x="0" y="1324"/>
                </a:cxn>
                <a:cxn ang="0">
                  <a:pos x="1060" y="0"/>
                </a:cxn>
                <a:cxn ang="0">
                  <a:pos x="2119" y="1324"/>
                </a:cxn>
                <a:cxn ang="0">
                  <a:pos x="2119" y="2649"/>
                </a:cxn>
              </a:cxnLst>
              <a:rect l="0" t="0" r="r" b="b"/>
              <a:pathLst>
                <a:path w="2119" h="2649">
                  <a:moveTo>
                    <a:pt x="0" y="2649"/>
                  </a:moveTo>
                  <a:lnTo>
                    <a:pt x="0" y="1324"/>
                  </a:lnTo>
                  <a:lnTo>
                    <a:pt x="1060" y="0"/>
                  </a:lnTo>
                  <a:lnTo>
                    <a:pt x="2119" y="1324"/>
                  </a:lnTo>
                  <a:lnTo>
                    <a:pt x="2119" y="2649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04" name="Freeform 60"/>
            <p:cNvSpPr>
              <a:spLocks/>
            </p:cNvSpPr>
            <p:nvPr/>
          </p:nvSpPr>
          <p:spPr bwMode="auto">
            <a:xfrm>
              <a:off x="3903" y="2781"/>
              <a:ext cx="265" cy="331"/>
            </a:xfrm>
            <a:custGeom>
              <a:avLst/>
              <a:gdLst/>
              <a:ahLst/>
              <a:cxnLst>
                <a:cxn ang="0">
                  <a:pos x="0" y="2649"/>
                </a:cxn>
                <a:cxn ang="0">
                  <a:pos x="0" y="1324"/>
                </a:cxn>
                <a:cxn ang="0">
                  <a:pos x="1060" y="0"/>
                </a:cxn>
                <a:cxn ang="0">
                  <a:pos x="2119" y="1324"/>
                </a:cxn>
                <a:cxn ang="0">
                  <a:pos x="2119" y="2649"/>
                </a:cxn>
              </a:cxnLst>
              <a:rect l="0" t="0" r="r" b="b"/>
              <a:pathLst>
                <a:path w="2119" h="2649">
                  <a:moveTo>
                    <a:pt x="0" y="2649"/>
                  </a:moveTo>
                  <a:lnTo>
                    <a:pt x="0" y="1324"/>
                  </a:lnTo>
                  <a:lnTo>
                    <a:pt x="1060" y="0"/>
                  </a:lnTo>
                  <a:lnTo>
                    <a:pt x="2119" y="1324"/>
                  </a:lnTo>
                  <a:lnTo>
                    <a:pt x="2119" y="2649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05" name="Freeform 61"/>
            <p:cNvSpPr>
              <a:spLocks/>
            </p:cNvSpPr>
            <p:nvPr/>
          </p:nvSpPr>
          <p:spPr bwMode="auto">
            <a:xfrm>
              <a:off x="4432" y="2781"/>
              <a:ext cx="265" cy="331"/>
            </a:xfrm>
            <a:custGeom>
              <a:avLst/>
              <a:gdLst/>
              <a:ahLst/>
              <a:cxnLst>
                <a:cxn ang="0">
                  <a:pos x="0" y="2649"/>
                </a:cxn>
                <a:cxn ang="0">
                  <a:pos x="0" y="1324"/>
                </a:cxn>
                <a:cxn ang="0">
                  <a:pos x="1060" y="0"/>
                </a:cxn>
                <a:cxn ang="0">
                  <a:pos x="2119" y="1324"/>
                </a:cxn>
                <a:cxn ang="0">
                  <a:pos x="2119" y="2649"/>
                </a:cxn>
              </a:cxnLst>
              <a:rect l="0" t="0" r="r" b="b"/>
              <a:pathLst>
                <a:path w="2119" h="2649">
                  <a:moveTo>
                    <a:pt x="0" y="2649"/>
                  </a:moveTo>
                  <a:lnTo>
                    <a:pt x="0" y="1324"/>
                  </a:lnTo>
                  <a:lnTo>
                    <a:pt x="1060" y="0"/>
                  </a:lnTo>
                  <a:lnTo>
                    <a:pt x="2119" y="1324"/>
                  </a:lnTo>
                  <a:lnTo>
                    <a:pt x="2119" y="2649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06" name="Freeform 62"/>
            <p:cNvSpPr>
              <a:spLocks/>
            </p:cNvSpPr>
            <p:nvPr/>
          </p:nvSpPr>
          <p:spPr bwMode="auto">
            <a:xfrm>
              <a:off x="4962" y="2781"/>
              <a:ext cx="265" cy="331"/>
            </a:xfrm>
            <a:custGeom>
              <a:avLst/>
              <a:gdLst/>
              <a:ahLst/>
              <a:cxnLst>
                <a:cxn ang="0">
                  <a:pos x="0" y="2649"/>
                </a:cxn>
                <a:cxn ang="0">
                  <a:pos x="0" y="1324"/>
                </a:cxn>
                <a:cxn ang="0">
                  <a:pos x="1059" y="0"/>
                </a:cxn>
                <a:cxn ang="0">
                  <a:pos x="2119" y="1324"/>
                </a:cxn>
                <a:cxn ang="0">
                  <a:pos x="2119" y="2649"/>
                </a:cxn>
              </a:cxnLst>
              <a:rect l="0" t="0" r="r" b="b"/>
              <a:pathLst>
                <a:path w="2119" h="2649">
                  <a:moveTo>
                    <a:pt x="0" y="2649"/>
                  </a:moveTo>
                  <a:lnTo>
                    <a:pt x="0" y="1324"/>
                  </a:lnTo>
                  <a:lnTo>
                    <a:pt x="1059" y="0"/>
                  </a:lnTo>
                  <a:lnTo>
                    <a:pt x="2119" y="1324"/>
                  </a:lnTo>
                  <a:lnTo>
                    <a:pt x="2119" y="2649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07" name="Freeform 63"/>
            <p:cNvSpPr>
              <a:spLocks/>
            </p:cNvSpPr>
            <p:nvPr/>
          </p:nvSpPr>
          <p:spPr bwMode="auto">
            <a:xfrm>
              <a:off x="3505" y="2251"/>
              <a:ext cx="530" cy="464"/>
            </a:xfrm>
            <a:custGeom>
              <a:avLst/>
              <a:gdLst/>
              <a:ahLst/>
              <a:cxnLst>
                <a:cxn ang="0">
                  <a:pos x="0" y="3708"/>
                </a:cxn>
                <a:cxn ang="0">
                  <a:pos x="0" y="1324"/>
                </a:cxn>
                <a:cxn ang="0">
                  <a:pos x="2119" y="0"/>
                </a:cxn>
                <a:cxn ang="0">
                  <a:pos x="4238" y="1324"/>
                </a:cxn>
                <a:cxn ang="0">
                  <a:pos x="4238" y="3708"/>
                </a:cxn>
              </a:cxnLst>
              <a:rect l="0" t="0" r="r" b="b"/>
              <a:pathLst>
                <a:path w="4238" h="3708">
                  <a:moveTo>
                    <a:pt x="0" y="3708"/>
                  </a:moveTo>
                  <a:lnTo>
                    <a:pt x="0" y="1324"/>
                  </a:lnTo>
                  <a:lnTo>
                    <a:pt x="2119" y="0"/>
                  </a:lnTo>
                  <a:lnTo>
                    <a:pt x="4238" y="1324"/>
                  </a:lnTo>
                  <a:lnTo>
                    <a:pt x="4238" y="3708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08" name="Freeform 64"/>
            <p:cNvSpPr>
              <a:spLocks/>
            </p:cNvSpPr>
            <p:nvPr/>
          </p:nvSpPr>
          <p:spPr bwMode="auto">
            <a:xfrm>
              <a:off x="4565" y="2251"/>
              <a:ext cx="530" cy="464"/>
            </a:xfrm>
            <a:custGeom>
              <a:avLst/>
              <a:gdLst/>
              <a:ahLst/>
              <a:cxnLst>
                <a:cxn ang="0">
                  <a:pos x="0" y="3708"/>
                </a:cxn>
                <a:cxn ang="0">
                  <a:pos x="0" y="1324"/>
                </a:cxn>
                <a:cxn ang="0">
                  <a:pos x="2118" y="0"/>
                </a:cxn>
                <a:cxn ang="0">
                  <a:pos x="4237" y="1324"/>
                </a:cxn>
                <a:cxn ang="0">
                  <a:pos x="4237" y="3708"/>
                </a:cxn>
              </a:cxnLst>
              <a:rect l="0" t="0" r="r" b="b"/>
              <a:pathLst>
                <a:path w="4237" h="3708">
                  <a:moveTo>
                    <a:pt x="0" y="3708"/>
                  </a:moveTo>
                  <a:lnTo>
                    <a:pt x="0" y="1324"/>
                  </a:lnTo>
                  <a:lnTo>
                    <a:pt x="2118" y="0"/>
                  </a:lnTo>
                  <a:lnTo>
                    <a:pt x="4237" y="1324"/>
                  </a:lnTo>
                  <a:lnTo>
                    <a:pt x="4237" y="3708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09" name="Freeform 65"/>
            <p:cNvSpPr>
              <a:spLocks/>
            </p:cNvSpPr>
            <p:nvPr/>
          </p:nvSpPr>
          <p:spPr bwMode="auto">
            <a:xfrm>
              <a:off x="3770" y="1854"/>
              <a:ext cx="1060" cy="331"/>
            </a:xfrm>
            <a:custGeom>
              <a:avLst/>
              <a:gdLst/>
              <a:ahLst/>
              <a:cxnLst>
                <a:cxn ang="0">
                  <a:pos x="0" y="2648"/>
                </a:cxn>
                <a:cxn ang="0">
                  <a:pos x="0" y="1324"/>
                </a:cxn>
                <a:cxn ang="0">
                  <a:pos x="4237" y="0"/>
                </a:cxn>
                <a:cxn ang="0">
                  <a:pos x="8475" y="1324"/>
                </a:cxn>
                <a:cxn ang="0">
                  <a:pos x="8475" y="2648"/>
                </a:cxn>
              </a:cxnLst>
              <a:rect l="0" t="0" r="r" b="b"/>
              <a:pathLst>
                <a:path w="8475" h="2648">
                  <a:moveTo>
                    <a:pt x="0" y="2648"/>
                  </a:moveTo>
                  <a:lnTo>
                    <a:pt x="0" y="1324"/>
                  </a:lnTo>
                  <a:lnTo>
                    <a:pt x="4237" y="0"/>
                  </a:lnTo>
                  <a:lnTo>
                    <a:pt x="8475" y="1324"/>
                  </a:lnTo>
                  <a:lnTo>
                    <a:pt x="8475" y="2648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10" name="Line 66"/>
            <p:cNvSpPr>
              <a:spLocks noChangeShapeType="1"/>
            </p:cNvSpPr>
            <p:nvPr/>
          </p:nvSpPr>
          <p:spPr bwMode="auto">
            <a:xfrm flipV="1">
              <a:off x="4300" y="1655"/>
              <a:ext cx="1" cy="132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11" name="Rectangle 67"/>
            <p:cNvSpPr>
              <a:spLocks noChangeArrowheads="1"/>
            </p:cNvSpPr>
            <p:nvPr/>
          </p:nvSpPr>
          <p:spPr bwMode="auto">
            <a:xfrm>
              <a:off x="3274" y="3377"/>
              <a:ext cx="66" cy="165"/>
            </a:xfrm>
            <a:prstGeom prst="rect">
              <a:avLst/>
            </a:prstGeom>
            <a:solidFill>
              <a:srgbClr val="FFFFFF"/>
            </a:solidFill>
            <a:ln w="206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12" name="Freeform 68"/>
            <p:cNvSpPr>
              <a:spLocks/>
            </p:cNvSpPr>
            <p:nvPr/>
          </p:nvSpPr>
          <p:spPr bwMode="auto">
            <a:xfrm>
              <a:off x="3274" y="3377"/>
              <a:ext cx="66" cy="165"/>
            </a:xfrm>
            <a:custGeom>
              <a:avLst/>
              <a:gdLst/>
              <a:ahLst/>
              <a:cxnLst>
                <a:cxn ang="0">
                  <a:pos x="0" y="1324"/>
                </a:cxn>
                <a:cxn ang="0">
                  <a:pos x="0" y="0"/>
                </a:cxn>
                <a:cxn ang="0">
                  <a:pos x="530" y="0"/>
                </a:cxn>
                <a:cxn ang="0">
                  <a:pos x="530" y="1324"/>
                </a:cxn>
              </a:cxnLst>
              <a:rect l="0" t="0" r="r" b="b"/>
              <a:pathLst>
                <a:path w="530" h="1324">
                  <a:moveTo>
                    <a:pt x="0" y="1324"/>
                  </a:moveTo>
                  <a:lnTo>
                    <a:pt x="0" y="0"/>
                  </a:lnTo>
                  <a:lnTo>
                    <a:pt x="530" y="0"/>
                  </a:lnTo>
                  <a:lnTo>
                    <a:pt x="530" y="132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13" name="Rectangle 69"/>
            <p:cNvSpPr>
              <a:spLocks noChangeArrowheads="1"/>
            </p:cNvSpPr>
            <p:nvPr/>
          </p:nvSpPr>
          <p:spPr bwMode="auto">
            <a:xfrm>
              <a:off x="3406" y="3377"/>
              <a:ext cx="66" cy="165"/>
            </a:xfrm>
            <a:prstGeom prst="rect">
              <a:avLst/>
            </a:prstGeom>
            <a:solidFill>
              <a:srgbClr val="FFFFFF"/>
            </a:solidFill>
            <a:ln w="206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14" name="Freeform 70"/>
            <p:cNvSpPr>
              <a:spLocks/>
            </p:cNvSpPr>
            <p:nvPr/>
          </p:nvSpPr>
          <p:spPr bwMode="auto">
            <a:xfrm>
              <a:off x="3406" y="3377"/>
              <a:ext cx="66" cy="165"/>
            </a:xfrm>
            <a:custGeom>
              <a:avLst/>
              <a:gdLst/>
              <a:ahLst/>
              <a:cxnLst>
                <a:cxn ang="0">
                  <a:pos x="0" y="1324"/>
                </a:cxn>
                <a:cxn ang="0">
                  <a:pos x="0" y="0"/>
                </a:cxn>
                <a:cxn ang="0">
                  <a:pos x="530" y="0"/>
                </a:cxn>
                <a:cxn ang="0">
                  <a:pos x="530" y="1324"/>
                </a:cxn>
              </a:cxnLst>
              <a:rect l="0" t="0" r="r" b="b"/>
              <a:pathLst>
                <a:path w="530" h="1324">
                  <a:moveTo>
                    <a:pt x="0" y="1324"/>
                  </a:moveTo>
                  <a:lnTo>
                    <a:pt x="0" y="0"/>
                  </a:lnTo>
                  <a:lnTo>
                    <a:pt x="530" y="0"/>
                  </a:lnTo>
                  <a:lnTo>
                    <a:pt x="530" y="132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15" name="Rectangle 71"/>
            <p:cNvSpPr>
              <a:spLocks noChangeArrowheads="1"/>
            </p:cNvSpPr>
            <p:nvPr/>
          </p:nvSpPr>
          <p:spPr bwMode="auto">
            <a:xfrm>
              <a:off x="3539" y="3377"/>
              <a:ext cx="66" cy="165"/>
            </a:xfrm>
            <a:prstGeom prst="rect">
              <a:avLst/>
            </a:prstGeom>
            <a:solidFill>
              <a:srgbClr val="FFFFFF"/>
            </a:solidFill>
            <a:ln w="206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16" name="Freeform 72"/>
            <p:cNvSpPr>
              <a:spLocks/>
            </p:cNvSpPr>
            <p:nvPr/>
          </p:nvSpPr>
          <p:spPr bwMode="auto">
            <a:xfrm>
              <a:off x="3539" y="3377"/>
              <a:ext cx="66" cy="165"/>
            </a:xfrm>
            <a:custGeom>
              <a:avLst/>
              <a:gdLst/>
              <a:ahLst/>
              <a:cxnLst>
                <a:cxn ang="0">
                  <a:pos x="0" y="1324"/>
                </a:cxn>
                <a:cxn ang="0">
                  <a:pos x="0" y="0"/>
                </a:cxn>
                <a:cxn ang="0">
                  <a:pos x="529" y="0"/>
                </a:cxn>
                <a:cxn ang="0">
                  <a:pos x="529" y="1324"/>
                </a:cxn>
              </a:cxnLst>
              <a:rect l="0" t="0" r="r" b="b"/>
              <a:pathLst>
                <a:path w="529" h="1324">
                  <a:moveTo>
                    <a:pt x="0" y="1324"/>
                  </a:moveTo>
                  <a:lnTo>
                    <a:pt x="0" y="0"/>
                  </a:lnTo>
                  <a:lnTo>
                    <a:pt x="529" y="0"/>
                  </a:lnTo>
                  <a:lnTo>
                    <a:pt x="529" y="132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17" name="Rectangle 73"/>
            <p:cNvSpPr>
              <a:spLocks noChangeArrowheads="1"/>
            </p:cNvSpPr>
            <p:nvPr/>
          </p:nvSpPr>
          <p:spPr bwMode="auto">
            <a:xfrm>
              <a:off x="3671" y="3377"/>
              <a:ext cx="66" cy="165"/>
            </a:xfrm>
            <a:prstGeom prst="rect">
              <a:avLst/>
            </a:prstGeom>
            <a:solidFill>
              <a:srgbClr val="FFFFFF"/>
            </a:solidFill>
            <a:ln w="206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18" name="Freeform 74"/>
            <p:cNvSpPr>
              <a:spLocks/>
            </p:cNvSpPr>
            <p:nvPr/>
          </p:nvSpPr>
          <p:spPr bwMode="auto">
            <a:xfrm>
              <a:off x="3671" y="3377"/>
              <a:ext cx="66" cy="165"/>
            </a:xfrm>
            <a:custGeom>
              <a:avLst/>
              <a:gdLst/>
              <a:ahLst/>
              <a:cxnLst>
                <a:cxn ang="0">
                  <a:pos x="0" y="1324"/>
                </a:cxn>
                <a:cxn ang="0">
                  <a:pos x="0" y="0"/>
                </a:cxn>
                <a:cxn ang="0">
                  <a:pos x="530" y="0"/>
                </a:cxn>
                <a:cxn ang="0">
                  <a:pos x="530" y="1324"/>
                </a:cxn>
              </a:cxnLst>
              <a:rect l="0" t="0" r="r" b="b"/>
              <a:pathLst>
                <a:path w="530" h="1324">
                  <a:moveTo>
                    <a:pt x="0" y="1324"/>
                  </a:moveTo>
                  <a:lnTo>
                    <a:pt x="0" y="0"/>
                  </a:lnTo>
                  <a:lnTo>
                    <a:pt x="530" y="0"/>
                  </a:lnTo>
                  <a:lnTo>
                    <a:pt x="530" y="132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19" name="Rectangle 75"/>
            <p:cNvSpPr>
              <a:spLocks noChangeArrowheads="1"/>
            </p:cNvSpPr>
            <p:nvPr/>
          </p:nvSpPr>
          <p:spPr bwMode="auto">
            <a:xfrm>
              <a:off x="3803" y="3377"/>
              <a:ext cx="67" cy="165"/>
            </a:xfrm>
            <a:prstGeom prst="rect">
              <a:avLst/>
            </a:prstGeom>
            <a:solidFill>
              <a:srgbClr val="FFFFFF"/>
            </a:solidFill>
            <a:ln w="206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20" name="Freeform 76"/>
            <p:cNvSpPr>
              <a:spLocks/>
            </p:cNvSpPr>
            <p:nvPr/>
          </p:nvSpPr>
          <p:spPr bwMode="auto">
            <a:xfrm>
              <a:off x="3803" y="3377"/>
              <a:ext cx="67" cy="165"/>
            </a:xfrm>
            <a:custGeom>
              <a:avLst/>
              <a:gdLst/>
              <a:ahLst/>
              <a:cxnLst>
                <a:cxn ang="0">
                  <a:pos x="0" y="1324"/>
                </a:cxn>
                <a:cxn ang="0">
                  <a:pos x="0" y="0"/>
                </a:cxn>
                <a:cxn ang="0">
                  <a:pos x="529" y="0"/>
                </a:cxn>
                <a:cxn ang="0">
                  <a:pos x="529" y="1324"/>
                </a:cxn>
              </a:cxnLst>
              <a:rect l="0" t="0" r="r" b="b"/>
              <a:pathLst>
                <a:path w="529" h="1324">
                  <a:moveTo>
                    <a:pt x="0" y="1324"/>
                  </a:moveTo>
                  <a:lnTo>
                    <a:pt x="0" y="0"/>
                  </a:lnTo>
                  <a:lnTo>
                    <a:pt x="529" y="0"/>
                  </a:lnTo>
                  <a:lnTo>
                    <a:pt x="529" y="132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21" name="Rectangle 77"/>
            <p:cNvSpPr>
              <a:spLocks noChangeArrowheads="1"/>
            </p:cNvSpPr>
            <p:nvPr/>
          </p:nvSpPr>
          <p:spPr bwMode="auto">
            <a:xfrm>
              <a:off x="3936" y="3377"/>
              <a:ext cx="66" cy="165"/>
            </a:xfrm>
            <a:prstGeom prst="rect">
              <a:avLst/>
            </a:prstGeom>
            <a:solidFill>
              <a:srgbClr val="FFFFFF"/>
            </a:solidFill>
            <a:ln w="206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22" name="Freeform 78"/>
            <p:cNvSpPr>
              <a:spLocks/>
            </p:cNvSpPr>
            <p:nvPr/>
          </p:nvSpPr>
          <p:spPr bwMode="auto">
            <a:xfrm>
              <a:off x="3936" y="3377"/>
              <a:ext cx="66" cy="165"/>
            </a:xfrm>
            <a:custGeom>
              <a:avLst/>
              <a:gdLst/>
              <a:ahLst/>
              <a:cxnLst>
                <a:cxn ang="0">
                  <a:pos x="0" y="1324"/>
                </a:cxn>
                <a:cxn ang="0">
                  <a:pos x="0" y="0"/>
                </a:cxn>
                <a:cxn ang="0">
                  <a:pos x="530" y="0"/>
                </a:cxn>
                <a:cxn ang="0">
                  <a:pos x="530" y="1324"/>
                </a:cxn>
              </a:cxnLst>
              <a:rect l="0" t="0" r="r" b="b"/>
              <a:pathLst>
                <a:path w="530" h="1324">
                  <a:moveTo>
                    <a:pt x="0" y="1324"/>
                  </a:moveTo>
                  <a:lnTo>
                    <a:pt x="0" y="0"/>
                  </a:lnTo>
                  <a:lnTo>
                    <a:pt x="530" y="0"/>
                  </a:lnTo>
                  <a:lnTo>
                    <a:pt x="530" y="132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23" name="Rectangle 79"/>
            <p:cNvSpPr>
              <a:spLocks noChangeArrowheads="1"/>
            </p:cNvSpPr>
            <p:nvPr/>
          </p:nvSpPr>
          <p:spPr bwMode="auto">
            <a:xfrm>
              <a:off x="4068" y="3377"/>
              <a:ext cx="66" cy="165"/>
            </a:xfrm>
            <a:prstGeom prst="rect">
              <a:avLst/>
            </a:prstGeom>
            <a:solidFill>
              <a:srgbClr val="FFFFFF"/>
            </a:solidFill>
            <a:ln w="206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24" name="Freeform 80"/>
            <p:cNvSpPr>
              <a:spLocks/>
            </p:cNvSpPr>
            <p:nvPr/>
          </p:nvSpPr>
          <p:spPr bwMode="auto">
            <a:xfrm>
              <a:off x="4068" y="3377"/>
              <a:ext cx="66" cy="165"/>
            </a:xfrm>
            <a:custGeom>
              <a:avLst/>
              <a:gdLst/>
              <a:ahLst/>
              <a:cxnLst>
                <a:cxn ang="0">
                  <a:pos x="0" y="1324"/>
                </a:cxn>
                <a:cxn ang="0">
                  <a:pos x="0" y="0"/>
                </a:cxn>
                <a:cxn ang="0">
                  <a:pos x="530" y="0"/>
                </a:cxn>
                <a:cxn ang="0">
                  <a:pos x="530" y="1324"/>
                </a:cxn>
              </a:cxnLst>
              <a:rect l="0" t="0" r="r" b="b"/>
              <a:pathLst>
                <a:path w="530" h="1324">
                  <a:moveTo>
                    <a:pt x="0" y="1324"/>
                  </a:moveTo>
                  <a:lnTo>
                    <a:pt x="0" y="0"/>
                  </a:lnTo>
                  <a:lnTo>
                    <a:pt x="530" y="0"/>
                  </a:lnTo>
                  <a:lnTo>
                    <a:pt x="530" y="132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25" name="Rectangle 81"/>
            <p:cNvSpPr>
              <a:spLocks noChangeArrowheads="1"/>
            </p:cNvSpPr>
            <p:nvPr/>
          </p:nvSpPr>
          <p:spPr bwMode="auto">
            <a:xfrm>
              <a:off x="4201" y="3377"/>
              <a:ext cx="66" cy="165"/>
            </a:xfrm>
            <a:prstGeom prst="rect">
              <a:avLst/>
            </a:prstGeom>
            <a:solidFill>
              <a:srgbClr val="FFFFFF"/>
            </a:solidFill>
            <a:ln w="206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26" name="Freeform 82"/>
            <p:cNvSpPr>
              <a:spLocks/>
            </p:cNvSpPr>
            <p:nvPr/>
          </p:nvSpPr>
          <p:spPr bwMode="auto">
            <a:xfrm>
              <a:off x="4201" y="3377"/>
              <a:ext cx="66" cy="165"/>
            </a:xfrm>
            <a:custGeom>
              <a:avLst/>
              <a:gdLst/>
              <a:ahLst/>
              <a:cxnLst>
                <a:cxn ang="0">
                  <a:pos x="0" y="1324"/>
                </a:cxn>
                <a:cxn ang="0">
                  <a:pos x="0" y="0"/>
                </a:cxn>
                <a:cxn ang="0">
                  <a:pos x="530" y="0"/>
                </a:cxn>
                <a:cxn ang="0">
                  <a:pos x="530" y="1324"/>
                </a:cxn>
              </a:cxnLst>
              <a:rect l="0" t="0" r="r" b="b"/>
              <a:pathLst>
                <a:path w="530" h="1324">
                  <a:moveTo>
                    <a:pt x="0" y="1324"/>
                  </a:moveTo>
                  <a:lnTo>
                    <a:pt x="0" y="0"/>
                  </a:lnTo>
                  <a:lnTo>
                    <a:pt x="530" y="0"/>
                  </a:lnTo>
                  <a:lnTo>
                    <a:pt x="530" y="132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27" name="Rectangle 83"/>
            <p:cNvSpPr>
              <a:spLocks noChangeArrowheads="1"/>
            </p:cNvSpPr>
            <p:nvPr/>
          </p:nvSpPr>
          <p:spPr bwMode="auto">
            <a:xfrm>
              <a:off x="4333" y="3377"/>
              <a:ext cx="66" cy="165"/>
            </a:xfrm>
            <a:prstGeom prst="rect">
              <a:avLst/>
            </a:prstGeom>
            <a:solidFill>
              <a:srgbClr val="FFFFFF"/>
            </a:solidFill>
            <a:ln w="206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28" name="Freeform 84"/>
            <p:cNvSpPr>
              <a:spLocks/>
            </p:cNvSpPr>
            <p:nvPr/>
          </p:nvSpPr>
          <p:spPr bwMode="auto">
            <a:xfrm>
              <a:off x="4333" y="3377"/>
              <a:ext cx="66" cy="165"/>
            </a:xfrm>
            <a:custGeom>
              <a:avLst/>
              <a:gdLst/>
              <a:ahLst/>
              <a:cxnLst>
                <a:cxn ang="0">
                  <a:pos x="0" y="1324"/>
                </a:cxn>
                <a:cxn ang="0">
                  <a:pos x="0" y="0"/>
                </a:cxn>
                <a:cxn ang="0">
                  <a:pos x="529" y="0"/>
                </a:cxn>
                <a:cxn ang="0">
                  <a:pos x="529" y="1324"/>
                </a:cxn>
              </a:cxnLst>
              <a:rect l="0" t="0" r="r" b="b"/>
              <a:pathLst>
                <a:path w="529" h="1324">
                  <a:moveTo>
                    <a:pt x="0" y="1324"/>
                  </a:moveTo>
                  <a:lnTo>
                    <a:pt x="0" y="0"/>
                  </a:lnTo>
                  <a:lnTo>
                    <a:pt x="529" y="0"/>
                  </a:lnTo>
                  <a:lnTo>
                    <a:pt x="529" y="132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29" name="Rectangle 85"/>
            <p:cNvSpPr>
              <a:spLocks noChangeArrowheads="1"/>
            </p:cNvSpPr>
            <p:nvPr/>
          </p:nvSpPr>
          <p:spPr bwMode="auto">
            <a:xfrm>
              <a:off x="4466" y="3377"/>
              <a:ext cx="66" cy="165"/>
            </a:xfrm>
            <a:prstGeom prst="rect">
              <a:avLst/>
            </a:prstGeom>
            <a:solidFill>
              <a:srgbClr val="FFFFFF"/>
            </a:solidFill>
            <a:ln w="206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30" name="Freeform 86"/>
            <p:cNvSpPr>
              <a:spLocks/>
            </p:cNvSpPr>
            <p:nvPr/>
          </p:nvSpPr>
          <p:spPr bwMode="auto">
            <a:xfrm>
              <a:off x="4466" y="3377"/>
              <a:ext cx="66" cy="165"/>
            </a:xfrm>
            <a:custGeom>
              <a:avLst/>
              <a:gdLst/>
              <a:ahLst/>
              <a:cxnLst>
                <a:cxn ang="0">
                  <a:pos x="0" y="1324"/>
                </a:cxn>
                <a:cxn ang="0">
                  <a:pos x="0" y="0"/>
                </a:cxn>
                <a:cxn ang="0">
                  <a:pos x="530" y="0"/>
                </a:cxn>
                <a:cxn ang="0">
                  <a:pos x="530" y="1324"/>
                </a:cxn>
              </a:cxnLst>
              <a:rect l="0" t="0" r="r" b="b"/>
              <a:pathLst>
                <a:path w="530" h="1324">
                  <a:moveTo>
                    <a:pt x="0" y="1324"/>
                  </a:moveTo>
                  <a:lnTo>
                    <a:pt x="0" y="0"/>
                  </a:lnTo>
                  <a:lnTo>
                    <a:pt x="530" y="0"/>
                  </a:lnTo>
                  <a:lnTo>
                    <a:pt x="530" y="132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31" name="Rectangle 87"/>
            <p:cNvSpPr>
              <a:spLocks noChangeArrowheads="1"/>
            </p:cNvSpPr>
            <p:nvPr/>
          </p:nvSpPr>
          <p:spPr bwMode="auto">
            <a:xfrm>
              <a:off x="4598" y="3377"/>
              <a:ext cx="66" cy="165"/>
            </a:xfrm>
            <a:prstGeom prst="rect">
              <a:avLst/>
            </a:prstGeom>
            <a:solidFill>
              <a:srgbClr val="FFFFFF"/>
            </a:solidFill>
            <a:ln w="206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32" name="Freeform 88"/>
            <p:cNvSpPr>
              <a:spLocks/>
            </p:cNvSpPr>
            <p:nvPr/>
          </p:nvSpPr>
          <p:spPr bwMode="auto">
            <a:xfrm>
              <a:off x="4598" y="3377"/>
              <a:ext cx="66" cy="165"/>
            </a:xfrm>
            <a:custGeom>
              <a:avLst/>
              <a:gdLst/>
              <a:ahLst/>
              <a:cxnLst>
                <a:cxn ang="0">
                  <a:pos x="0" y="1324"/>
                </a:cxn>
                <a:cxn ang="0">
                  <a:pos x="0" y="0"/>
                </a:cxn>
                <a:cxn ang="0">
                  <a:pos x="530" y="0"/>
                </a:cxn>
                <a:cxn ang="0">
                  <a:pos x="530" y="1324"/>
                </a:cxn>
              </a:cxnLst>
              <a:rect l="0" t="0" r="r" b="b"/>
              <a:pathLst>
                <a:path w="530" h="1324">
                  <a:moveTo>
                    <a:pt x="0" y="1324"/>
                  </a:moveTo>
                  <a:lnTo>
                    <a:pt x="0" y="0"/>
                  </a:lnTo>
                  <a:lnTo>
                    <a:pt x="530" y="0"/>
                  </a:lnTo>
                  <a:lnTo>
                    <a:pt x="530" y="132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33" name="Rectangle 89"/>
            <p:cNvSpPr>
              <a:spLocks noChangeArrowheads="1"/>
            </p:cNvSpPr>
            <p:nvPr/>
          </p:nvSpPr>
          <p:spPr bwMode="auto">
            <a:xfrm>
              <a:off x="4730" y="3377"/>
              <a:ext cx="67" cy="165"/>
            </a:xfrm>
            <a:prstGeom prst="rect">
              <a:avLst/>
            </a:prstGeom>
            <a:solidFill>
              <a:srgbClr val="FFFFFF"/>
            </a:solidFill>
            <a:ln w="206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34" name="Freeform 90"/>
            <p:cNvSpPr>
              <a:spLocks/>
            </p:cNvSpPr>
            <p:nvPr/>
          </p:nvSpPr>
          <p:spPr bwMode="auto">
            <a:xfrm>
              <a:off x="4730" y="3377"/>
              <a:ext cx="67" cy="165"/>
            </a:xfrm>
            <a:custGeom>
              <a:avLst/>
              <a:gdLst/>
              <a:ahLst/>
              <a:cxnLst>
                <a:cxn ang="0">
                  <a:pos x="0" y="1324"/>
                </a:cxn>
                <a:cxn ang="0">
                  <a:pos x="0" y="0"/>
                </a:cxn>
                <a:cxn ang="0">
                  <a:pos x="530" y="0"/>
                </a:cxn>
                <a:cxn ang="0">
                  <a:pos x="530" y="1324"/>
                </a:cxn>
              </a:cxnLst>
              <a:rect l="0" t="0" r="r" b="b"/>
              <a:pathLst>
                <a:path w="530" h="1324">
                  <a:moveTo>
                    <a:pt x="0" y="1324"/>
                  </a:moveTo>
                  <a:lnTo>
                    <a:pt x="0" y="0"/>
                  </a:lnTo>
                  <a:lnTo>
                    <a:pt x="530" y="0"/>
                  </a:lnTo>
                  <a:lnTo>
                    <a:pt x="530" y="132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35" name="Rectangle 91"/>
            <p:cNvSpPr>
              <a:spLocks noChangeArrowheads="1"/>
            </p:cNvSpPr>
            <p:nvPr/>
          </p:nvSpPr>
          <p:spPr bwMode="auto">
            <a:xfrm>
              <a:off x="4863" y="3377"/>
              <a:ext cx="66" cy="165"/>
            </a:xfrm>
            <a:prstGeom prst="rect">
              <a:avLst/>
            </a:prstGeom>
            <a:solidFill>
              <a:srgbClr val="FFFFFF"/>
            </a:solidFill>
            <a:ln w="206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36" name="Freeform 92"/>
            <p:cNvSpPr>
              <a:spLocks/>
            </p:cNvSpPr>
            <p:nvPr/>
          </p:nvSpPr>
          <p:spPr bwMode="auto">
            <a:xfrm>
              <a:off x="4863" y="3377"/>
              <a:ext cx="66" cy="165"/>
            </a:xfrm>
            <a:custGeom>
              <a:avLst/>
              <a:gdLst/>
              <a:ahLst/>
              <a:cxnLst>
                <a:cxn ang="0">
                  <a:pos x="0" y="1324"/>
                </a:cxn>
                <a:cxn ang="0">
                  <a:pos x="0" y="0"/>
                </a:cxn>
                <a:cxn ang="0">
                  <a:pos x="530" y="0"/>
                </a:cxn>
                <a:cxn ang="0">
                  <a:pos x="530" y="1324"/>
                </a:cxn>
              </a:cxnLst>
              <a:rect l="0" t="0" r="r" b="b"/>
              <a:pathLst>
                <a:path w="530" h="1324">
                  <a:moveTo>
                    <a:pt x="0" y="1324"/>
                  </a:moveTo>
                  <a:lnTo>
                    <a:pt x="0" y="0"/>
                  </a:lnTo>
                  <a:lnTo>
                    <a:pt x="530" y="0"/>
                  </a:lnTo>
                  <a:lnTo>
                    <a:pt x="530" y="132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37" name="Rectangle 93"/>
            <p:cNvSpPr>
              <a:spLocks noChangeArrowheads="1"/>
            </p:cNvSpPr>
            <p:nvPr/>
          </p:nvSpPr>
          <p:spPr bwMode="auto">
            <a:xfrm>
              <a:off x="4995" y="3377"/>
              <a:ext cx="66" cy="165"/>
            </a:xfrm>
            <a:prstGeom prst="rect">
              <a:avLst/>
            </a:prstGeom>
            <a:solidFill>
              <a:srgbClr val="FFFFFF"/>
            </a:solidFill>
            <a:ln w="206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38" name="Freeform 94"/>
            <p:cNvSpPr>
              <a:spLocks/>
            </p:cNvSpPr>
            <p:nvPr/>
          </p:nvSpPr>
          <p:spPr bwMode="auto">
            <a:xfrm>
              <a:off x="4995" y="3377"/>
              <a:ext cx="66" cy="165"/>
            </a:xfrm>
            <a:custGeom>
              <a:avLst/>
              <a:gdLst/>
              <a:ahLst/>
              <a:cxnLst>
                <a:cxn ang="0">
                  <a:pos x="0" y="1324"/>
                </a:cxn>
                <a:cxn ang="0">
                  <a:pos x="0" y="0"/>
                </a:cxn>
                <a:cxn ang="0">
                  <a:pos x="529" y="0"/>
                </a:cxn>
                <a:cxn ang="0">
                  <a:pos x="529" y="1324"/>
                </a:cxn>
              </a:cxnLst>
              <a:rect l="0" t="0" r="r" b="b"/>
              <a:pathLst>
                <a:path w="529" h="1324">
                  <a:moveTo>
                    <a:pt x="0" y="1324"/>
                  </a:moveTo>
                  <a:lnTo>
                    <a:pt x="0" y="0"/>
                  </a:lnTo>
                  <a:lnTo>
                    <a:pt x="529" y="0"/>
                  </a:lnTo>
                  <a:lnTo>
                    <a:pt x="529" y="132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39" name="Rectangle 95"/>
            <p:cNvSpPr>
              <a:spLocks noChangeArrowheads="1"/>
            </p:cNvSpPr>
            <p:nvPr/>
          </p:nvSpPr>
          <p:spPr bwMode="auto">
            <a:xfrm>
              <a:off x="5128" y="3377"/>
              <a:ext cx="66" cy="165"/>
            </a:xfrm>
            <a:prstGeom prst="rect">
              <a:avLst/>
            </a:prstGeom>
            <a:solidFill>
              <a:srgbClr val="FFFFFF"/>
            </a:solidFill>
            <a:ln w="206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40" name="Freeform 96"/>
            <p:cNvSpPr>
              <a:spLocks/>
            </p:cNvSpPr>
            <p:nvPr/>
          </p:nvSpPr>
          <p:spPr bwMode="auto">
            <a:xfrm>
              <a:off x="5128" y="3377"/>
              <a:ext cx="66" cy="165"/>
            </a:xfrm>
            <a:custGeom>
              <a:avLst/>
              <a:gdLst/>
              <a:ahLst/>
              <a:cxnLst>
                <a:cxn ang="0">
                  <a:pos x="0" y="1324"/>
                </a:cxn>
                <a:cxn ang="0">
                  <a:pos x="0" y="0"/>
                </a:cxn>
                <a:cxn ang="0">
                  <a:pos x="530" y="0"/>
                </a:cxn>
                <a:cxn ang="0">
                  <a:pos x="530" y="1324"/>
                </a:cxn>
              </a:cxnLst>
              <a:rect l="0" t="0" r="r" b="b"/>
              <a:pathLst>
                <a:path w="530" h="1324">
                  <a:moveTo>
                    <a:pt x="0" y="1324"/>
                  </a:moveTo>
                  <a:lnTo>
                    <a:pt x="0" y="0"/>
                  </a:lnTo>
                  <a:lnTo>
                    <a:pt x="530" y="0"/>
                  </a:lnTo>
                  <a:lnTo>
                    <a:pt x="530" y="132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41" name="Rectangle 97"/>
            <p:cNvSpPr>
              <a:spLocks noChangeArrowheads="1"/>
            </p:cNvSpPr>
            <p:nvPr/>
          </p:nvSpPr>
          <p:spPr bwMode="auto">
            <a:xfrm>
              <a:off x="5260" y="3377"/>
              <a:ext cx="66" cy="165"/>
            </a:xfrm>
            <a:prstGeom prst="rect">
              <a:avLst/>
            </a:prstGeom>
            <a:solidFill>
              <a:srgbClr val="FFFFFF"/>
            </a:solidFill>
            <a:ln w="206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42" name="Freeform 98"/>
            <p:cNvSpPr>
              <a:spLocks/>
            </p:cNvSpPr>
            <p:nvPr/>
          </p:nvSpPr>
          <p:spPr bwMode="auto">
            <a:xfrm>
              <a:off x="5260" y="3377"/>
              <a:ext cx="66" cy="165"/>
            </a:xfrm>
            <a:custGeom>
              <a:avLst/>
              <a:gdLst/>
              <a:ahLst/>
              <a:cxnLst>
                <a:cxn ang="0">
                  <a:pos x="0" y="1324"/>
                </a:cxn>
                <a:cxn ang="0">
                  <a:pos x="0" y="0"/>
                </a:cxn>
                <a:cxn ang="0">
                  <a:pos x="529" y="0"/>
                </a:cxn>
                <a:cxn ang="0">
                  <a:pos x="529" y="1324"/>
                </a:cxn>
              </a:cxnLst>
              <a:rect l="0" t="0" r="r" b="b"/>
              <a:pathLst>
                <a:path w="529" h="1324">
                  <a:moveTo>
                    <a:pt x="0" y="1324"/>
                  </a:moveTo>
                  <a:lnTo>
                    <a:pt x="0" y="0"/>
                  </a:lnTo>
                  <a:lnTo>
                    <a:pt x="529" y="0"/>
                  </a:lnTo>
                  <a:lnTo>
                    <a:pt x="529" y="132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43" name="Oval 99"/>
            <p:cNvSpPr>
              <a:spLocks noChangeArrowheads="1"/>
            </p:cNvSpPr>
            <p:nvPr/>
          </p:nvSpPr>
          <p:spPr bwMode="auto">
            <a:xfrm>
              <a:off x="3307" y="3112"/>
              <a:ext cx="132" cy="132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44" name="Oval 100"/>
            <p:cNvSpPr>
              <a:spLocks noChangeArrowheads="1"/>
            </p:cNvSpPr>
            <p:nvPr/>
          </p:nvSpPr>
          <p:spPr bwMode="auto">
            <a:xfrm>
              <a:off x="3572" y="3112"/>
              <a:ext cx="132" cy="132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45" name="Oval 101"/>
            <p:cNvSpPr>
              <a:spLocks noChangeArrowheads="1"/>
            </p:cNvSpPr>
            <p:nvPr/>
          </p:nvSpPr>
          <p:spPr bwMode="auto">
            <a:xfrm>
              <a:off x="3836" y="3112"/>
              <a:ext cx="133" cy="132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46" name="Oval 102"/>
            <p:cNvSpPr>
              <a:spLocks noChangeArrowheads="1"/>
            </p:cNvSpPr>
            <p:nvPr/>
          </p:nvSpPr>
          <p:spPr bwMode="auto">
            <a:xfrm>
              <a:off x="4101" y="3112"/>
              <a:ext cx="133" cy="132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47" name="Oval 103"/>
            <p:cNvSpPr>
              <a:spLocks noChangeArrowheads="1"/>
            </p:cNvSpPr>
            <p:nvPr/>
          </p:nvSpPr>
          <p:spPr bwMode="auto">
            <a:xfrm>
              <a:off x="4366" y="3112"/>
              <a:ext cx="133" cy="132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48" name="Oval 104"/>
            <p:cNvSpPr>
              <a:spLocks noChangeArrowheads="1"/>
            </p:cNvSpPr>
            <p:nvPr/>
          </p:nvSpPr>
          <p:spPr bwMode="auto">
            <a:xfrm>
              <a:off x="4631" y="3112"/>
              <a:ext cx="133" cy="132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49" name="Oval 105"/>
            <p:cNvSpPr>
              <a:spLocks noChangeArrowheads="1"/>
            </p:cNvSpPr>
            <p:nvPr/>
          </p:nvSpPr>
          <p:spPr bwMode="auto">
            <a:xfrm>
              <a:off x="4631" y="3112"/>
              <a:ext cx="133" cy="132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50" name="Oval 106"/>
            <p:cNvSpPr>
              <a:spLocks noChangeArrowheads="1"/>
            </p:cNvSpPr>
            <p:nvPr/>
          </p:nvSpPr>
          <p:spPr bwMode="auto">
            <a:xfrm>
              <a:off x="4896" y="3112"/>
              <a:ext cx="132" cy="132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51" name="Oval 107"/>
            <p:cNvSpPr>
              <a:spLocks noChangeArrowheads="1"/>
            </p:cNvSpPr>
            <p:nvPr/>
          </p:nvSpPr>
          <p:spPr bwMode="auto">
            <a:xfrm>
              <a:off x="5161" y="3112"/>
              <a:ext cx="132" cy="132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52" name="Oval 108"/>
            <p:cNvSpPr>
              <a:spLocks noChangeArrowheads="1"/>
            </p:cNvSpPr>
            <p:nvPr/>
          </p:nvSpPr>
          <p:spPr bwMode="auto">
            <a:xfrm>
              <a:off x="3439" y="2715"/>
              <a:ext cx="133" cy="132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53" name="Oval 109"/>
            <p:cNvSpPr>
              <a:spLocks noChangeArrowheads="1"/>
            </p:cNvSpPr>
            <p:nvPr/>
          </p:nvSpPr>
          <p:spPr bwMode="auto">
            <a:xfrm>
              <a:off x="3969" y="2715"/>
              <a:ext cx="132" cy="132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54" name="Oval 110"/>
            <p:cNvSpPr>
              <a:spLocks noChangeArrowheads="1"/>
            </p:cNvSpPr>
            <p:nvPr/>
          </p:nvSpPr>
          <p:spPr bwMode="auto">
            <a:xfrm>
              <a:off x="4499" y="2715"/>
              <a:ext cx="132" cy="132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55" name="Oval 111"/>
            <p:cNvSpPr>
              <a:spLocks noChangeArrowheads="1"/>
            </p:cNvSpPr>
            <p:nvPr/>
          </p:nvSpPr>
          <p:spPr bwMode="auto">
            <a:xfrm>
              <a:off x="5028" y="2715"/>
              <a:ext cx="133" cy="132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56" name="Oval 112"/>
            <p:cNvSpPr>
              <a:spLocks noChangeArrowheads="1"/>
            </p:cNvSpPr>
            <p:nvPr/>
          </p:nvSpPr>
          <p:spPr bwMode="auto">
            <a:xfrm>
              <a:off x="3704" y="2185"/>
              <a:ext cx="132" cy="132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57" name="Oval 113"/>
            <p:cNvSpPr>
              <a:spLocks noChangeArrowheads="1"/>
            </p:cNvSpPr>
            <p:nvPr/>
          </p:nvSpPr>
          <p:spPr bwMode="auto">
            <a:xfrm>
              <a:off x="4764" y="2185"/>
              <a:ext cx="132" cy="132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58" name="Oval 114"/>
            <p:cNvSpPr>
              <a:spLocks noChangeArrowheads="1"/>
            </p:cNvSpPr>
            <p:nvPr/>
          </p:nvSpPr>
          <p:spPr bwMode="auto">
            <a:xfrm>
              <a:off x="4234" y="1787"/>
              <a:ext cx="132" cy="133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59" name="Rectangle 115"/>
            <p:cNvSpPr>
              <a:spLocks noChangeArrowheads="1"/>
            </p:cNvSpPr>
            <p:nvPr/>
          </p:nvSpPr>
          <p:spPr bwMode="auto">
            <a:xfrm>
              <a:off x="4134" y="2946"/>
              <a:ext cx="67" cy="67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60" name="Rectangle 116"/>
            <p:cNvSpPr>
              <a:spLocks noChangeArrowheads="1"/>
            </p:cNvSpPr>
            <p:nvPr/>
          </p:nvSpPr>
          <p:spPr bwMode="auto">
            <a:xfrm>
              <a:off x="3340" y="2946"/>
              <a:ext cx="66" cy="67"/>
            </a:xfrm>
            <a:prstGeom prst="rect">
              <a:avLst/>
            </a:prstGeom>
            <a:solidFill>
              <a:srgbClr val="FFFFFF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61" name="Rectangle 117"/>
            <p:cNvSpPr>
              <a:spLocks noChangeArrowheads="1"/>
            </p:cNvSpPr>
            <p:nvPr/>
          </p:nvSpPr>
          <p:spPr bwMode="auto">
            <a:xfrm>
              <a:off x="3605" y="2946"/>
              <a:ext cx="66" cy="67"/>
            </a:xfrm>
            <a:prstGeom prst="rect">
              <a:avLst/>
            </a:prstGeom>
            <a:solidFill>
              <a:srgbClr val="FFFFFF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62" name="Rectangle 118"/>
            <p:cNvSpPr>
              <a:spLocks noChangeArrowheads="1"/>
            </p:cNvSpPr>
            <p:nvPr/>
          </p:nvSpPr>
          <p:spPr bwMode="auto">
            <a:xfrm>
              <a:off x="3870" y="2946"/>
              <a:ext cx="66" cy="67"/>
            </a:xfrm>
            <a:prstGeom prst="rect">
              <a:avLst/>
            </a:prstGeom>
            <a:solidFill>
              <a:srgbClr val="FFFFFF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63" name="Rectangle 119"/>
            <p:cNvSpPr>
              <a:spLocks noChangeArrowheads="1"/>
            </p:cNvSpPr>
            <p:nvPr/>
          </p:nvSpPr>
          <p:spPr bwMode="auto">
            <a:xfrm>
              <a:off x="4134" y="2946"/>
              <a:ext cx="67" cy="67"/>
            </a:xfrm>
            <a:prstGeom prst="rect">
              <a:avLst/>
            </a:prstGeom>
            <a:solidFill>
              <a:srgbClr val="FFFFFF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64" name="Rectangle 120"/>
            <p:cNvSpPr>
              <a:spLocks noChangeArrowheads="1"/>
            </p:cNvSpPr>
            <p:nvPr/>
          </p:nvSpPr>
          <p:spPr bwMode="auto">
            <a:xfrm>
              <a:off x="4399" y="2946"/>
              <a:ext cx="67" cy="67"/>
            </a:xfrm>
            <a:prstGeom prst="rect">
              <a:avLst/>
            </a:prstGeom>
            <a:solidFill>
              <a:srgbClr val="FFFFFF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65" name="Rectangle 121"/>
            <p:cNvSpPr>
              <a:spLocks noChangeArrowheads="1"/>
            </p:cNvSpPr>
            <p:nvPr/>
          </p:nvSpPr>
          <p:spPr bwMode="auto">
            <a:xfrm>
              <a:off x="4664" y="2946"/>
              <a:ext cx="66" cy="67"/>
            </a:xfrm>
            <a:prstGeom prst="rect">
              <a:avLst/>
            </a:prstGeom>
            <a:solidFill>
              <a:srgbClr val="FFFFFF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66" name="Rectangle 122"/>
            <p:cNvSpPr>
              <a:spLocks noChangeArrowheads="1"/>
            </p:cNvSpPr>
            <p:nvPr/>
          </p:nvSpPr>
          <p:spPr bwMode="auto">
            <a:xfrm>
              <a:off x="4929" y="2946"/>
              <a:ext cx="66" cy="67"/>
            </a:xfrm>
            <a:prstGeom prst="rect">
              <a:avLst/>
            </a:prstGeom>
            <a:solidFill>
              <a:srgbClr val="FFFFFF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67" name="Rectangle 123"/>
            <p:cNvSpPr>
              <a:spLocks noChangeArrowheads="1"/>
            </p:cNvSpPr>
            <p:nvPr/>
          </p:nvSpPr>
          <p:spPr bwMode="auto">
            <a:xfrm>
              <a:off x="5194" y="2946"/>
              <a:ext cx="66" cy="67"/>
            </a:xfrm>
            <a:prstGeom prst="rect">
              <a:avLst/>
            </a:prstGeom>
            <a:solidFill>
              <a:srgbClr val="FFFFFF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68" name="Rectangle 124"/>
            <p:cNvSpPr>
              <a:spLocks noChangeArrowheads="1"/>
            </p:cNvSpPr>
            <p:nvPr/>
          </p:nvSpPr>
          <p:spPr bwMode="auto">
            <a:xfrm>
              <a:off x="5061" y="2417"/>
              <a:ext cx="67" cy="198"/>
            </a:xfrm>
            <a:prstGeom prst="rect">
              <a:avLst/>
            </a:prstGeom>
            <a:solidFill>
              <a:srgbClr val="FFFFFF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69" name="Rectangle 125"/>
            <p:cNvSpPr>
              <a:spLocks noChangeArrowheads="1"/>
            </p:cNvSpPr>
            <p:nvPr/>
          </p:nvSpPr>
          <p:spPr bwMode="auto">
            <a:xfrm>
              <a:off x="4532" y="2417"/>
              <a:ext cx="66" cy="198"/>
            </a:xfrm>
            <a:prstGeom prst="rect">
              <a:avLst/>
            </a:prstGeom>
            <a:solidFill>
              <a:srgbClr val="FFFFFF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70" name="Rectangle 126"/>
            <p:cNvSpPr>
              <a:spLocks noChangeArrowheads="1"/>
            </p:cNvSpPr>
            <p:nvPr/>
          </p:nvSpPr>
          <p:spPr bwMode="auto">
            <a:xfrm>
              <a:off x="4002" y="2417"/>
              <a:ext cx="66" cy="198"/>
            </a:xfrm>
            <a:prstGeom prst="rect">
              <a:avLst/>
            </a:prstGeom>
            <a:solidFill>
              <a:srgbClr val="FFFFFF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71" name="Rectangle 127"/>
            <p:cNvSpPr>
              <a:spLocks noChangeArrowheads="1"/>
            </p:cNvSpPr>
            <p:nvPr/>
          </p:nvSpPr>
          <p:spPr bwMode="auto">
            <a:xfrm>
              <a:off x="3472" y="2417"/>
              <a:ext cx="67" cy="198"/>
            </a:xfrm>
            <a:prstGeom prst="rect">
              <a:avLst/>
            </a:prstGeom>
            <a:solidFill>
              <a:srgbClr val="FFFFFF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72" name="Rectangle 128"/>
            <p:cNvSpPr>
              <a:spLocks noChangeArrowheads="1"/>
            </p:cNvSpPr>
            <p:nvPr/>
          </p:nvSpPr>
          <p:spPr bwMode="auto">
            <a:xfrm>
              <a:off x="3737" y="2019"/>
              <a:ext cx="66" cy="66"/>
            </a:xfrm>
            <a:prstGeom prst="rect">
              <a:avLst/>
            </a:prstGeom>
            <a:solidFill>
              <a:srgbClr val="FFFFFF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73" name="Rectangle 129"/>
            <p:cNvSpPr>
              <a:spLocks noChangeArrowheads="1"/>
            </p:cNvSpPr>
            <p:nvPr/>
          </p:nvSpPr>
          <p:spPr bwMode="auto">
            <a:xfrm>
              <a:off x="4797" y="2019"/>
              <a:ext cx="66" cy="66"/>
            </a:xfrm>
            <a:prstGeom prst="rect">
              <a:avLst/>
            </a:prstGeom>
            <a:solidFill>
              <a:srgbClr val="FFFFFF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274" name="Rectangle 130"/>
            <p:cNvSpPr>
              <a:spLocks noChangeArrowheads="1"/>
            </p:cNvSpPr>
            <p:nvPr/>
          </p:nvSpPr>
          <p:spPr bwMode="auto">
            <a:xfrm>
              <a:off x="4267" y="1258"/>
              <a:ext cx="66" cy="397"/>
            </a:xfrm>
            <a:prstGeom prst="rect">
              <a:avLst/>
            </a:prstGeom>
            <a:solidFill>
              <a:srgbClr val="FFFFFF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62279" name="Rectangle 135"/>
          <p:cNvSpPr>
            <a:spLocks noChangeArrowheads="1"/>
          </p:cNvSpPr>
          <p:nvPr/>
        </p:nvSpPr>
        <p:spPr bwMode="auto">
          <a:xfrm>
            <a:off x="2857488" y="1000108"/>
            <a:ext cx="571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tabLst>
                <a:tab pos="4803775" algn="l"/>
              </a:tabLst>
            </a:pPr>
            <a:r>
              <a:rPr lang="da-DK" b="0" i="0" dirty="0" err="1">
                <a:solidFill>
                  <a:srgbClr val="C2432C"/>
                </a:solidFill>
              </a:rPr>
              <a:t>Frigo</a:t>
            </a:r>
            <a:r>
              <a:rPr lang="da-DK" b="0" i="0" dirty="0">
                <a:solidFill>
                  <a:srgbClr val="C2432C"/>
                </a:solidFill>
              </a:rPr>
              <a:t>, </a:t>
            </a:r>
            <a:r>
              <a:rPr lang="da-DK" b="0" i="0" dirty="0" err="1">
                <a:solidFill>
                  <a:srgbClr val="C2432C"/>
                </a:solidFill>
              </a:rPr>
              <a:t>Leiserson</a:t>
            </a:r>
            <a:r>
              <a:rPr lang="da-DK" b="0" i="0" dirty="0">
                <a:solidFill>
                  <a:srgbClr val="C2432C"/>
                </a:solidFill>
              </a:rPr>
              <a:t>, </a:t>
            </a:r>
            <a:r>
              <a:rPr lang="da-DK" b="0" i="0" dirty="0" err="1">
                <a:solidFill>
                  <a:srgbClr val="C2432C"/>
                </a:solidFill>
              </a:rPr>
              <a:t>Prokop</a:t>
            </a:r>
            <a:r>
              <a:rPr lang="da-DK" b="0" i="0" dirty="0">
                <a:solidFill>
                  <a:srgbClr val="C2432C"/>
                </a:solidFill>
              </a:rPr>
              <a:t>, </a:t>
            </a:r>
            <a:r>
              <a:rPr lang="da-DK" b="0" i="0" dirty="0" err="1">
                <a:solidFill>
                  <a:srgbClr val="C2432C"/>
                </a:solidFill>
              </a:rPr>
              <a:t>Ramachandran</a:t>
            </a:r>
            <a:r>
              <a:rPr lang="da-DK" b="0" i="0" dirty="0">
                <a:solidFill>
                  <a:srgbClr val="C2432C"/>
                </a:solidFill>
              </a:rPr>
              <a:t> 1999</a:t>
            </a:r>
          </a:p>
        </p:txBody>
      </p:sp>
      <p:sp>
        <p:nvSpPr>
          <p:cNvPr id="118" name="Rectangle 36"/>
          <p:cNvSpPr>
            <a:spLocks noChangeArrowheads="1"/>
          </p:cNvSpPr>
          <p:nvPr/>
        </p:nvSpPr>
        <p:spPr bwMode="auto">
          <a:xfrm>
            <a:off x="2960218" y="5345684"/>
            <a:ext cx="5402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0" dirty="0" smtClean="0">
                <a:solidFill>
                  <a:srgbClr val="000000"/>
                </a:solidFill>
              </a:rPr>
              <a:t>M  </a:t>
            </a:r>
            <a:r>
              <a:rPr lang="en-US" sz="2400" baseline="-25000" dirty="0" smtClean="0">
                <a:solidFill>
                  <a:srgbClr val="000000"/>
                </a:solidFill>
              </a:rPr>
              <a:t>k </a:t>
            </a:r>
            <a:endParaRPr lang="en-US" sz="2400" b="0" i="0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119" name="Object 48"/>
          <p:cNvGraphicFramePr>
            <a:graphicFrameLocks noChangeAspect="1"/>
          </p:cNvGraphicFramePr>
          <p:nvPr/>
        </p:nvGraphicFramePr>
        <p:xfrm>
          <a:off x="3443280" y="4624383"/>
          <a:ext cx="223828" cy="304815"/>
        </p:xfrm>
        <a:graphic>
          <a:graphicData uri="http://schemas.openxmlformats.org/presentationml/2006/ole">
            <p:oleObj spid="_x0000_s14340" name="Equation" r:id="rId5" imgW="228600" imgH="253800" progId="Equation.3">
              <p:embed/>
            </p:oleObj>
          </a:graphicData>
        </a:graphic>
      </p:graphicFrame>
      <p:sp>
        <p:nvSpPr>
          <p:cNvPr id="120" name="Rectangle 36"/>
          <p:cNvSpPr>
            <a:spLocks noChangeArrowheads="1"/>
          </p:cNvSpPr>
          <p:nvPr/>
        </p:nvSpPr>
        <p:spPr bwMode="auto">
          <a:xfrm>
            <a:off x="3286116" y="4500570"/>
            <a:ext cx="444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B</a:t>
            </a:r>
            <a:r>
              <a:rPr lang="en-US" sz="2400" b="0" dirty="0" smtClean="0">
                <a:solidFill>
                  <a:srgbClr val="000000"/>
                </a:solidFill>
              </a:rPr>
              <a:t>  </a:t>
            </a:r>
            <a:r>
              <a:rPr lang="en-US" sz="2400" baseline="-25000" dirty="0" smtClean="0">
                <a:solidFill>
                  <a:srgbClr val="000000"/>
                </a:solidFill>
              </a:rPr>
              <a:t>k </a:t>
            </a:r>
            <a:endParaRPr lang="en-US" sz="2400" b="0" i="0" baseline="-25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85736"/>
            <a:ext cx="9144000" cy="1143000"/>
          </a:xfrm>
        </p:spPr>
        <p:txBody>
          <a:bodyPr/>
          <a:lstStyle/>
          <a:p>
            <a:r>
              <a:rPr lang="da-DK" b="1" dirty="0" err="1">
                <a:solidFill>
                  <a:srgbClr val="C00000"/>
                </a:solidFill>
              </a:rPr>
              <a:t>Cache-Oblivious</a:t>
            </a:r>
            <a:r>
              <a:rPr lang="da-DK" b="1" dirty="0">
                <a:solidFill>
                  <a:srgbClr val="C00000"/>
                </a:solidFill>
              </a:rPr>
              <a:t> </a:t>
            </a:r>
            <a:r>
              <a:rPr lang="da-DK" b="1" dirty="0" err="1">
                <a:solidFill>
                  <a:srgbClr val="C00000"/>
                </a:solidFill>
              </a:rPr>
              <a:t>Sorting</a:t>
            </a:r>
            <a:r>
              <a:rPr lang="da-DK" b="1" dirty="0">
                <a:solidFill>
                  <a:srgbClr val="C00000"/>
                </a:solidFill>
              </a:rPr>
              <a:t> – </a:t>
            </a:r>
            <a:r>
              <a:rPr lang="da-DK" b="1" dirty="0" err="1">
                <a:solidFill>
                  <a:srgbClr val="C00000"/>
                </a:solidFill>
              </a:rPr>
              <a:t>FunnelSort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243034"/>
            <a:ext cx="6553200" cy="1371600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/>
              <a:t>Divide input in </a:t>
            </a:r>
            <a:r>
              <a:rPr lang="en-US" sz="2400" dirty="0" smtClean="0"/>
              <a:t>N</a:t>
            </a:r>
            <a:r>
              <a:rPr lang="en-US" sz="2400" baseline="30000" dirty="0" smtClean="0"/>
              <a:t>1/3</a:t>
            </a:r>
            <a:r>
              <a:rPr lang="en-US" sz="2400" dirty="0" smtClean="0"/>
              <a:t> </a:t>
            </a:r>
            <a:r>
              <a:rPr lang="en-US" sz="2400" dirty="0"/>
              <a:t>segments of size </a:t>
            </a:r>
            <a:r>
              <a:rPr lang="en-US" sz="2400" dirty="0" smtClean="0"/>
              <a:t>N</a:t>
            </a:r>
            <a:r>
              <a:rPr lang="en-US" sz="2400" baseline="30000" dirty="0" smtClean="0"/>
              <a:t>2/3</a:t>
            </a:r>
            <a:endParaRPr lang="en-US" sz="2400" baseline="30000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/>
              <a:t>Recursively </a:t>
            </a:r>
            <a:r>
              <a:rPr lang="en-US" sz="2400" b="1" dirty="0" err="1">
                <a:solidFill>
                  <a:srgbClr val="C2432C"/>
                </a:solidFill>
              </a:rPr>
              <a:t>FunnelSort</a:t>
            </a:r>
            <a:r>
              <a:rPr lang="en-US" sz="2400" b="1" dirty="0"/>
              <a:t> </a:t>
            </a:r>
            <a:r>
              <a:rPr lang="en-US" sz="2400" dirty="0"/>
              <a:t>each segment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/>
              <a:t>Merge sorted segments by an </a:t>
            </a:r>
            <a:r>
              <a:rPr lang="en-US" sz="2400" b="1" dirty="0" smtClean="0">
                <a:solidFill>
                  <a:srgbClr val="C2432C"/>
                </a:solidFill>
              </a:rPr>
              <a:t>N</a:t>
            </a:r>
            <a:r>
              <a:rPr lang="en-US" sz="2400" b="1" baseline="30000" dirty="0" smtClean="0">
                <a:solidFill>
                  <a:srgbClr val="C2432C"/>
                </a:solidFill>
              </a:rPr>
              <a:t>1/3</a:t>
            </a:r>
            <a:r>
              <a:rPr lang="en-US" sz="2400" b="1" dirty="0" smtClean="0">
                <a:solidFill>
                  <a:srgbClr val="C2432C"/>
                </a:solidFill>
              </a:rPr>
              <a:t>-merger</a:t>
            </a:r>
            <a:endParaRPr lang="da-DK" sz="2400" b="1" dirty="0">
              <a:solidFill>
                <a:srgbClr val="C2432C"/>
              </a:solidFill>
            </a:endParaRPr>
          </a:p>
        </p:txBody>
      </p:sp>
      <p:pic>
        <p:nvPicPr>
          <p:cNvPr id="94213" name="Picture 5" descr="mergeso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843234"/>
            <a:ext cx="3657600" cy="2814638"/>
          </a:xfrm>
          <a:prstGeom prst="rect">
            <a:avLst/>
          </a:prstGeom>
          <a:noFill/>
        </p:spPr>
      </p:pic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304800" y="5586434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da-DK" sz="2400" b="0" i="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i="0" dirty="0">
                <a:solidFill>
                  <a:srgbClr val="C2432C"/>
                </a:solidFill>
              </a:rPr>
              <a:t>Theorem</a:t>
            </a:r>
            <a:r>
              <a:rPr lang="en-US" sz="2400" b="0" i="0" dirty="0"/>
              <a:t>  Provided </a:t>
            </a:r>
            <a:r>
              <a:rPr lang="en-US" sz="2400" b="0" dirty="0"/>
              <a:t>M</a:t>
            </a:r>
            <a:r>
              <a:rPr lang="en-US" sz="2400" b="0" i="0" dirty="0"/>
              <a:t> </a:t>
            </a:r>
            <a:r>
              <a:rPr lang="en-US" sz="2400" b="0" i="0" dirty="0">
                <a:cs typeface="Arial" pitchFamily="34" charset="0"/>
              </a:rPr>
              <a:t>≥</a:t>
            </a:r>
            <a:r>
              <a:rPr lang="en-US" sz="2400" b="0" i="0" dirty="0"/>
              <a:t> </a:t>
            </a:r>
            <a:r>
              <a:rPr lang="en-US" sz="2400" b="0" dirty="0"/>
              <a:t>B</a:t>
            </a:r>
            <a:r>
              <a:rPr lang="en-US" sz="2400" b="0" i="0" baseline="30000" dirty="0"/>
              <a:t>2 </a:t>
            </a:r>
            <a:r>
              <a:rPr lang="en-US" sz="2400" b="0" i="0" dirty="0"/>
              <a:t>performs optimal </a:t>
            </a:r>
            <a:r>
              <a:rPr lang="en-US" sz="2400" b="0" dirty="0">
                <a:solidFill>
                  <a:srgbClr val="C2432C"/>
                </a:solidFill>
              </a:rPr>
              <a:t>O</a:t>
            </a:r>
            <a:r>
              <a:rPr lang="en-US" sz="2400" b="0" i="0" dirty="0">
                <a:solidFill>
                  <a:srgbClr val="C2432C"/>
                </a:solidFill>
              </a:rPr>
              <a:t>(Sort(</a:t>
            </a:r>
            <a:r>
              <a:rPr lang="en-US" sz="2400" b="0" dirty="0">
                <a:solidFill>
                  <a:srgbClr val="C2432C"/>
                </a:solidFill>
              </a:rPr>
              <a:t>N</a:t>
            </a:r>
            <a:r>
              <a:rPr lang="en-US" sz="2400" b="0" i="0" dirty="0">
                <a:solidFill>
                  <a:srgbClr val="C2432C"/>
                </a:solidFill>
              </a:rPr>
              <a:t>)) I/Os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en-US" sz="2400" b="0" i="0" dirty="0"/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3829050" y="828676"/>
            <a:ext cx="531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C2432C"/>
                </a:solidFill>
              </a:rPr>
              <a:t>Frigo, Leiserson, Prokop and Ramachandran 1999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80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43000"/>
            <a:ext cx="7772400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36"/>
            <a:ext cx="8229600" cy="1143000"/>
          </a:xfrm>
        </p:spPr>
        <p:txBody>
          <a:bodyPr/>
          <a:lstStyle/>
          <a:p>
            <a:r>
              <a:rPr lang="da-DK" b="1" dirty="0" err="1">
                <a:solidFill>
                  <a:srgbClr val="C00000"/>
                </a:solidFill>
              </a:rPr>
              <a:t>Sorting</a:t>
            </a:r>
            <a:r>
              <a:rPr lang="da-DK" b="1" dirty="0">
                <a:solidFill>
                  <a:srgbClr val="C00000"/>
                </a:solidFill>
              </a:rPr>
              <a:t> (Disk)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89802" name="Rectangle 10"/>
          <p:cNvSpPr>
            <a:spLocks noChangeArrowheads="1"/>
          </p:cNvSpPr>
          <p:nvPr/>
        </p:nvSpPr>
        <p:spPr bwMode="auto">
          <a:xfrm>
            <a:off x="5695950" y="838200"/>
            <a:ext cx="344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C2432C"/>
                </a:solidFill>
              </a:rPr>
              <a:t>Brodal, Fagerberg, Vinther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85736"/>
            <a:ext cx="8229600" cy="1143000"/>
          </a:xfrm>
        </p:spPr>
        <p:txBody>
          <a:bodyPr/>
          <a:lstStyle/>
          <a:p>
            <a:r>
              <a:rPr lang="da-DK" b="1" dirty="0" err="1">
                <a:solidFill>
                  <a:srgbClr val="C00000"/>
                </a:solidFill>
              </a:rPr>
              <a:t>Sorting</a:t>
            </a:r>
            <a:r>
              <a:rPr lang="da-DK" b="1" dirty="0">
                <a:solidFill>
                  <a:srgbClr val="C00000"/>
                </a:solidFill>
              </a:rPr>
              <a:t> (RAM)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92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066800"/>
            <a:ext cx="79248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2869" name="Rectangle 5"/>
          <p:cNvSpPr>
            <a:spLocks noChangeArrowheads="1"/>
          </p:cNvSpPr>
          <p:nvPr/>
        </p:nvSpPr>
        <p:spPr bwMode="auto">
          <a:xfrm>
            <a:off x="5695950" y="838200"/>
            <a:ext cx="344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C2432C"/>
                </a:solidFill>
              </a:rPr>
              <a:t>Brodal, Fagerberg, Vinther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lang="da-DK" b="1" dirty="0" err="1">
                <a:solidFill>
                  <a:srgbClr val="C00000"/>
                </a:solidFill>
              </a:rPr>
              <a:t>External</a:t>
            </a:r>
            <a:r>
              <a:rPr lang="da-DK" b="1" dirty="0">
                <a:solidFill>
                  <a:srgbClr val="C00000"/>
                </a:solidFill>
              </a:rPr>
              <a:t> </a:t>
            </a:r>
            <a:r>
              <a:rPr lang="da-DK" b="1" dirty="0" err="1">
                <a:solidFill>
                  <a:srgbClr val="C00000"/>
                </a:solidFill>
              </a:rPr>
              <a:t>Memory</a:t>
            </a:r>
            <a:r>
              <a:rPr lang="da-DK" b="1" dirty="0">
                <a:solidFill>
                  <a:srgbClr val="C00000"/>
                </a:solidFill>
              </a:rPr>
              <a:t> </a:t>
            </a:r>
            <a:r>
              <a:rPr lang="da-DK" b="1" dirty="0" err="1">
                <a:solidFill>
                  <a:srgbClr val="C00000"/>
                </a:solidFill>
              </a:rPr>
              <a:t>Search</a:t>
            </a:r>
            <a:r>
              <a:rPr lang="da-DK" b="1" dirty="0">
                <a:solidFill>
                  <a:srgbClr val="C00000"/>
                </a:solidFill>
              </a:rPr>
              <a:t> </a:t>
            </a:r>
            <a:r>
              <a:rPr lang="da-DK" b="1" dirty="0" err="1">
                <a:solidFill>
                  <a:srgbClr val="C00000"/>
                </a:solidFill>
              </a:rPr>
              <a:t>Trees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229600" cy="4525963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da-DK" dirty="0" err="1"/>
              <a:t>B-trees</a:t>
            </a:r>
            <a:r>
              <a:rPr lang="da-DK" dirty="0"/>
              <a:t> </a:t>
            </a:r>
            <a:r>
              <a:rPr lang="en-US" sz="1800" dirty="0">
                <a:solidFill>
                  <a:srgbClr val="C2432C"/>
                </a:solidFill>
              </a:rPr>
              <a:t> Bayer and </a:t>
            </a:r>
            <a:r>
              <a:rPr lang="en-US" sz="1800" dirty="0" err="1">
                <a:solidFill>
                  <a:srgbClr val="C2432C"/>
                </a:solidFill>
              </a:rPr>
              <a:t>McCreight</a:t>
            </a:r>
            <a:r>
              <a:rPr lang="en-US" sz="1800" dirty="0">
                <a:solidFill>
                  <a:srgbClr val="C2432C"/>
                </a:solidFill>
              </a:rPr>
              <a:t> 1972</a:t>
            </a:r>
            <a:endParaRPr lang="da-DK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da-DK" dirty="0" err="1"/>
              <a:t>Searches</a:t>
            </a:r>
            <a:r>
              <a:rPr lang="da-DK" dirty="0"/>
              <a:t> and </a:t>
            </a:r>
            <a:r>
              <a:rPr lang="da-DK" dirty="0" err="1"/>
              <a:t>updates</a:t>
            </a:r>
            <a:r>
              <a:rPr lang="da-DK" dirty="0"/>
              <a:t> </a:t>
            </a:r>
            <a:r>
              <a:rPr lang="da-DK" dirty="0" err="1"/>
              <a:t>use</a:t>
            </a:r>
            <a:r>
              <a:rPr lang="da-DK" dirty="0"/>
              <a:t> </a:t>
            </a:r>
            <a:r>
              <a:rPr lang="da-DK" dirty="0">
                <a:solidFill>
                  <a:srgbClr val="C2432C"/>
                </a:solidFill>
              </a:rPr>
              <a:t>O(</a:t>
            </a:r>
            <a:r>
              <a:rPr lang="da-DK" dirty="0" err="1">
                <a:solidFill>
                  <a:srgbClr val="C2432C"/>
                </a:solidFill>
              </a:rPr>
              <a:t>log</a:t>
            </a:r>
            <a:r>
              <a:rPr lang="da-DK" baseline="-25000" dirty="0" err="1">
                <a:solidFill>
                  <a:srgbClr val="C2432C"/>
                </a:solidFill>
              </a:rPr>
              <a:t>B</a:t>
            </a:r>
            <a:r>
              <a:rPr lang="da-DK" dirty="0">
                <a:solidFill>
                  <a:srgbClr val="C2432C"/>
                </a:solidFill>
              </a:rPr>
              <a:t> N) I/Os</a:t>
            </a:r>
            <a:endParaRPr lang="da-DK" dirty="0"/>
          </a:p>
          <a:p>
            <a:pPr>
              <a:buFontTx/>
              <a:buNone/>
            </a:pPr>
            <a:r>
              <a:rPr lang="en-US" sz="1800" dirty="0">
                <a:solidFill>
                  <a:srgbClr val="C2432C"/>
                </a:solidFill>
              </a:rPr>
              <a:t>	</a:t>
            </a:r>
            <a:endParaRPr lang="en-US" dirty="0"/>
          </a:p>
        </p:txBody>
      </p:sp>
      <p:sp>
        <p:nvSpPr>
          <p:cNvPr id="278533" name="AutoShape 5"/>
          <p:cNvSpPr>
            <a:spLocks noChangeAspect="1" noChangeArrowheads="1" noTextEdit="1"/>
          </p:cNvSpPr>
          <p:nvPr/>
        </p:nvSpPr>
        <p:spPr bwMode="auto">
          <a:xfrm>
            <a:off x="2667000" y="2590800"/>
            <a:ext cx="4648200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8535" name="Freeform 7"/>
          <p:cNvSpPr>
            <a:spLocks/>
          </p:cNvSpPr>
          <p:nvPr/>
        </p:nvSpPr>
        <p:spPr bwMode="auto">
          <a:xfrm>
            <a:off x="3414713" y="2616200"/>
            <a:ext cx="2919412" cy="3046413"/>
          </a:xfrm>
          <a:custGeom>
            <a:avLst/>
            <a:gdLst/>
            <a:ahLst/>
            <a:cxnLst>
              <a:cxn ang="0">
                <a:pos x="5788" y="0"/>
              </a:cxn>
              <a:cxn ang="0">
                <a:pos x="0" y="12541"/>
              </a:cxn>
              <a:cxn ang="0">
                <a:pos x="11578" y="12541"/>
              </a:cxn>
              <a:cxn ang="0">
                <a:pos x="5788" y="0"/>
              </a:cxn>
            </a:cxnLst>
            <a:rect l="0" t="0" r="r" b="b"/>
            <a:pathLst>
              <a:path w="11578" h="12541">
                <a:moveTo>
                  <a:pt x="5788" y="0"/>
                </a:moveTo>
                <a:lnTo>
                  <a:pt x="0" y="12541"/>
                </a:lnTo>
                <a:lnTo>
                  <a:pt x="11578" y="12541"/>
                </a:lnTo>
                <a:lnTo>
                  <a:pt x="5788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8537" name="Freeform 9"/>
          <p:cNvSpPr>
            <a:spLocks/>
          </p:cNvSpPr>
          <p:nvPr/>
        </p:nvSpPr>
        <p:spPr bwMode="auto">
          <a:xfrm>
            <a:off x="3414713" y="2616200"/>
            <a:ext cx="2919412" cy="3046413"/>
          </a:xfrm>
          <a:custGeom>
            <a:avLst/>
            <a:gdLst/>
            <a:ahLst/>
            <a:cxnLst>
              <a:cxn ang="0">
                <a:pos x="5788" y="0"/>
              </a:cxn>
              <a:cxn ang="0">
                <a:pos x="0" y="12541"/>
              </a:cxn>
              <a:cxn ang="0">
                <a:pos x="11578" y="12541"/>
              </a:cxn>
              <a:cxn ang="0">
                <a:pos x="5788" y="0"/>
              </a:cxn>
            </a:cxnLst>
            <a:rect l="0" t="0" r="r" b="b"/>
            <a:pathLst>
              <a:path w="11578" h="12541">
                <a:moveTo>
                  <a:pt x="5788" y="0"/>
                </a:moveTo>
                <a:lnTo>
                  <a:pt x="0" y="12541"/>
                </a:lnTo>
                <a:lnTo>
                  <a:pt x="11578" y="12541"/>
                </a:lnTo>
                <a:lnTo>
                  <a:pt x="5788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8591" name="Line 63"/>
          <p:cNvSpPr>
            <a:spLocks noChangeShapeType="1"/>
          </p:cNvSpPr>
          <p:nvPr/>
        </p:nvSpPr>
        <p:spPr bwMode="auto">
          <a:xfrm flipH="1">
            <a:off x="4206875" y="4316413"/>
            <a:ext cx="485775" cy="349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8592" name="Line 64"/>
          <p:cNvSpPr>
            <a:spLocks noChangeShapeType="1"/>
          </p:cNvSpPr>
          <p:nvPr/>
        </p:nvSpPr>
        <p:spPr bwMode="auto">
          <a:xfrm flipV="1">
            <a:off x="4327525" y="4316413"/>
            <a:ext cx="365125" cy="349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8593" name="Line 65"/>
          <p:cNvSpPr>
            <a:spLocks noChangeShapeType="1"/>
          </p:cNvSpPr>
          <p:nvPr/>
        </p:nvSpPr>
        <p:spPr bwMode="auto">
          <a:xfrm flipV="1">
            <a:off x="4448175" y="4316413"/>
            <a:ext cx="244475" cy="349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8594" name="Line 66"/>
          <p:cNvSpPr>
            <a:spLocks noChangeShapeType="1"/>
          </p:cNvSpPr>
          <p:nvPr/>
        </p:nvSpPr>
        <p:spPr bwMode="auto">
          <a:xfrm flipV="1">
            <a:off x="4572000" y="4316413"/>
            <a:ext cx="120650" cy="349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8595" name="Line 67"/>
          <p:cNvSpPr>
            <a:spLocks noChangeShapeType="1"/>
          </p:cNvSpPr>
          <p:nvPr/>
        </p:nvSpPr>
        <p:spPr bwMode="auto">
          <a:xfrm flipV="1">
            <a:off x="4692650" y="4316413"/>
            <a:ext cx="1588" cy="349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8596" name="Line 68"/>
          <p:cNvSpPr>
            <a:spLocks noChangeShapeType="1"/>
          </p:cNvSpPr>
          <p:nvPr/>
        </p:nvSpPr>
        <p:spPr bwMode="auto">
          <a:xfrm flipH="1" flipV="1">
            <a:off x="4692650" y="4316413"/>
            <a:ext cx="120650" cy="349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8597" name="Line 69"/>
          <p:cNvSpPr>
            <a:spLocks noChangeShapeType="1"/>
          </p:cNvSpPr>
          <p:nvPr/>
        </p:nvSpPr>
        <p:spPr bwMode="auto">
          <a:xfrm flipH="1" flipV="1">
            <a:off x="4692650" y="4316413"/>
            <a:ext cx="244475" cy="349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8598" name="Line 70"/>
          <p:cNvSpPr>
            <a:spLocks noChangeShapeType="1"/>
          </p:cNvSpPr>
          <p:nvPr/>
        </p:nvSpPr>
        <p:spPr bwMode="auto">
          <a:xfrm flipH="1" flipV="1">
            <a:off x="4692650" y="4316413"/>
            <a:ext cx="365125" cy="349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8599" name="Line 71"/>
          <p:cNvSpPr>
            <a:spLocks noChangeShapeType="1"/>
          </p:cNvSpPr>
          <p:nvPr/>
        </p:nvSpPr>
        <p:spPr bwMode="auto">
          <a:xfrm flipH="1" flipV="1">
            <a:off x="4692650" y="4316413"/>
            <a:ext cx="485775" cy="349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8600" name="Rectangle 72"/>
          <p:cNvSpPr>
            <a:spLocks noChangeArrowheads="1"/>
          </p:cNvSpPr>
          <p:nvPr/>
        </p:nvSpPr>
        <p:spPr bwMode="auto">
          <a:xfrm>
            <a:off x="3292475" y="5719763"/>
            <a:ext cx="244475" cy="117475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8601" name="Rectangle 73"/>
          <p:cNvSpPr>
            <a:spLocks noChangeArrowheads="1"/>
          </p:cNvSpPr>
          <p:nvPr/>
        </p:nvSpPr>
        <p:spPr bwMode="auto">
          <a:xfrm>
            <a:off x="6213475" y="5719763"/>
            <a:ext cx="242888" cy="117475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8602" name="Rectangle 74"/>
          <p:cNvSpPr>
            <a:spLocks noChangeArrowheads="1"/>
          </p:cNvSpPr>
          <p:nvPr/>
        </p:nvSpPr>
        <p:spPr bwMode="auto">
          <a:xfrm>
            <a:off x="5908675" y="5719763"/>
            <a:ext cx="244475" cy="117475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8603" name="Rectangle 75"/>
          <p:cNvSpPr>
            <a:spLocks noChangeArrowheads="1"/>
          </p:cNvSpPr>
          <p:nvPr/>
        </p:nvSpPr>
        <p:spPr bwMode="auto">
          <a:xfrm>
            <a:off x="5603875" y="5719763"/>
            <a:ext cx="244475" cy="117475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8604" name="Line 76"/>
          <p:cNvSpPr>
            <a:spLocks noChangeShapeType="1"/>
          </p:cNvSpPr>
          <p:nvPr/>
        </p:nvSpPr>
        <p:spPr bwMode="auto">
          <a:xfrm>
            <a:off x="3414713" y="5662613"/>
            <a:ext cx="3175" cy="57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8605" name="Line 77"/>
          <p:cNvSpPr>
            <a:spLocks noChangeShapeType="1"/>
          </p:cNvSpPr>
          <p:nvPr/>
        </p:nvSpPr>
        <p:spPr bwMode="auto">
          <a:xfrm>
            <a:off x="3717925" y="5662613"/>
            <a:ext cx="1588" cy="57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8606" name="Line 78"/>
          <p:cNvSpPr>
            <a:spLocks noChangeShapeType="1"/>
          </p:cNvSpPr>
          <p:nvPr/>
        </p:nvSpPr>
        <p:spPr bwMode="auto">
          <a:xfrm>
            <a:off x="4022725" y="5662613"/>
            <a:ext cx="1588" cy="57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8607" name="Line 79"/>
          <p:cNvSpPr>
            <a:spLocks noChangeShapeType="1"/>
          </p:cNvSpPr>
          <p:nvPr/>
        </p:nvSpPr>
        <p:spPr bwMode="auto">
          <a:xfrm>
            <a:off x="5726113" y="5662613"/>
            <a:ext cx="1587" cy="57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8608" name="Line 80"/>
          <p:cNvSpPr>
            <a:spLocks noChangeShapeType="1"/>
          </p:cNvSpPr>
          <p:nvPr/>
        </p:nvSpPr>
        <p:spPr bwMode="auto">
          <a:xfrm>
            <a:off x="6029325" y="5662613"/>
            <a:ext cx="3175" cy="57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8609" name="Line 81"/>
          <p:cNvSpPr>
            <a:spLocks noChangeShapeType="1"/>
          </p:cNvSpPr>
          <p:nvPr/>
        </p:nvSpPr>
        <p:spPr bwMode="auto">
          <a:xfrm>
            <a:off x="6334125" y="5662613"/>
            <a:ext cx="3175" cy="57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8610" name="Line 82"/>
          <p:cNvSpPr>
            <a:spLocks noChangeShapeType="1"/>
          </p:cNvSpPr>
          <p:nvPr/>
        </p:nvSpPr>
        <p:spPr bwMode="auto">
          <a:xfrm flipV="1">
            <a:off x="4692650" y="4081463"/>
            <a:ext cx="120650" cy="2349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8611" name="Rectangle 83"/>
          <p:cNvSpPr>
            <a:spLocks noChangeArrowheads="1"/>
          </p:cNvSpPr>
          <p:nvPr/>
        </p:nvSpPr>
        <p:spPr bwMode="auto">
          <a:xfrm>
            <a:off x="3597275" y="5719763"/>
            <a:ext cx="244475" cy="117475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8612" name="Rectangle 84"/>
          <p:cNvSpPr>
            <a:spLocks noChangeArrowheads="1"/>
          </p:cNvSpPr>
          <p:nvPr/>
        </p:nvSpPr>
        <p:spPr bwMode="auto">
          <a:xfrm>
            <a:off x="3902075" y="5719763"/>
            <a:ext cx="241300" cy="117475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8615" name="Rectangle 87"/>
          <p:cNvSpPr>
            <a:spLocks noChangeArrowheads="1"/>
          </p:cNvSpPr>
          <p:nvPr/>
        </p:nvSpPr>
        <p:spPr bwMode="auto">
          <a:xfrm>
            <a:off x="4410075" y="4641850"/>
            <a:ext cx="102552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0" i="0">
                <a:solidFill>
                  <a:srgbClr val="000000"/>
                </a:solidFill>
              </a:rPr>
              <a:t>degree</a:t>
            </a:r>
            <a:r>
              <a:rPr lang="en-US" sz="1500" b="0" i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500" b="0">
                <a:solidFill>
                  <a:srgbClr val="000000"/>
                </a:solidFill>
                <a:latin typeface="Times New Roman" pitchFamily="18" charset="0"/>
              </a:rPr>
              <a:t>O</a:t>
            </a:r>
            <a:r>
              <a:rPr lang="en-US" sz="1500" b="0" i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1500" b="0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US" sz="1500" b="0" i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b="0" i="0"/>
          </a:p>
        </p:txBody>
      </p:sp>
      <p:sp>
        <p:nvSpPr>
          <p:cNvPr id="278616" name="Freeform 88"/>
          <p:cNvSpPr>
            <a:spLocks/>
          </p:cNvSpPr>
          <p:nvPr/>
        </p:nvSpPr>
        <p:spPr bwMode="auto">
          <a:xfrm>
            <a:off x="4022725" y="3670300"/>
            <a:ext cx="790575" cy="2108200"/>
          </a:xfrm>
          <a:custGeom>
            <a:avLst/>
            <a:gdLst/>
            <a:ahLst/>
            <a:cxnLst>
              <a:cxn ang="0">
                <a:pos x="2653" y="0"/>
              </a:cxn>
              <a:cxn ang="0">
                <a:pos x="3135" y="1688"/>
              </a:cxn>
              <a:cxn ang="0">
                <a:pos x="2653" y="2653"/>
              </a:cxn>
              <a:cxn ang="0">
                <a:pos x="723" y="5547"/>
              </a:cxn>
              <a:cxn ang="0">
                <a:pos x="1206" y="6994"/>
              </a:cxn>
              <a:cxn ang="0">
                <a:pos x="0" y="8200"/>
              </a:cxn>
              <a:cxn ang="0">
                <a:pos x="0" y="8683"/>
              </a:cxn>
            </a:cxnLst>
            <a:rect l="0" t="0" r="r" b="b"/>
            <a:pathLst>
              <a:path w="3135" h="8683">
                <a:moveTo>
                  <a:pt x="2653" y="0"/>
                </a:moveTo>
                <a:lnTo>
                  <a:pt x="3135" y="1688"/>
                </a:lnTo>
                <a:lnTo>
                  <a:pt x="2653" y="2653"/>
                </a:lnTo>
                <a:lnTo>
                  <a:pt x="723" y="5547"/>
                </a:lnTo>
                <a:lnTo>
                  <a:pt x="1206" y="6994"/>
                </a:lnTo>
                <a:lnTo>
                  <a:pt x="0" y="8200"/>
                </a:lnTo>
                <a:lnTo>
                  <a:pt x="0" y="8683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8617" name="Rectangle 89"/>
          <p:cNvSpPr>
            <a:spLocks noChangeArrowheads="1"/>
          </p:cNvSpPr>
          <p:nvPr/>
        </p:nvSpPr>
        <p:spPr bwMode="auto">
          <a:xfrm>
            <a:off x="3902075" y="5719763"/>
            <a:ext cx="241300" cy="117475"/>
          </a:xfrm>
          <a:prstGeom prst="rect">
            <a:avLst/>
          </a:prstGeom>
          <a:solidFill>
            <a:srgbClr val="FF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8620" name="Line 92"/>
          <p:cNvSpPr>
            <a:spLocks noChangeShapeType="1"/>
          </p:cNvSpPr>
          <p:nvPr/>
        </p:nvSpPr>
        <p:spPr bwMode="auto">
          <a:xfrm flipV="1">
            <a:off x="4800600" y="3452813"/>
            <a:ext cx="20638" cy="523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8621" name="Line 93"/>
          <p:cNvSpPr>
            <a:spLocks noChangeShapeType="1"/>
          </p:cNvSpPr>
          <p:nvPr/>
        </p:nvSpPr>
        <p:spPr bwMode="auto">
          <a:xfrm flipV="1">
            <a:off x="4829175" y="3375025"/>
            <a:ext cx="38100" cy="63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8622" name="Line 94"/>
          <p:cNvSpPr>
            <a:spLocks noChangeShapeType="1"/>
          </p:cNvSpPr>
          <p:nvPr/>
        </p:nvSpPr>
        <p:spPr bwMode="auto">
          <a:xfrm flipV="1">
            <a:off x="4876800" y="3297238"/>
            <a:ext cx="34925" cy="63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8623" name="Line 95"/>
          <p:cNvSpPr>
            <a:spLocks noChangeShapeType="1"/>
          </p:cNvSpPr>
          <p:nvPr/>
        </p:nvSpPr>
        <p:spPr bwMode="auto">
          <a:xfrm flipV="1">
            <a:off x="4922838" y="3260725"/>
            <a:ext cx="14287" cy="22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8624" name="Line 96"/>
          <p:cNvSpPr>
            <a:spLocks noChangeShapeType="1"/>
          </p:cNvSpPr>
          <p:nvPr/>
        </p:nvSpPr>
        <p:spPr bwMode="auto">
          <a:xfrm flipH="1" flipV="1">
            <a:off x="4930775" y="3214688"/>
            <a:ext cx="6350" cy="460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8625" name="Line 97"/>
          <p:cNvSpPr>
            <a:spLocks noChangeShapeType="1"/>
          </p:cNvSpPr>
          <p:nvPr/>
        </p:nvSpPr>
        <p:spPr bwMode="auto">
          <a:xfrm flipH="1" flipV="1">
            <a:off x="4922838" y="3127375"/>
            <a:ext cx="7937" cy="69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8626" name="Line 98"/>
          <p:cNvSpPr>
            <a:spLocks noChangeShapeType="1"/>
          </p:cNvSpPr>
          <p:nvPr/>
        </p:nvSpPr>
        <p:spPr bwMode="auto">
          <a:xfrm flipH="1" flipV="1">
            <a:off x="4914900" y="3036888"/>
            <a:ext cx="6350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8627" name="Line 99"/>
          <p:cNvSpPr>
            <a:spLocks noChangeShapeType="1"/>
          </p:cNvSpPr>
          <p:nvPr/>
        </p:nvSpPr>
        <p:spPr bwMode="auto">
          <a:xfrm flipH="1" flipV="1">
            <a:off x="4906963" y="2947988"/>
            <a:ext cx="4762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8628" name="Line 100"/>
          <p:cNvSpPr>
            <a:spLocks noChangeShapeType="1"/>
          </p:cNvSpPr>
          <p:nvPr/>
        </p:nvSpPr>
        <p:spPr bwMode="auto">
          <a:xfrm flipH="1" flipV="1">
            <a:off x="4899025" y="2859088"/>
            <a:ext cx="4763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8629" name="Line 101"/>
          <p:cNvSpPr>
            <a:spLocks noChangeShapeType="1"/>
          </p:cNvSpPr>
          <p:nvPr/>
        </p:nvSpPr>
        <p:spPr bwMode="auto">
          <a:xfrm flipH="1" flipV="1">
            <a:off x="4887913" y="2771775"/>
            <a:ext cx="7937" cy="69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8630" name="Line 102"/>
          <p:cNvSpPr>
            <a:spLocks noChangeShapeType="1"/>
          </p:cNvSpPr>
          <p:nvPr/>
        </p:nvSpPr>
        <p:spPr bwMode="auto">
          <a:xfrm flipH="1" flipV="1">
            <a:off x="4879975" y="2682875"/>
            <a:ext cx="7938" cy="69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8631" name="Line 103"/>
          <p:cNvSpPr>
            <a:spLocks noChangeShapeType="1"/>
          </p:cNvSpPr>
          <p:nvPr/>
        </p:nvSpPr>
        <p:spPr bwMode="auto">
          <a:xfrm flipH="1" flipV="1">
            <a:off x="4873625" y="2616200"/>
            <a:ext cx="6350" cy="492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8632" name="Line 104"/>
          <p:cNvSpPr>
            <a:spLocks noChangeShapeType="1"/>
          </p:cNvSpPr>
          <p:nvPr/>
        </p:nvSpPr>
        <p:spPr bwMode="auto">
          <a:xfrm flipH="1" flipV="1">
            <a:off x="4352925" y="5713413"/>
            <a:ext cx="219075" cy="4175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8633" name="Freeform 105"/>
          <p:cNvSpPr>
            <a:spLocks/>
          </p:cNvSpPr>
          <p:nvPr/>
        </p:nvSpPr>
        <p:spPr bwMode="auto">
          <a:xfrm>
            <a:off x="4289425" y="5586413"/>
            <a:ext cx="128588" cy="188912"/>
          </a:xfrm>
          <a:custGeom>
            <a:avLst/>
            <a:gdLst/>
            <a:ahLst/>
            <a:cxnLst>
              <a:cxn ang="0">
                <a:pos x="174" y="775"/>
              </a:cxn>
              <a:cxn ang="0">
                <a:pos x="0" y="0"/>
              </a:cxn>
              <a:cxn ang="0">
                <a:pos x="518" y="605"/>
              </a:cxn>
              <a:cxn ang="0">
                <a:pos x="174" y="775"/>
              </a:cxn>
            </a:cxnLst>
            <a:rect l="0" t="0" r="r" b="b"/>
            <a:pathLst>
              <a:path w="518" h="775">
                <a:moveTo>
                  <a:pt x="174" y="775"/>
                </a:moveTo>
                <a:lnTo>
                  <a:pt x="0" y="0"/>
                </a:lnTo>
                <a:lnTo>
                  <a:pt x="518" y="605"/>
                </a:lnTo>
                <a:lnTo>
                  <a:pt x="174" y="775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8634" name="Rectangle 106"/>
          <p:cNvSpPr>
            <a:spLocks noChangeArrowheads="1"/>
          </p:cNvSpPr>
          <p:nvPr/>
        </p:nvSpPr>
        <p:spPr bwMode="auto">
          <a:xfrm>
            <a:off x="4632325" y="6054725"/>
            <a:ext cx="1666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0" i="0">
                <a:solidFill>
                  <a:srgbClr val="000000"/>
                </a:solidFill>
              </a:rPr>
              <a:t>Search/update path</a:t>
            </a:r>
            <a:endParaRPr lang="en-US" b="0" i="0"/>
          </a:p>
        </p:txBody>
      </p:sp>
      <p:sp>
        <p:nvSpPr>
          <p:cNvPr id="278635" name="Oval 107"/>
          <p:cNvSpPr>
            <a:spLocks noChangeArrowheads="1"/>
          </p:cNvSpPr>
          <p:nvPr/>
        </p:nvSpPr>
        <p:spPr bwMode="auto">
          <a:xfrm>
            <a:off x="4632325" y="4256088"/>
            <a:ext cx="120650" cy="11747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8684" name="Line 156"/>
          <p:cNvSpPr>
            <a:spLocks noChangeShapeType="1"/>
          </p:cNvSpPr>
          <p:nvPr/>
        </p:nvSpPr>
        <p:spPr bwMode="auto">
          <a:xfrm flipV="1">
            <a:off x="4695825" y="3581400"/>
            <a:ext cx="38100" cy="63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8685" name="Line 157"/>
          <p:cNvSpPr>
            <a:spLocks noChangeShapeType="1"/>
          </p:cNvSpPr>
          <p:nvPr/>
        </p:nvSpPr>
        <p:spPr bwMode="auto">
          <a:xfrm flipV="1">
            <a:off x="4748213" y="3513138"/>
            <a:ext cx="38100" cy="63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>
                <a:solidFill>
                  <a:srgbClr val="C00000"/>
                </a:solidFill>
              </a:rPr>
              <a:t>Cache-Oblivious</a:t>
            </a:r>
            <a:r>
              <a:rPr lang="da-DK" b="1" dirty="0">
                <a:solidFill>
                  <a:srgbClr val="C00000"/>
                </a:solidFill>
              </a:rPr>
              <a:t> </a:t>
            </a:r>
            <a:r>
              <a:rPr lang="da-DK" b="1" dirty="0" err="1">
                <a:solidFill>
                  <a:srgbClr val="C00000"/>
                </a:solidFill>
              </a:rPr>
              <a:t>Search</a:t>
            </a:r>
            <a:r>
              <a:rPr lang="da-DK" b="1" dirty="0">
                <a:solidFill>
                  <a:srgbClr val="C00000"/>
                </a:solidFill>
              </a:rPr>
              <a:t> </a:t>
            </a:r>
            <a:r>
              <a:rPr lang="da-DK" b="1" dirty="0" err="1">
                <a:solidFill>
                  <a:srgbClr val="C00000"/>
                </a:solidFill>
              </a:rPr>
              <a:t>Trees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33400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400" dirty="0" err="1"/>
              <a:t>Recursive</a:t>
            </a:r>
            <a:r>
              <a:rPr lang="da-DK" sz="2400" dirty="0"/>
              <a:t> </a:t>
            </a:r>
            <a:r>
              <a:rPr lang="da-DK" sz="2400" dirty="0" err="1"/>
              <a:t>memory</a:t>
            </a:r>
            <a:r>
              <a:rPr lang="da-DK" sz="2400" dirty="0"/>
              <a:t> layout (van Emde Boas)	    </a:t>
            </a:r>
            <a:r>
              <a:rPr lang="da-DK" sz="1800" dirty="0" err="1">
                <a:solidFill>
                  <a:srgbClr val="C2432C"/>
                </a:solidFill>
              </a:rPr>
              <a:t>Prokop</a:t>
            </a:r>
            <a:r>
              <a:rPr lang="da-DK" sz="1800" dirty="0">
                <a:solidFill>
                  <a:srgbClr val="C2432C"/>
                </a:solidFill>
              </a:rPr>
              <a:t> 1999</a:t>
            </a:r>
          </a:p>
          <a:p>
            <a:endParaRPr lang="da-DK" sz="2400" dirty="0"/>
          </a:p>
          <a:p>
            <a:pPr>
              <a:buFontTx/>
              <a:buNone/>
            </a:pPr>
            <a:endParaRPr lang="en-US" sz="2400" dirty="0"/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5105400" y="1828800"/>
            <a:ext cx="3276600" cy="2971800"/>
            <a:chOff x="3024" y="1488"/>
            <a:chExt cx="2304" cy="2030"/>
          </a:xfrm>
        </p:grpSpPr>
        <p:sp>
          <p:nvSpPr>
            <p:cNvPr id="263174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24" y="1488"/>
              <a:ext cx="2304" cy="2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3176" name="Line 8"/>
            <p:cNvSpPr>
              <a:spLocks noChangeShapeType="1"/>
            </p:cNvSpPr>
            <p:nvPr/>
          </p:nvSpPr>
          <p:spPr bwMode="auto">
            <a:xfrm>
              <a:off x="3040" y="3289"/>
              <a:ext cx="227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3177" name="Line 9"/>
            <p:cNvSpPr>
              <a:spLocks noChangeShapeType="1"/>
            </p:cNvSpPr>
            <p:nvPr/>
          </p:nvSpPr>
          <p:spPr bwMode="auto">
            <a:xfrm>
              <a:off x="3040" y="2821"/>
              <a:ext cx="227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3178" name="Line 10"/>
            <p:cNvSpPr>
              <a:spLocks noChangeShapeType="1"/>
            </p:cNvSpPr>
            <p:nvPr/>
          </p:nvSpPr>
          <p:spPr bwMode="auto">
            <a:xfrm>
              <a:off x="3040" y="1819"/>
              <a:ext cx="227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3179" name="Line 11"/>
            <p:cNvSpPr>
              <a:spLocks noChangeShapeType="1"/>
            </p:cNvSpPr>
            <p:nvPr/>
          </p:nvSpPr>
          <p:spPr bwMode="auto">
            <a:xfrm>
              <a:off x="3040" y="2286"/>
              <a:ext cx="227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3180" name="Line 12"/>
            <p:cNvSpPr>
              <a:spLocks noChangeShapeType="1"/>
            </p:cNvSpPr>
            <p:nvPr/>
          </p:nvSpPr>
          <p:spPr bwMode="auto">
            <a:xfrm>
              <a:off x="3040" y="2531"/>
              <a:ext cx="2272" cy="1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3181" name="Line 13"/>
            <p:cNvSpPr>
              <a:spLocks noChangeShapeType="1"/>
            </p:cNvSpPr>
            <p:nvPr/>
          </p:nvSpPr>
          <p:spPr bwMode="auto">
            <a:xfrm>
              <a:off x="3040" y="3044"/>
              <a:ext cx="2272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3182" name="Line 14"/>
            <p:cNvSpPr>
              <a:spLocks noChangeShapeType="1"/>
            </p:cNvSpPr>
            <p:nvPr/>
          </p:nvSpPr>
          <p:spPr bwMode="auto">
            <a:xfrm flipH="1">
              <a:off x="3040" y="2041"/>
              <a:ext cx="2272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3183" name="Freeform 15"/>
            <p:cNvSpPr>
              <a:spLocks/>
            </p:cNvSpPr>
            <p:nvPr/>
          </p:nvSpPr>
          <p:spPr bwMode="auto">
            <a:xfrm>
              <a:off x="3040" y="2554"/>
              <a:ext cx="1114" cy="958"/>
            </a:xfrm>
            <a:custGeom>
              <a:avLst/>
              <a:gdLst/>
              <a:ahLst/>
              <a:cxnLst>
                <a:cxn ang="0">
                  <a:pos x="0" y="7663"/>
                </a:cxn>
                <a:cxn ang="0">
                  <a:pos x="8910" y="7663"/>
                </a:cxn>
                <a:cxn ang="0">
                  <a:pos x="4456" y="0"/>
                </a:cxn>
                <a:cxn ang="0">
                  <a:pos x="0" y="7663"/>
                </a:cxn>
              </a:cxnLst>
              <a:rect l="0" t="0" r="r" b="b"/>
              <a:pathLst>
                <a:path w="8910" h="7663">
                  <a:moveTo>
                    <a:pt x="0" y="7663"/>
                  </a:moveTo>
                  <a:lnTo>
                    <a:pt x="8910" y="7663"/>
                  </a:lnTo>
                  <a:lnTo>
                    <a:pt x="4456" y="0"/>
                  </a:lnTo>
                  <a:lnTo>
                    <a:pt x="0" y="7663"/>
                  </a:lnTo>
                  <a:close/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3184" name="Freeform 16"/>
            <p:cNvSpPr>
              <a:spLocks/>
            </p:cNvSpPr>
            <p:nvPr/>
          </p:nvSpPr>
          <p:spPr bwMode="auto">
            <a:xfrm>
              <a:off x="3085" y="3066"/>
              <a:ext cx="490" cy="423"/>
            </a:xfrm>
            <a:custGeom>
              <a:avLst/>
              <a:gdLst/>
              <a:ahLst/>
              <a:cxnLst>
                <a:cxn ang="0">
                  <a:pos x="1960" y="0"/>
                </a:cxn>
                <a:cxn ang="0">
                  <a:pos x="0" y="3385"/>
                </a:cxn>
                <a:cxn ang="0">
                  <a:pos x="3920" y="3385"/>
                </a:cxn>
                <a:cxn ang="0">
                  <a:pos x="1960" y="0"/>
                </a:cxn>
              </a:cxnLst>
              <a:rect l="0" t="0" r="r" b="b"/>
              <a:pathLst>
                <a:path w="3920" h="3385">
                  <a:moveTo>
                    <a:pt x="1960" y="0"/>
                  </a:moveTo>
                  <a:lnTo>
                    <a:pt x="0" y="3385"/>
                  </a:lnTo>
                  <a:lnTo>
                    <a:pt x="3920" y="3385"/>
                  </a:lnTo>
                  <a:lnTo>
                    <a:pt x="1960" y="0"/>
                  </a:lnTo>
                  <a:close/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3185" name="Freeform 17"/>
            <p:cNvSpPr>
              <a:spLocks/>
            </p:cNvSpPr>
            <p:nvPr/>
          </p:nvSpPr>
          <p:spPr bwMode="auto">
            <a:xfrm>
              <a:off x="3619" y="3066"/>
              <a:ext cx="490" cy="423"/>
            </a:xfrm>
            <a:custGeom>
              <a:avLst/>
              <a:gdLst/>
              <a:ahLst/>
              <a:cxnLst>
                <a:cxn ang="0">
                  <a:pos x="1960" y="0"/>
                </a:cxn>
                <a:cxn ang="0">
                  <a:pos x="0" y="3385"/>
                </a:cxn>
                <a:cxn ang="0">
                  <a:pos x="3920" y="3385"/>
                </a:cxn>
                <a:cxn ang="0">
                  <a:pos x="1960" y="0"/>
                </a:cxn>
              </a:cxnLst>
              <a:rect l="0" t="0" r="r" b="b"/>
              <a:pathLst>
                <a:path w="3920" h="3385">
                  <a:moveTo>
                    <a:pt x="1960" y="0"/>
                  </a:moveTo>
                  <a:lnTo>
                    <a:pt x="0" y="3385"/>
                  </a:lnTo>
                  <a:lnTo>
                    <a:pt x="3920" y="3385"/>
                  </a:lnTo>
                  <a:lnTo>
                    <a:pt x="1960" y="0"/>
                  </a:lnTo>
                  <a:close/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3186" name="Freeform 18"/>
            <p:cNvSpPr>
              <a:spLocks/>
            </p:cNvSpPr>
            <p:nvPr/>
          </p:nvSpPr>
          <p:spPr bwMode="auto">
            <a:xfrm>
              <a:off x="4198" y="2554"/>
              <a:ext cx="1114" cy="958"/>
            </a:xfrm>
            <a:custGeom>
              <a:avLst/>
              <a:gdLst/>
              <a:ahLst/>
              <a:cxnLst>
                <a:cxn ang="0">
                  <a:pos x="0" y="7663"/>
                </a:cxn>
                <a:cxn ang="0">
                  <a:pos x="8910" y="7663"/>
                </a:cxn>
                <a:cxn ang="0">
                  <a:pos x="4454" y="0"/>
                </a:cxn>
                <a:cxn ang="0">
                  <a:pos x="0" y="7663"/>
                </a:cxn>
              </a:cxnLst>
              <a:rect l="0" t="0" r="r" b="b"/>
              <a:pathLst>
                <a:path w="8910" h="7663">
                  <a:moveTo>
                    <a:pt x="0" y="7663"/>
                  </a:moveTo>
                  <a:lnTo>
                    <a:pt x="8910" y="7663"/>
                  </a:lnTo>
                  <a:lnTo>
                    <a:pt x="4454" y="0"/>
                  </a:lnTo>
                  <a:lnTo>
                    <a:pt x="0" y="7663"/>
                  </a:lnTo>
                  <a:close/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3187" name="Freeform 19"/>
            <p:cNvSpPr>
              <a:spLocks/>
            </p:cNvSpPr>
            <p:nvPr/>
          </p:nvSpPr>
          <p:spPr bwMode="auto">
            <a:xfrm>
              <a:off x="3352" y="2598"/>
              <a:ext cx="490" cy="423"/>
            </a:xfrm>
            <a:custGeom>
              <a:avLst/>
              <a:gdLst/>
              <a:ahLst/>
              <a:cxnLst>
                <a:cxn ang="0">
                  <a:pos x="1961" y="0"/>
                </a:cxn>
                <a:cxn ang="0">
                  <a:pos x="0" y="3385"/>
                </a:cxn>
                <a:cxn ang="0">
                  <a:pos x="3920" y="3385"/>
                </a:cxn>
                <a:cxn ang="0">
                  <a:pos x="1961" y="0"/>
                </a:cxn>
              </a:cxnLst>
              <a:rect l="0" t="0" r="r" b="b"/>
              <a:pathLst>
                <a:path w="3920" h="3385">
                  <a:moveTo>
                    <a:pt x="1961" y="0"/>
                  </a:moveTo>
                  <a:lnTo>
                    <a:pt x="0" y="3385"/>
                  </a:lnTo>
                  <a:lnTo>
                    <a:pt x="3920" y="3385"/>
                  </a:lnTo>
                  <a:lnTo>
                    <a:pt x="1961" y="0"/>
                  </a:lnTo>
                  <a:close/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3188" name="Freeform 20"/>
            <p:cNvSpPr>
              <a:spLocks/>
            </p:cNvSpPr>
            <p:nvPr/>
          </p:nvSpPr>
          <p:spPr bwMode="auto">
            <a:xfrm>
              <a:off x="3619" y="1551"/>
              <a:ext cx="1114" cy="958"/>
            </a:xfrm>
            <a:custGeom>
              <a:avLst/>
              <a:gdLst/>
              <a:ahLst/>
              <a:cxnLst>
                <a:cxn ang="0">
                  <a:pos x="0" y="7662"/>
                </a:cxn>
                <a:cxn ang="0">
                  <a:pos x="8910" y="7662"/>
                </a:cxn>
                <a:cxn ang="0">
                  <a:pos x="4456" y="0"/>
                </a:cxn>
                <a:cxn ang="0">
                  <a:pos x="0" y="7662"/>
                </a:cxn>
              </a:cxnLst>
              <a:rect l="0" t="0" r="r" b="b"/>
              <a:pathLst>
                <a:path w="8910" h="7662">
                  <a:moveTo>
                    <a:pt x="0" y="7662"/>
                  </a:moveTo>
                  <a:lnTo>
                    <a:pt x="8910" y="7662"/>
                  </a:lnTo>
                  <a:lnTo>
                    <a:pt x="4456" y="0"/>
                  </a:lnTo>
                  <a:lnTo>
                    <a:pt x="0" y="7662"/>
                  </a:lnTo>
                  <a:close/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3189" name="Freeform 21"/>
            <p:cNvSpPr>
              <a:spLocks/>
            </p:cNvSpPr>
            <p:nvPr/>
          </p:nvSpPr>
          <p:spPr bwMode="auto">
            <a:xfrm>
              <a:off x="3931" y="1596"/>
              <a:ext cx="490" cy="423"/>
            </a:xfrm>
            <a:custGeom>
              <a:avLst/>
              <a:gdLst/>
              <a:ahLst/>
              <a:cxnLst>
                <a:cxn ang="0">
                  <a:pos x="1961" y="0"/>
                </a:cxn>
                <a:cxn ang="0">
                  <a:pos x="0" y="3385"/>
                </a:cxn>
                <a:cxn ang="0">
                  <a:pos x="3920" y="3385"/>
                </a:cxn>
                <a:cxn ang="0">
                  <a:pos x="1961" y="0"/>
                </a:cxn>
              </a:cxnLst>
              <a:rect l="0" t="0" r="r" b="b"/>
              <a:pathLst>
                <a:path w="3920" h="3385">
                  <a:moveTo>
                    <a:pt x="1961" y="0"/>
                  </a:moveTo>
                  <a:lnTo>
                    <a:pt x="0" y="3385"/>
                  </a:lnTo>
                  <a:lnTo>
                    <a:pt x="3920" y="3385"/>
                  </a:lnTo>
                  <a:lnTo>
                    <a:pt x="1961" y="0"/>
                  </a:lnTo>
                  <a:close/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3190" name="Freeform 22"/>
            <p:cNvSpPr>
              <a:spLocks/>
            </p:cNvSpPr>
            <p:nvPr/>
          </p:nvSpPr>
          <p:spPr bwMode="auto">
            <a:xfrm>
              <a:off x="4198" y="2064"/>
              <a:ext cx="490" cy="423"/>
            </a:xfrm>
            <a:custGeom>
              <a:avLst/>
              <a:gdLst/>
              <a:ahLst/>
              <a:cxnLst>
                <a:cxn ang="0">
                  <a:pos x="1960" y="0"/>
                </a:cxn>
                <a:cxn ang="0">
                  <a:pos x="0" y="3386"/>
                </a:cxn>
                <a:cxn ang="0">
                  <a:pos x="3920" y="3386"/>
                </a:cxn>
                <a:cxn ang="0">
                  <a:pos x="1960" y="0"/>
                </a:cxn>
              </a:cxnLst>
              <a:rect l="0" t="0" r="r" b="b"/>
              <a:pathLst>
                <a:path w="3920" h="3386">
                  <a:moveTo>
                    <a:pt x="1960" y="0"/>
                  </a:moveTo>
                  <a:lnTo>
                    <a:pt x="0" y="3386"/>
                  </a:lnTo>
                  <a:lnTo>
                    <a:pt x="3920" y="3386"/>
                  </a:lnTo>
                  <a:lnTo>
                    <a:pt x="1960" y="0"/>
                  </a:lnTo>
                  <a:close/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3191" name="Freeform 23"/>
            <p:cNvSpPr>
              <a:spLocks/>
            </p:cNvSpPr>
            <p:nvPr/>
          </p:nvSpPr>
          <p:spPr bwMode="auto">
            <a:xfrm>
              <a:off x="3664" y="2064"/>
              <a:ext cx="490" cy="423"/>
            </a:xfrm>
            <a:custGeom>
              <a:avLst/>
              <a:gdLst/>
              <a:ahLst/>
              <a:cxnLst>
                <a:cxn ang="0">
                  <a:pos x="1960" y="0"/>
                </a:cxn>
                <a:cxn ang="0">
                  <a:pos x="0" y="3386"/>
                </a:cxn>
                <a:cxn ang="0">
                  <a:pos x="3920" y="3386"/>
                </a:cxn>
                <a:cxn ang="0">
                  <a:pos x="1960" y="0"/>
                </a:cxn>
              </a:cxnLst>
              <a:rect l="0" t="0" r="r" b="b"/>
              <a:pathLst>
                <a:path w="3920" h="3386">
                  <a:moveTo>
                    <a:pt x="1960" y="0"/>
                  </a:moveTo>
                  <a:lnTo>
                    <a:pt x="0" y="3386"/>
                  </a:lnTo>
                  <a:lnTo>
                    <a:pt x="3920" y="3386"/>
                  </a:lnTo>
                  <a:lnTo>
                    <a:pt x="1960" y="0"/>
                  </a:lnTo>
                  <a:close/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3192" name="Freeform 24"/>
            <p:cNvSpPr>
              <a:spLocks/>
            </p:cNvSpPr>
            <p:nvPr/>
          </p:nvSpPr>
          <p:spPr bwMode="auto">
            <a:xfrm>
              <a:off x="4243" y="3066"/>
              <a:ext cx="490" cy="423"/>
            </a:xfrm>
            <a:custGeom>
              <a:avLst/>
              <a:gdLst/>
              <a:ahLst/>
              <a:cxnLst>
                <a:cxn ang="0">
                  <a:pos x="1960" y="0"/>
                </a:cxn>
                <a:cxn ang="0">
                  <a:pos x="0" y="3385"/>
                </a:cxn>
                <a:cxn ang="0">
                  <a:pos x="3920" y="3385"/>
                </a:cxn>
                <a:cxn ang="0">
                  <a:pos x="1960" y="0"/>
                </a:cxn>
              </a:cxnLst>
              <a:rect l="0" t="0" r="r" b="b"/>
              <a:pathLst>
                <a:path w="3920" h="3385">
                  <a:moveTo>
                    <a:pt x="1960" y="0"/>
                  </a:moveTo>
                  <a:lnTo>
                    <a:pt x="0" y="3385"/>
                  </a:lnTo>
                  <a:lnTo>
                    <a:pt x="3920" y="3385"/>
                  </a:lnTo>
                  <a:lnTo>
                    <a:pt x="1960" y="0"/>
                  </a:lnTo>
                  <a:close/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3193" name="Freeform 25"/>
            <p:cNvSpPr>
              <a:spLocks/>
            </p:cNvSpPr>
            <p:nvPr/>
          </p:nvSpPr>
          <p:spPr bwMode="auto">
            <a:xfrm>
              <a:off x="4777" y="3066"/>
              <a:ext cx="490" cy="423"/>
            </a:xfrm>
            <a:custGeom>
              <a:avLst/>
              <a:gdLst/>
              <a:ahLst/>
              <a:cxnLst>
                <a:cxn ang="0">
                  <a:pos x="1960" y="0"/>
                </a:cxn>
                <a:cxn ang="0">
                  <a:pos x="0" y="3385"/>
                </a:cxn>
                <a:cxn ang="0">
                  <a:pos x="3920" y="3385"/>
                </a:cxn>
                <a:cxn ang="0">
                  <a:pos x="1960" y="0"/>
                </a:cxn>
              </a:cxnLst>
              <a:rect l="0" t="0" r="r" b="b"/>
              <a:pathLst>
                <a:path w="3920" h="3385">
                  <a:moveTo>
                    <a:pt x="1960" y="0"/>
                  </a:moveTo>
                  <a:lnTo>
                    <a:pt x="0" y="3385"/>
                  </a:lnTo>
                  <a:lnTo>
                    <a:pt x="3920" y="3385"/>
                  </a:lnTo>
                  <a:lnTo>
                    <a:pt x="1960" y="0"/>
                  </a:lnTo>
                  <a:close/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3194" name="Freeform 26"/>
            <p:cNvSpPr>
              <a:spLocks/>
            </p:cNvSpPr>
            <p:nvPr/>
          </p:nvSpPr>
          <p:spPr bwMode="auto">
            <a:xfrm>
              <a:off x="3129" y="3311"/>
              <a:ext cx="178" cy="156"/>
            </a:xfrm>
            <a:custGeom>
              <a:avLst/>
              <a:gdLst/>
              <a:ahLst/>
              <a:cxnLst>
                <a:cxn ang="0">
                  <a:pos x="712" y="0"/>
                </a:cxn>
                <a:cxn ang="0">
                  <a:pos x="0" y="1248"/>
                </a:cxn>
                <a:cxn ang="0">
                  <a:pos x="1425" y="1248"/>
                </a:cxn>
                <a:cxn ang="0">
                  <a:pos x="712" y="0"/>
                </a:cxn>
              </a:cxnLst>
              <a:rect l="0" t="0" r="r" b="b"/>
              <a:pathLst>
                <a:path w="1425" h="1248">
                  <a:moveTo>
                    <a:pt x="712" y="0"/>
                  </a:moveTo>
                  <a:lnTo>
                    <a:pt x="0" y="1248"/>
                  </a:lnTo>
                  <a:lnTo>
                    <a:pt x="1425" y="1248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rgbClr val="FFFF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3195" name="Freeform 27"/>
            <p:cNvSpPr>
              <a:spLocks/>
            </p:cNvSpPr>
            <p:nvPr/>
          </p:nvSpPr>
          <p:spPr bwMode="auto">
            <a:xfrm>
              <a:off x="3352" y="3311"/>
              <a:ext cx="178" cy="156"/>
            </a:xfrm>
            <a:custGeom>
              <a:avLst/>
              <a:gdLst/>
              <a:ahLst/>
              <a:cxnLst>
                <a:cxn ang="0">
                  <a:pos x="713" y="0"/>
                </a:cxn>
                <a:cxn ang="0">
                  <a:pos x="0" y="1248"/>
                </a:cxn>
                <a:cxn ang="0">
                  <a:pos x="1425" y="1248"/>
                </a:cxn>
                <a:cxn ang="0">
                  <a:pos x="713" y="0"/>
                </a:cxn>
              </a:cxnLst>
              <a:rect l="0" t="0" r="r" b="b"/>
              <a:pathLst>
                <a:path w="1425" h="1248">
                  <a:moveTo>
                    <a:pt x="713" y="0"/>
                  </a:moveTo>
                  <a:lnTo>
                    <a:pt x="0" y="1248"/>
                  </a:lnTo>
                  <a:lnTo>
                    <a:pt x="1425" y="1248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rgbClr val="FFFF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3196" name="Freeform 28"/>
            <p:cNvSpPr>
              <a:spLocks/>
            </p:cNvSpPr>
            <p:nvPr/>
          </p:nvSpPr>
          <p:spPr bwMode="auto">
            <a:xfrm>
              <a:off x="3240" y="3111"/>
              <a:ext cx="179" cy="155"/>
            </a:xfrm>
            <a:custGeom>
              <a:avLst/>
              <a:gdLst/>
              <a:ahLst/>
              <a:cxnLst>
                <a:cxn ang="0">
                  <a:pos x="714" y="0"/>
                </a:cxn>
                <a:cxn ang="0">
                  <a:pos x="0" y="1246"/>
                </a:cxn>
                <a:cxn ang="0">
                  <a:pos x="1427" y="1246"/>
                </a:cxn>
                <a:cxn ang="0">
                  <a:pos x="714" y="0"/>
                </a:cxn>
              </a:cxnLst>
              <a:rect l="0" t="0" r="r" b="b"/>
              <a:pathLst>
                <a:path w="1427" h="1246">
                  <a:moveTo>
                    <a:pt x="714" y="0"/>
                  </a:moveTo>
                  <a:lnTo>
                    <a:pt x="0" y="1246"/>
                  </a:lnTo>
                  <a:lnTo>
                    <a:pt x="1427" y="1246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F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3197" name="Freeform 29"/>
            <p:cNvSpPr>
              <a:spLocks/>
            </p:cNvSpPr>
            <p:nvPr/>
          </p:nvSpPr>
          <p:spPr bwMode="auto">
            <a:xfrm>
              <a:off x="3664" y="3311"/>
              <a:ext cx="178" cy="156"/>
            </a:xfrm>
            <a:custGeom>
              <a:avLst/>
              <a:gdLst/>
              <a:ahLst/>
              <a:cxnLst>
                <a:cxn ang="0">
                  <a:pos x="712" y="0"/>
                </a:cxn>
                <a:cxn ang="0">
                  <a:pos x="0" y="1248"/>
                </a:cxn>
                <a:cxn ang="0">
                  <a:pos x="1425" y="1248"/>
                </a:cxn>
                <a:cxn ang="0">
                  <a:pos x="712" y="0"/>
                </a:cxn>
              </a:cxnLst>
              <a:rect l="0" t="0" r="r" b="b"/>
              <a:pathLst>
                <a:path w="1425" h="1248">
                  <a:moveTo>
                    <a:pt x="712" y="0"/>
                  </a:moveTo>
                  <a:lnTo>
                    <a:pt x="0" y="1248"/>
                  </a:lnTo>
                  <a:lnTo>
                    <a:pt x="1425" y="1248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rgbClr val="FFFF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3198" name="Freeform 30"/>
            <p:cNvSpPr>
              <a:spLocks/>
            </p:cNvSpPr>
            <p:nvPr/>
          </p:nvSpPr>
          <p:spPr bwMode="auto">
            <a:xfrm>
              <a:off x="3887" y="3311"/>
              <a:ext cx="178" cy="156"/>
            </a:xfrm>
            <a:custGeom>
              <a:avLst/>
              <a:gdLst/>
              <a:ahLst/>
              <a:cxnLst>
                <a:cxn ang="0">
                  <a:pos x="712" y="0"/>
                </a:cxn>
                <a:cxn ang="0">
                  <a:pos x="0" y="1248"/>
                </a:cxn>
                <a:cxn ang="0">
                  <a:pos x="1426" y="1248"/>
                </a:cxn>
                <a:cxn ang="0">
                  <a:pos x="712" y="0"/>
                </a:cxn>
              </a:cxnLst>
              <a:rect l="0" t="0" r="r" b="b"/>
              <a:pathLst>
                <a:path w="1426" h="1248">
                  <a:moveTo>
                    <a:pt x="712" y="0"/>
                  </a:moveTo>
                  <a:lnTo>
                    <a:pt x="0" y="1248"/>
                  </a:lnTo>
                  <a:lnTo>
                    <a:pt x="1426" y="1248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rgbClr val="FFFF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3199" name="Freeform 31"/>
            <p:cNvSpPr>
              <a:spLocks/>
            </p:cNvSpPr>
            <p:nvPr/>
          </p:nvSpPr>
          <p:spPr bwMode="auto">
            <a:xfrm>
              <a:off x="3775" y="3111"/>
              <a:ext cx="178" cy="155"/>
            </a:xfrm>
            <a:custGeom>
              <a:avLst/>
              <a:gdLst/>
              <a:ahLst/>
              <a:cxnLst>
                <a:cxn ang="0">
                  <a:pos x="712" y="0"/>
                </a:cxn>
                <a:cxn ang="0">
                  <a:pos x="0" y="1246"/>
                </a:cxn>
                <a:cxn ang="0">
                  <a:pos x="1425" y="1246"/>
                </a:cxn>
                <a:cxn ang="0">
                  <a:pos x="712" y="0"/>
                </a:cxn>
              </a:cxnLst>
              <a:rect l="0" t="0" r="r" b="b"/>
              <a:pathLst>
                <a:path w="1425" h="1246">
                  <a:moveTo>
                    <a:pt x="712" y="0"/>
                  </a:moveTo>
                  <a:lnTo>
                    <a:pt x="0" y="1246"/>
                  </a:lnTo>
                  <a:lnTo>
                    <a:pt x="1425" y="1246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rgbClr val="FFFF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3200" name="Freeform 32"/>
            <p:cNvSpPr>
              <a:spLocks/>
            </p:cNvSpPr>
            <p:nvPr/>
          </p:nvSpPr>
          <p:spPr bwMode="auto">
            <a:xfrm>
              <a:off x="3396" y="2843"/>
              <a:ext cx="179" cy="156"/>
            </a:xfrm>
            <a:custGeom>
              <a:avLst/>
              <a:gdLst/>
              <a:ahLst/>
              <a:cxnLst>
                <a:cxn ang="0">
                  <a:pos x="713" y="0"/>
                </a:cxn>
                <a:cxn ang="0">
                  <a:pos x="0" y="1247"/>
                </a:cxn>
                <a:cxn ang="0">
                  <a:pos x="1426" y="1247"/>
                </a:cxn>
                <a:cxn ang="0">
                  <a:pos x="713" y="0"/>
                </a:cxn>
              </a:cxnLst>
              <a:rect l="0" t="0" r="r" b="b"/>
              <a:pathLst>
                <a:path w="1426" h="1247">
                  <a:moveTo>
                    <a:pt x="713" y="0"/>
                  </a:moveTo>
                  <a:lnTo>
                    <a:pt x="0" y="1247"/>
                  </a:lnTo>
                  <a:lnTo>
                    <a:pt x="1426" y="1247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rgbClr val="FFFF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3201" name="Freeform 33"/>
            <p:cNvSpPr>
              <a:spLocks/>
            </p:cNvSpPr>
            <p:nvPr/>
          </p:nvSpPr>
          <p:spPr bwMode="auto">
            <a:xfrm>
              <a:off x="3619" y="2843"/>
              <a:ext cx="178" cy="156"/>
            </a:xfrm>
            <a:custGeom>
              <a:avLst/>
              <a:gdLst/>
              <a:ahLst/>
              <a:cxnLst>
                <a:cxn ang="0">
                  <a:pos x="712" y="0"/>
                </a:cxn>
                <a:cxn ang="0">
                  <a:pos x="0" y="1247"/>
                </a:cxn>
                <a:cxn ang="0">
                  <a:pos x="1426" y="1247"/>
                </a:cxn>
                <a:cxn ang="0">
                  <a:pos x="712" y="0"/>
                </a:cxn>
              </a:cxnLst>
              <a:rect l="0" t="0" r="r" b="b"/>
              <a:pathLst>
                <a:path w="1426" h="1247">
                  <a:moveTo>
                    <a:pt x="712" y="0"/>
                  </a:moveTo>
                  <a:lnTo>
                    <a:pt x="0" y="1247"/>
                  </a:lnTo>
                  <a:lnTo>
                    <a:pt x="1426" y="1247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rgbClr val="FFFF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3202" name="Freeform 34"/>
            <p:cNvSpPr>
              <a:spLocks/>
            </p:cNvSpPr>
            <p:nvPr/>
          </p:nvSpPr>
          <p:spPr bwMode="auto">
            <a:xfrm>
              <a:off x="3508" y="2643"/>
              <a:ext cx="178" cy="156"/>
            </a:xfrm>
            <a:custGeom>
              <a:avLst/>
              <a:gdLst/>
              <a:ahLst/>
              <a:cxnLst>
                <a:cxn ang="0">
                  <a:pos x="714" y="0"/>
                </a:cxn>
                <a:cxn ang="0">
                  <a:pos x="0" y="1247"/>
                </a:cxn>
                <a:cxn ang="0">
                  <a:pos x="1426" y="1247"/>
                </a:cxn>
                <a:cxn ang="0">
                  <a:pos x="714" y="0"/>
                </a:cxn>
              </a:cxnLst>
              <a:rect l="0" t="0" r="r" b="b"/>
              <a:pathLst>
                <a:path w="1426" h="1247">
                  <a:moveTo>
                    <a:pt x="714" y="0"/>
                  </a:moveTo>
                  <a:lnTo>
                    <a:pt x="0" y="1247"/>
                  </a:lnTo>
                  <a:lnTo>
                    <a:pt x="1426" y="1247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F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3203" name="Freeform 35"/>
            <p:cNvSpPr>
              <a:spLocks/>
            </p:cNvSpPr>
            <p:nvPr/>
          </p:nvSpPr>
          <p:spPr bwMode="auto">
            <a:xfrm>
              <a:off x="3708" y="2309"/>
              <a:ext cx="179" cy="156"/>
            </a:xfrm>
            <a:custGeom>
              <a:avLst/>
              <a:gdLst/>
              <a:ahLst/>
              <a:cxnLst>
                <a:cxn ang="0">
                  <a:pos x="714" y="0"/>
                </a:cxn>
                <a:cxn ang="0">
                  <a:pos x="0" y="1248"/>
                </a:cxn>
                <a:cxn ang="0">
                  <a:pos x="1427" y="1248"/>
                </a:cxn>
                <a:cxn ang="0">
                  <a:pos x="714" y="0"/>
                </a:cxn>
              </a:cxnLst>
              <a:rect l="0" t="0" r="r" b="b"/>
              <a:pathLst>
                <a:path w="1427" h="1248">
                  <a:moveTo>
                    <a:pt x="714" y="0"/>
                  </a:moveTo>
                  <a:lnTo>
                    <a:pt x="0" y="1248"/>
                  </a:lnTo>
                  <a:lnTo>
                    <a:pt x="1427" y="1248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F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3204" name="Freeform 36"/>
            <p:cNvSpPr>
              <a:spLocks/>
            </p:cNvSpPr>
            <p:nvPr/>
          </p:nvSpPr>
          <p:spPr bwMode="auto">
            <a:xfrm>
              <a:off x="3931" y="2309"/>
              <a:ext cx="178" cy="156"/>
            </a:xfrm>
            <a:custGeom>
              <a:avLst/>
              <a:gdLst/>
              <a:ahLst/>
              <a:cxnLst>
                <a:cxn ang="0">
                  <a:pos x="713" y="0"/>
                </a:cxn>
                <a:cxn ang="0">
                  <a:pos x="0" y="1248"/>
                </a:cxn>
                <a:cxn ang="0">
                  <a:pos x="1425" y="1248"/>
                </a:cxn>
                <a:cxn ang="0">
                  <a:pos x="713" y="0"/>
                </a:cxn>
              </a:cxnLst>
              <a:rect l="0" t="0" r="r" b="b"/>
              <a:pathLst>
                <a:path w="1425" h="1248">
                  <a:moveTo>
                    <a:pt x="713" y="0"/>
                  </a:moveTo>
                  <a:lnTo>
                    <a:pt x="0" y="1248"/>
                  </a:lnTo>
                  <a:lnTo>
                    <a:pt x="1425" y="1248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rgbClr val="FFFF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3205" name="Freeform 37"/>
            <p:cNvSpPr>
              <a:spLocks/>
            </p:cNvSpPr>
            <p:nvPr/>
          </p:nvSpPr>
          <p:spPr bwMode="auto">
            <a:xfrm>
              <a:off x="3820" y="2108"/>
              <a:ext cx="178" cy="156"/>
            </a:xfrm>
            <a:custGeom>
              <a:avLst/>
              <a:gdLst/>
              <a:ahLst/>
              <a:cxnLst>
                <a:cxn ang="0">
                  <a:pos x="713" y="0"/>
                </a:cxn>
                <a:cxn ang="0">
                  <a:pos x="0" y="1247"/>
                </a:cxn>
                <a:cxn ang="0">
                  <a:pos x="1425" y="1247"/>
                </a:cxn>
                <a:cxn ang="0">
                  <a:pos x="713" y="0"/>
                </a:cxn>
              </a:cxnLst>
              <a:rect l="0" t="0" r="r" b="b"/>
              <a:pathLst>
                <a:path w="1425" h="1247">
                  <a:moveTo>
                    <a:pt x="713" y="0"/>
                  </a:moveTo>
                  <a:lnTo>
                    <a:pt x="0" y="1247"/>
                  </a:lnTo>
                  <a:lnTo>
                    <a:pt x="1425" y="1247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rgbClr val="FFFF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3206" name="Freeform 38"/>
            <p:cNvSpPr>
              <a:spLocks/>
            </p:cNvSpPr>
            <p:nvPr/>
          </p:nvSpPr>
          <p:spPr bwMode="auto">
            <a:xfrm>
              <a:off x="3976" y="1841"/>
              <a:ext cx="178" cy="156"/>
            </a:xfrm>
            <a:custGeom>
              <a:avLst/>
              <a:gdLst/>
              <a:ahLst/>
              <a:cxnLst>
                <a:cxn ang="0">
                  <a:pos x="714" y="0"/>
                </a:cxn>
                <a:cxn ang="0">
                  <a:pos x="0" y="1248"/>
                </a:cxn>
                <a:cxn ang="0">
                  <a:pos x="1426" y="1248"/>
                </a:cxn>
                <a:cxn ang="0">
                  <a:pos x="714" y="0"/>
                </a:cxn>
              </a:cxnLst>
              <a:rect l="0" t="0" r="r" b="b"/>
              <a:pathLst>
                <a:path w="1426" h="1248">
                  <a:moveTo>
                    <a:pt x="714" y="0"/>
                  </a:moveTo>
                  <a:lnTo>
                    <a:pt x="0" y="1248"/>
                  </a:lnTo>
                  <a:lnTo>
                    <a:pt x="1426" y="1248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F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3207" name="Freeform 39"/>
            <p:cNvSpPr>
              <a:spLocks/>
            </p:cNvSpPr>
            <p:nvPr/>
          </p:nvSpPr>
          <p:spPr bwMode="auto">
            <a:xfrm>
              <a:off x="4198" y="1841"/>
              <a:ext cx="178" cy="156"/>
            </a:xfrm>
            <a:custGeom>
              <a:avLst/>
              <a:gdLst/>
              <a:ahLst/>
              <a:cxnLst>
                <a:cxn ang="0">
                  <a:pos x="712" y="0"/>
                </a:cxn>
                <a:cxn ang="0">
                  <a:pos x="0" y="1248"/>
                </a:cxn>
                <a:cxn ang="0">
                  <a:pos x="1426" y="1248"/>
                </a:cxn>
                <a:cxn ang="0">
                  <a:pos x="712" y="0"/>
                </a:cxn>
              </a:cxnLst>
              <a:rect l="0" t="0" r="r" b="b"/>
              <a:pathLst>
                <a:path w="1426" h="1248">
                  <a:moveTo>
                    <a:pt x="712" y="0"/>
                  </a:moveTo>
                  <a:lnTo>
                    <a:pt x="0" y="1248"/>
                  </a:lnTo>
                  <a:lnTo>
                    <a:pt x="1426" y="1248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rgbClr val="FFFF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3208" name="Freeform 40"/>
            <p:cNvSpPr>
              <a:spLocks/>
            </p:cNvSpPr>
            <p:nvPr/>
          </p:nvSpPr>
          <p:spPr bwMode="auto">
            <a:xfrm>
              <a:off x="4354" y="2108"/>
              <a:ext cx="178" cy="156"/>
            </a:xfrm>
            <a:custGeom>
              <a:avLst/>
              <a:gdLst/>
              <a:ahLst/>
              <a:cxnLst>
                <a:cxn ang="0">
                  <a:pos x="712" y="0"/>
                </a:cxn>
                <a:cxn ang="0">
                  <a:pos x="0" y="1247"/>
                </a:cxn>
                <a:cxn ang="0">
                  <a:pos x="1425" y="1247"/>
                </a:cxn>
                <a:cxn ang="0">
                  <a:pos x="712" y="0"/>
                </a:cxn>
              </a:cxnLst>
              <a:rect l="0" t="0" r="r" b="b"/>
              <a:pathLst>
                <a:path w="1425" h="1247">
                  <a:moveTo>
                    <a:pt x="712" y="0"/>
                  </a:moveTo>
                  <a:lnTo>
                    <a:pt x="0" y="1247"/>
                  </a:lnTo>
                  <a:lnTo>
                    <a:pt x="1425" y="1247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rgbClr val="FFFF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3209" name="Freeform 41"/>
            <p:cNvSpPr>
              <a:spLocks/>
            </p:cNvSpPr>
            <p:nvPr/>
          </p:nvSpPr>
          <p:spPr bwMode="auto">
            <a:xfrm>
              <a:off x="4243" y="2309"/>
              <a:ext cx="178" cy="156"/>
            </a:xfrm>
            <a:custGeom>
              <a:avLst/>
              <a:gdLst/>
              <a:ahLst/>
              <a:cxnLst>
                <a:cxn ang="0">
                  <a:pos x="712" y="0"/>
                </a:cxn>
                <a:cxn ang="0">
                  <a:pos x="0" y="1248"/>
                </a:cxn>
                <a:cxn ang="0">
                  <a:pos x="1425" y="1248"/>
                </a:cxn>
                <a:cxn ang="0">
                  <a:pos x="712" y="0"/>
                </a:cxn>
              </a:cxnLst>
              <a:rect l="0" t="0" r="r" b="b"/>
              <a:pathLst>
                <a:path w="1425" h="1248">
                  <a:moveTo>
                    <a:pt x="712" y="0"/>
                  </a:moveTo>
                  <a:lnTo>
                    <a:pt x="0" y="1248"/>
                  </a:lnTo>
                  <a:lnTo>
                    <a:pt x="1425" y="1248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rgbClr val="FFFF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3210" name="Freeform 42"/>
            <p:cNvSpPr>
              <a:spLocks/>
            </p:cNvSpPr>
            <p:nvPr/>
          </p:nvSpPr>
          <p:spPr bwMode="auto">
            <a:xfrm>
              <a:off x="4465" y="2309"/>
              <a:ext cx="179" cy="156"/>
            </a:xfrm>
            <a:custGeom>
              <a:avLst/>
              <a:gdLst/>
              <a:ahLst/>
              <a:cxnLst>
                <a:cxn ang="0">
                  <a:pos x="713" y="0"/>
                </a:cxn>
                <a:cxn ang="0">
                  <a:pos x="0" y="1248"/>
                </a:cxn>
                <a:cxn ang="0">
                  <a:pos x="1427" y="1248"/>
                </a:cxn>
                <a:cxn ang="0">
                  <a:pos x="713" y="0"/>
                </a:cxn>
              </a:cxnLst>
              <a:rect l="0" t="0" r="r" b="b"/>
              <a:pathLst>
                <a:path w="1427" h="1248">
                  <a:moveTo>
                    <a:pt x="713" y="0"/>
                  </a:moveTo>
                  <a:lnTo>
                    <a:pt x="0" y="1248"/>
                  </a:lnTo>
                  <a:lnTo>
                    <a:pt x="1427" y="1248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rgbClr val="FFFF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3211" name="Freeform 43"/>
            <p:cNvSpPr>
              <a:spLocks/>
            </p:cNvSpPr>
            <p:nvPr/>
          </p:nvSpPr>
          <p:spPr bwMode="auto">
            <a:xfrm>
              <a:off x="4555" y="2843"/>
              <a:ext cx="178" cy="156"/>
            </a:xfrm>
            <a:custGeom>
              <a:avLst/>
              <a:gdLst/>
              <a:ahLst/>
              <a:cxnLst>
                <a:cxn ang="0">
                  <a:pos x="714" y="0"/>
                </a:cxn>
                <a:cxn ang="0">
                  <a:pos x="0" y="1247"/>
                </a:cxn>
                <a:cxn ang="0">
                  <a:pos x="1426" y="1247"/>
                </a:cxn>
                <a:cxn ang="0">
                  <a:pos x="714" y="0"/>
                </a:cxn>
              </a:cxnLst>
              <a:rect l="0" t="0" r="r" b="b"/>
              <a:pathLst>
                <a:path w="1426" h="1247">
                  <a:moveTo>
                    <a:pt x="714" y="0"/>
                  </a:moveTo>
                  <a:lnTo>
                    <a:pt x="0" y="1247"/>
                  </a:lnTo>
                  <a:lnTo>
                    <a:pt x="1426" y="1247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F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3212" name="Freeform 44"/>
            <p:cNvSpPr>
              <a:spLocks/>
            </p:cNvSpPr>
            <p:nvPr/>
          </p:nvSpPr>
          <p:spPr bwMode="auto">
            <a:xfrm>
              <a:off x="4666" y="2643"/>
              <a:ext cx="178" cy="156"/>
            </a:xfrm>
            <a:custGeom>
              <a:avLst/>
              <a:gdLst/>
              <a:ahLst/>
              <a:cxnLst>
                <a:cxn ang="0">
                  <a:pos x="712" y="0"/>
                </a:cxn>
                <a:cxn ang="0">
                  <a:pos x="0" y="1247"/>
                </a:cxn>
                <a:cxn ang="0">
                  <a:pos x="1426" y="1247"/>
                </a:cxn>
                <a:cxn ang="0">
                  <a:pos x="712" y="0"/>
                </a:cxn>
              </a:cxnLst>
              <a:rect l="0" t="0" r="r" b="b"/>
              <a:pathLst>
                <a:path w="1426" h="1247">
                  <a:moveTo>
                    <a:pt x="712" y="0"/>
                  </a:moveTo>
                  <a:lnTo>
                    <a:pt x="0" y="1247"/>
                  </a:lnTo>
                  <a:lnTo>
                    <a:pt x="1426" y="1247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rgbClr val="FFFF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3213" name="Freeform 45"/>
            <p:cNvSpPr>
              <a:spLocks/>
            </p:cNvSpPr>
            <p:nvPr/>
          </p:nvSpPr>
          <p:spPr bwMode="auto">
            <a:xfrm>
              <a:off x="4510" y="2598"/>
              <a:ext cx="490" cy="423"/>
            </a:xfrm>
            <a:custGeom>
              <a:avLst/>
              <a:gdLst/>
              <a:ahLst/>
              <a:cxnLst>
                <a:cxn ang="0">
                  <a:pos x="1959" y="0"/>
                </a:cxn>
                <a:cxn ang="0">
                  <a:pos x="0" y="3385"/>
                </a:cxn>
                <a:cxn ang="0">
                  <a:pos x="3920" y="3385"/>
                </a:cxn>
                <a:cxn ang="0">
                  <a:pos x="1959" y="0"/>
                </a:cxn>
              </a:cxnLst>
              <a:rect l="0" t="0" r="r" b="b"/>
              <a:pathLst>
                <a:path w="3920" h="3385">
                  <a:moveTo>
                    <a:pt x="1959" y="0"/>
                  </a:moveTo>
                  <a:lnTo>
                    <a:pt x="0" y="3385"/>
                  </a:lnTo>
                  <a:lnTo>
                    <a:pt x="3920" y="3385"/>
                  </a:lnTo>
                  <a:lnTo>
                    <a:pt x="1959" y="0"/>
                  </a:lnTo>
                  <a:close/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3214" name="Freeform 46"/>
            <p:cNvSpPr>
              <a:spLocks/>
            </p:cNvSpPr>
            <p:nvPr/>
          </p:nvSpPr>
          <p:spPr bwMode="auto">
            <a:xfrm>
              <a:off x="4777" y="2843"/>
              <a:ext cx="179" cy="156"/>
            </a:xfrm>
            <a:custGeom>
              <a:avLst/>
              <a:gdLst/>
              <a:ahLst/>
              <a:cxnLst>
                <a:cxn ang="0">
                  <a:pos x="713" y="0"/>
                </a:cxn>
                <a:cxn ang="0">
                  <a:pos x="0" y="1247"/>
                </a:cxn>
                <a:cxn ang="0">
                  <a:pos x="1426" y="1247"/>
                </a:cxn>
                <a:cxn ang="0">
                  <a:pos x="713" y="0"/>
                </a:cxn>
              </a:cxnLst>
              <a:rect l="0" t="0" r="r" b="b"/>
              <a:pathLst>
                <a:path w="1426" h="1247">
                  <a:moveTo>
                    <a:pt x="713" y="0"/>
                  </a:moveTo>
                  <a:lnTo>
                    <a:pt x="0" y="1247"/>
                  </a:lnTo>
                  <a:lnTo>
                    <a:pt x="1426" y="1247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rgbClr val="FFFF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3215" name="Freeform 47"/>
            <p:cNvSpPr>
              <a:spLocks/>
            </p:cNvSpPr>
            <p:nvPr/>
          </p:nvSpPr>
          <p:spPr bwMode="auto">
            <a:xfrm>
              <a:off x="4399" y="3111"/>
              <a:ext cx="178" cy="155"/>
            </a:xfrm>
            <a:custGeom>
              <a:avLst/>
              <a:gdLst/>
              <a:ahLst/>
              <a:cxnLst>
                <a:cxn ang="0">
                  <a:pos x="713" y="0"/>
                </a:cxn>
                <a:cxn ang="0">
                  <a:pos x="0" y="1246"/>
                </a:cxn>
                <a:cxn ang="0">
                  <a:pos x="1425" y="1246"/>
                </a:cxn>
                <a:cxn ang="0">
                  <a:pos x="713" y="0"/>
                </a:cxn>
              </a:cxnLst>
              <a:rect l="0" t="0" r="r" b="b"/>
              <a:pathLst>
                <a:path w="1425" h="1246">
                  <a:moveTo>
                    <a:pt x="713" y="0"/>
                  </a:moveTo>
                  <a:lnTo>
                    <a:pt x="0" y="1246"/>
                  </a:lnTo>
                  <a:lnTo>
                    <a:pt x="1425" y="1246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rgbClr val="FFFF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3216" name="Freeform 48"/>
            <p:cNvSpPr>
              <a:spLocks/>
            </p:cNvSpPr>
            <p:nvPr/>
          </p:nvSpPr>
          <p:spPr bwMode="auto">
            <a:xfrm>
              <a:off x="4287" y="3311"/>
              <a:ext cx="178" cy="156"/>
            </a:xfrm>
            <a:custGeom>
              <a:avLst/>
              <a:gdLst/>
              <a:ahLst/>
              <a:cxnLst>
                <a:cxn ang="0">
                  <a:pos x="714" y="0"/>
                </a:cxn>
                <a:cxn ang="0">
                  <a:pos x="0" y="1248"/>
                </a:cxn>
                <a:cxn ang="0">
                  <a:pos x="1426" y="1248"/>
                </a:cxn>
                <a:cxn ang="0">
                  <a:pos x="714" y="0"/>
                </a:cxn>
              </a:cxnLst>
              <a:rect l="0" t="0" r="r" b="b"/>
              <a:pathLst>
                <a:path w="1426" h="1248">
                  <a:moveTo>
                    <a:pt x="714" y="0"/>
                  </a:moveTo>
                  <a:lnTo>
                    <a:pt x="0" y="1248"/>
                  </a:lnTo>
                  <a:lnTo>
                    <a:pt x="1426" y="1248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F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3217" name="Freeform 49"/>
            <p:cNvSpPr>
              <a:spLocks/>
            </p:cNvSpPr>
            <p:nvPr/>
          </p:nvSpPr>
          <p:spPr bwMode="auto">
            <a:xfrm>
              <a:off x="4510" y="3311"/>
              <a:ext cx="178" cy="156"/>
            </a:xfrm>
            <a:custGeom>
              <a:avLst/>
              <a:gdLst/>
              <a:ahLst/>
              <a:cxnLst>
                <a:cxn ang="0">
                  <a:pos x="713" y="0"/>
                </a:cxn>
                <a:cxn ang="0">
                  <a:pos x="0" y="1248"/>
                </a:cxn>
                <a:cxn ang="0">
                  <a:pos x="1425" y="1248"/>
                </a:cxn>
                <a:cxn ang="0">
                  <a:pos x="713" y="0"/>
                </a:cxn>
              </a:cxnLst>
              <a:rect l="0" t="0" r="r" b="b"/>
              <a:pathLst>
                <a:path w="1425" h="1248">
                  <a:moveTo>
                    <a:pt x="713" y="0"/>
                  </a:moveTo>
                  <a:lnTo>
                    <a:pt x="0" y="1248"/>
                  </a:lnTo>
                  <a:lnTo>
                    <a:pt x="1425" y="1248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rgbClr val="FFFF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3218" name="Freeform 50"/>
            <p:cNvSpPr>
              <a:spLocks/>
            </p:cNvSpPr>
            <p:nvPr/>
          </p:nvSpPr>
          <p:spPr bwMode="auto">
            <a:xfrm>
              <a:off x="4822" y="3311"/>
              <a:ext cx="178" cy="156"/>
            </a:xfrm>
            <a:custGeom>
              <a:avLst/>
              <a:gdLst/>
              <a:ahLst/>
              <a:cxnLst>
                <a:cxn ang="0">
                  <a:pos x="712" y="0"/>
                </a:cxn>
                <a:cxn ang="0">
                  <a:pos x="0" y="1248"/>
                </a:cxn>
                <a:cxn ang="0">
                  <a:pos x="1425" y="1248"/>
                </a:cxn>
                <a:cxn ang="0">
                  <a:pos x="712" y="0"/>
                </a:cxn>
              </a:cxnLst>
              <a:rect l="0" t="0" r="r" b="b"/>
              <a:pathLst>
                <a:path w="1425" h="1248">
                  <a:moveTo>
                    <a:pt x="712" y="0"/>
                  </a:moveTo>
                  <a:lnTo>
                    <a:pt x="0" y="1248"/>
                  </a:lnTo>
                  <a:lnTo>
                    <a:pt x="1425" y="1248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rgbClr val="FFFF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3219" name="Freeform 51"/>
            <p:cNvSpPr>
              <a:spLocks/>
            </p:cNvSpPr>
            <p:nvPr/>
          </p:nvSpPr>
          <p:spPr bwMode="auto">
            <a:xfrm>
              <a:off x="5045" y="3311"/>
              <a:ext cx="178" cy="156"/>
            </a:xfrm>
            <a:custGeom>
              <a:avLst/>
              <a:gdLst/>
              <a:ahLst/>
              <a:cxnLst>
                <a:cxn ang="0">
                  <a:pos x="713" y="0"/>
                </a:cxn>
                <a:cxn ang="0">
                  <a:pos x="0" y="1248"/>
                </a:cxn>
                <a:cxn ang="0">
                  <a:pos x="1425" y="1248"/>
                </a:cxn>
                <a:cxn ang="0">
                  <a:pos x="713" y="0"/>
                </a:cxn>
              </a:cxnLst>
              <a:rect l="0" t="0" r="r" b="b"/>
              <a:pathLst>
                <a:path w="1425" h="1248">
                  <a:moveTo>
                    <a:pt x="713" y="0"/>
                  </a:moveTo>
                  <a:lnTo>
                    <a:pt x="0" y="1248"/>
                  </a:lnTo>
                  <a:lnTo>
                    <a:pt x="1425" y="1248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rgbClr val="FFFF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3220" name="Freeform 52"/>
            <p:cNvSpPr>
              <a:spLocks/>
            </p:cNvSpPr>
            <p:nvPr/>
          </p:nvSpPr>
          <p:spPr bwMode="auto">
            <a:xfrm>
              <a:off x="4933" y="3111"/>
              <a:ext cx="179" cy="155"/>
            </a:xfrm>
            <a:custGeom>
              <a:avLst/>
              <a:gdLst/>
              <a:ahLst/>
              <a:cxnLst>
                <a:cxn ang="0">
                  <a:pos x="713" y="0"/>
                </a:cxn>
                <a:cxn ang="0">
                  <a:pos x="0" y="1246"/>
                </a:cxn>
                <a:cxn ang="0">
                  <a:pos x="1427" y="1246"/>
                </a:cxn>
                <a:cxn ang="0">
                  <a:pos x="713" y="0"/>
                </a:cxn>
              </a:cxnLst>
              <a:rect l="0" t="0" r="r" b="b"/>
              <a:pathLst>
                <a:path w="1427" h="1246">
                  <a:moveTo>
                    <a:pt x="713" y="0"/>
                  </a:moveTo>
                  <a:lnTo>
                    <a:pt x="0" y="1246"/>
                  </a:lnTo>
                  <a:lnTo>
                    <a:pt x="1427" y="1246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rgbClr val="FFFF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3221" name="Freeform 53"/>
            <p:cNvSpPr>
              <a:spLocks/>
            </p:cNvSpPr>
            <p:nvPr/>
          </p:nvSpPr>
          <p:spPr bwMode="auto">
            <a:xfrm>
              <a:off x="4087" y="1640"/>
              <a:ext cx="178" cy="156"/>
            </a:xfrm>
            <a:custGeom>
              <a:avLst/>
              <a:gdLst/>
              <a:ahLst/>
              <a:cxnLst>
                <a:cxn ang="0">
                  <a:pos x="714" y="0"/>
                </a:cxn>
                <a:cxn ang="0">
                  <a:pos x="0" y="1247"/>
                </a:cxn>
                <a:cxn ang="0">
                  <a:pos x="1426" y="1247"/>
                </a:cxn>
                <a:cxn ang="0">
                  <a:pos x="714" y="0"/>
                </a:cxn>
              </a:cxnLst>
              <a:rect l="0" t="0" r="r" b="b"/>
              <a:pathLst>
                <a:path w="1426" h="1247">
                  <a:moveTo>
                    <a:pt x="714" y="0"/>
                  </a:moveTo>
                  <a:lnTo>
                    <a:pt x="0" y="1247"/>
                  </a:lnTo>
                  <a:lnTo>
                    <a:pt x="1426" y="1247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F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3222" name="Rectangle 54"/>
            <p:cNvSpPr>
              <a:spLocks noChangeArrowheads="1"/>
            </p:cNvSpPr>
            <p:nvPr/>
          </p:nvSpPr>
          <p:spPr bwMode="auto">
            <a:xfrm>
              <a:off x="4128" y="2880"/>
              <a:ext cx="134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a-DK" b="0" i="0"/>
                <a:t>...</a:t>
              </a:r>
              <a:endParaRPr lang="en-US" b="0" i="0"/>
            </a:p>
          </p:txBody>
        </p:sp>
        <p:sp>
          <p:nvSpPr>
            <p:cNvPr id="263235" name="Freeform 67"/>
            <p:cNvSpPr>
              <a:spLocks/>
            </p:cNvSpPr>
            <p:nvPr/>
          </p:nvSpPr>
          <p:spPr bwMode="auto">
            <a:xfrm>
              <a:off x="3602" y="1504"/>
              <a:ext cx="579" cy="1892"/>
            </a:xfrm>
            <a:custGeom>
              <a:avLst/>
              <a:gdLst/>
              <a:ahLst/>
              <a:cxnLst>
                <a:cxn ang="0">
                  <a:pos x="4633" y="0"/>
                </a:cxn>
                <a:cxn ang="0">
                  <a:pos x="4633" y="1248"/>
                </a:cxn>
                <a:cxn ang="0">
                  <a:pos x="0" y="9267"/>
                </a:cxn>
                <a:cxn ang="0">
                  <a:pos x="2138" y="13009"/>
                </a:cxn>
                <a:cxn ang="0">
                  <a:pos x="924" y="15133"/>
                </a:cxn>
              </a:cxnLst>
              <a:rect l="0" t="0" r="r" b="b"/>
              <a:pathLst>
                <a:path w="4633" h="15133">
                  <a:moveTo>
                    <a:pt x="4633" y="0"/>
                  </a:moveTo>
                  <a:lnTo>
                    <a:pt x="4633" y="1248"/>
                  </a:lnTo>
                  <a:lnTo>
                    <a:pt x="0" y="9267"/>
                  </a:lnTo>
                  <a:lnTo>
                    <a:pt x="2138" y="13009"/>
                  </a:lnTo>
                  <a:lnTo>
                    <a:pt x="924" y="15133"/>
                  </a:lnTo>
                </a:path>
              </a:pathLst>
            </a:custGeom>
            <a:noFill/>
            <a:ln w="349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3236" name="Freeform 68"/>
            <p:cNvSpPr>
              <a:spLocks/>
            </p:cNvSpPr>
            <p:nvPr/>
          </p:nvSpPr>
          <p:spPr bwMode="auto">
            <a:xfrm>
              <a:off x="3696" y="3375"/>
              <a:ext cx="46" cy="58"/>
            </a:xfrm>
            <a:custGeom>
              <a:avLst/>
              <a:gdLst/>
              <a:ahLst/>
              <a:cxnLst>
                <a:cxn ang="0">
                  <a:pos x="365" y="177"/>
                </a:cxn>
                <a:cxn ang="0">
                  <a:pos x="0" y="459"/>
                </a:cxn>
                <a:cxn ang="0">
                  <a:pos x="57" y="0"/>
                </a:cxn>
                <a:cxn ang="0">
                  <a:pos x="365" y="177"/>
                </a:cxn>
              </a:cxnLst>
              <a:rect l="0" t="0" r="r" b="b"/>
              <a:pathLst>
                <a:path w="365" h="459">
                  <a:moveTo>
                    <a:pt x="365" y="177"/>
                  </a:moveTo>
                  <a:lnTo>
                    <a:pt x="0" y="459"/>
                  </a:lnTo>
                  <a:lnTo>
                    <a:pt x="57" y="0"/>
                  </a:lnTo>
                  <a:lnTo>
                    <a:pt x="365" y="177"/>
                  </a:lnTo>
                  <a:close/>
                </a:path>
              </a:pathLst>
            </a:custGeom>
            <a:solidFill>
              <a:srgbClr val="FF0000"/>
            </a:solidFill>
            <a:ln w="1428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3" name="Group 105"/>
          <p:cNvGrpSpPr>
            <a:grpSpLocks/>
          </p:cNvGrpSpPr>
          <p:nvPr/>
        </p:nvGrpSpPr>
        <p:grpSpPr bwMode="auto">
          <a:xfrm>
            <a:off x="533400" y="1905000"/>
            <a:ext cx="3910013" cy="2938463"/>
            <a:chOff x="336" y="1440"/>
            <a:chExt cx="2463" cy="1851"/>
          </a:xfrm>
        </p:grpSpPr>
        <p:grpSp>
          <p:nvGrpSpPr>
            <p:cNvPr id="4" name="Group 104"/>
            <p:cNvGrpSpPr>
              <a:grpSpLocks/>
            </p:cNvGrpSpPr>
            <p:nvPr/>
          </p:nvGrpSpPr>
          <p:grpSpPr bwMode="auto">
            <a:xfrm>
              <a:off x="336" y="1440"/>
              <a:ext cx="2463" cy="1851"/>
              <a:chOff x="207" y="1776"/>
              <a:chExt cx="2463" cy="1851"/>
            </a:xfrm>
          </p:grpSpPr>
          <p:sp>
            <p:nvSpPr>
              <p:cNvPr id="263238" name="AutoShape 70"/>
              <p:cNvSpPr>
                <a:spLocks noChangeAspect="1" noChangeArrowheads="1" noTextEdit="1"/>
              </p:cNvSpPr>
              <p:nvPr/>
            </p:nvSpPr>
            <p:spPr bwMode="auto">
              <a:xfrm>
                <a:off x="240" y="1776"/>
                <a:ext cx="2304" cy="18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63240" name="Rectangle 72"/>
              <p:cNvSpPr>
                <a:spLocks noChangeArrowheads="1"/>
              </p:cNvSpPr>
              <p:nvPr/>
            </p:nvSpPr>
            <p:spPr bwMode="auto">
              <a:xfrm>
                <a:off x="471" y="3444"/>
                <a:ext cx="2004" cy="173"/>
              </a:xfrm>
              <a:prstGeom prst="rect">
                <a:avLst/>
              </a:prstGeom>
              <a:solidFill>
                <a:srgbClr val="FFFF00"/>
              </a:solidFill>
              <a:ln w="222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63241" name="Line 73"/>
              <p:cNvSpPr>
                <a:spLocks noChangeShapeType="1"/>
              </p:cNvSpPr>
              <p:nvPr/>
            </p:nvSpPr>
            <p:spPr bwMode="auto">
              <a:xfrm>
                <a:off x="506" y="2546"/>
                <a:ext cx="1900" cy="1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63242" name="Freeform 74"/>
              <p:cNvSpPr>
                <a:spLocks/>
              </p:cNvSpPr>
              <p:nvPr/>
            </p:nvSpPr>
            <p:spPr bwMode="auto">
              <a:xfrm>
                <a:off x="1473" y="2581"/>
                <a:ext cx="829" cy="656"/>
              </a:xfrm>
              <a:custGeom>
                <a:avLst/>
                <a:gdLst/>
                <a:ahLst/>
                <a:cxnLst>
                  <a:cxn ang="0">
                    <a:pos x="3317" y="0"/>
                  </a:cxn>
                  <a:cxn ang="0">
                    <a:pos x="0" y="5250"/>
                  </a:cxn>
                  <a:cxn ang="0">
                    <a:pos x="6633" y="5250"/>
                  </a:cxn>
                  <a:cxn ang="0">
                    <a:pos x="3317" y="0"/>
                  </a:cxn>
                </a:cxnLst>
                <a:rect l="0" t="0" r="r" b="b"/>
                <a:pathLst>
                  <a:path w="6633" h="5250">
                    <a:moveTo>
                      <a:pt x="3317" y="0"/>
                    </a:moveTo>
                    <a:lnTo>
                      <a:pt x="0" y="5250"/>
                    </a:lnTo>
                    <a:lnTo>
                      <a:pt x="6633" y="5250"/>
                    </a:lnTo>
                    <a:lnTo>
                      <a:pt x="3317" y="0"/>
                    </a:lnTo>
                    <a:close/>
                  </a:path>
                </a:pathLst>
              </a:custGeom>
              <a:solidFill>
                <a:srgbClr val="FFFF00"/>
              </a:solidFill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63243" name="Freeform 75"/>
              <p:cNvSpPr>
                <a:spLocks/>
              </p:cNvSpPr>
              <p:nvPr/>
            </p:nvSpPr>
            <p:spPr bwMode="auto">
              <a:xfrm>
                <a:off x="575" y="2581"/>
                <a:ext cx="829" cy="656"/>
              </a:xfrm>
              <a:custGeom>
                <a:avLst/>
                <a:gdLst/>
                <a:ahLst/>
                <a:cxnLst>
                  <a:cxn ang="0">
                    <a:pos x="3317" y="0"/>
                  </a:cxn>
                  <a:cxn ang="0">
                    <a:pos x="0" y="5250"/>
                  </a:cxn>
                  <a:cxn ang="0">
                    <a:pos x="6634" y="5250"/>
                  </a:cxn>
                  <a:cxn ang="0">
                    <a:pos x="3317" y="0"/>
                  </a:cxn>
                </a:cxnLst>
                <a:rect l="0" t="0" r="r" b="b"/>
                <a:pathLst>
                  <a:path w="6634" h="5250">
                    <a:moveTo>
                      <a:pt x="3317" y="0"/>
                    </a:moveTo>
                    <a:lnTo>
                      <a:pt x="0" y="5250"/>
                    </a:lnTo>
                    <a:lnTo>
                      <a:pt x="6634" y="5250"/>
                    </a:lnTo>
                    <a:lnTo>
                      <a:pt x="3317" y="0"/>
                    </a:lnTo>
                    <a:close/>
                  </a:path>
                </a:pathLst>
              </a:custGeom>
              <a:solidFill>
                <a:srgbClr val="FFFF00"/>
              </a:solidFill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63244" name="Freeform 76"/>
              <p:cNvSpPr>
                <a:spLocks/>
              </p:cNvSpPr>
              <p:nvPr/>
            </p:nvSpPr>
            <p:spPr bwMode="auto">
              <a:xfrm>
                <a:off x="1024" y="1855"/>
                <a:ext cx="829" cy="657"/>
              </a:xfrm>
              <a:custGeom>
                <a:avLst/>
                <a:gdLst/>
                <a:ahLst/>
                <a:cxnLst>
                  <a:cxn ang="0">
                    <a:pos x="3315" y="0"/>
                  </a:cxn>
                  <a:cxn ang="0">
                    <a:pos x="0" y="5250"/>
                  </a:cxn>
                  <a:cxn ang="0">
                    <a:pos x="6632" y="5250"/>
                  </a:cxn>
                  <a:cxn ang="0">
                    <a:pos x="3315" y="0"/>
                  </a:cxn>
                </a:cxnLst>
                <a:rect l="0" t="0" r="r" b="b"/>
                <a:pathLst>
                  <a:path w="6632" h="5250">
                    <a:moveTo>
                      <a:pt x="3315" y="0"/>
                    </a:moveTo>
                    <a:lnTo>
                      <a:pt x="0" y="5250"/>
                    </a:lnTo>
                    <a:lnTo>
                      <a:pt x="6632" y="5250"/>
                    </a:lnTo>
                    <a:lnTo>
                      <a:pt x="3315" y="0"/>
                    </a:lnTo>
                    <a:close/>
                  </a:path>
                </a:pathLst>
              </a:custGeom>
              <a:solidFill>
                <a:srgbClr val="FFFF00"/>
              </a:solidFill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63245" name="Freeform 77"/>
              <p:cNvSpPr>
                <a:spLocks/>
              </p:cNvSpPr>
              <p:nvPr/>
            </p:nvSpPr>
            <p:spPr bwMode="auto">
              <a:xfrm>
                <a:off x="506" y="1786"/>
                <a:ext cx="1900" cy="1485"/>
              </a:xfrm>
              <a:custGeom>
                <a:avLst/>
                <a:gdLst/>
                <a:ahLst/>
                <a:cxnLst>
                  <a:cxn ang="0">
                    <a:pos x="7461" y="0"/>
                  </a:cxn>
                  <a:cxn ang="0">
                    <a:pos x="0" y="11881"/>
                  </a:cxn>
                  <a:cxn ang="0">
                    <a:pos x="15200" y="11881"/>
                  </a:cxn>
                  <a:cxn ang="0">
                    <a:pos x="7461" y="0"/>
                  </a:cxn>
                </a:cxnLst>
                <a:rect l="0" t="0" r="r" b="b"/>
                <a:pathLst>
                  <a:path w="15200" h="11881">
                    <a:moveTo>
                      <a:pt x="7461" y="0"/>
                    </a:moveTo>
                    <a:lnTo>
                      <a:pt x="0" y="11881"/>
                    </a:lnTo>
                    <a:lnTo>
                      <a:pt x="15200" y="11881"/>
                    </a:lnTo>
                    <a:lnTo>
                      <a:pt x="7461" y="0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63246" name="Line 78"/>
              <p:cNvSpPr>
                <a:spLocks noChangeShapeType="1"/>
              </p:cNvSpPr>
              <p:nvPr/>
            </p:nvSpPr>
            <p:spPr bwMode="auto">
              <a:xfrm>
                <a:off x="748" y="3444"/>
                <a:ext cx="1" cy="17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63247" name="Line 79"/>
              <p:cNvSpPr>
                <a:spLocks noChangeShapeType="1"/>
              </p:cNvSpPr>
              <p:nvPr/>
            </p:nvSpPr>
            <p:spPr bwMode="auto">
              <a:xfrm>
                <a:off x="1024" y="3444"/>
                <a:ext cx="1" cy="17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63248" name="Line 80"/>
              <p:cNvSpPr>
                <a:spLocks noChangeShapeType="1"/>
              </p:cNvSpPr>
              <p:nvPr/>
            </p:nvSpPr>
            <p:spPr bwMode="auto">
              <a:xfrm>
                <a:off x="2199" y="3444"/>
                <a:ext cx="1" cy="17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63249" name="Line 81"/>
              <p:cNvSpPr>
                <a:spLocks noChangeShapeType="1"/>
              </p:cNvSpPr>
              <p:nvPr/>
            </p:nvSpPr>
            <p:spPr bwMode="auto">
              <a:xfrm flipV="1">
                <a:off x="2475" y="2636"/>
                <a:ext cx="1" cy="58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63250" name="Freeform 82"/>
              <p:cNvSpPr>
                <a:spLocks/>
              </p:cNvSpPr>
              <p:nvPr/>
            </p:nvSpPr>
            <p:spPr bwMode="auto">
              <a:xfrm>
                <a:off x="2461" y="3202"/>
                <a:ext cx="28" cy="56"/>
              </a:xfrm>
              <a:custGeom>
                <a:avLst/>
                <a:gdLst/>
                <a:ahLst/>
                <a:cxnLst>
                  <a:cxn ang="0">
                    <a:pos x="222" y="0"/>
                  </a:cxn>
                  <a:cxn ang="0">
                    <a:pos x="112" y="442"/>
                  </a:cxn>
                  <a:cxn ang="0">
                    <a:pos x="0" y="0"/>
                  </a:cxn>
                  <a:cxn ang="0">
                    <a:pos x="222" y="0"/>
                  </a:cxn>
                </a:cxnLst>
                <a:rect l="0" t="0" r="r" b="b"/>
                <a:pathLst>
                  <a:path w="222" h="442">
                    <a:moveTo>
                      <a:pt x="222" y="0"/>
                    </a:moveTo>
                    <a:lnTo>
                      <a:pt x="112" y="442"/>
                    </a:lnTo>
                    <a:lnTo>
                      <a:pt x="0" y="0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63251" name="Freeform 83"/>
              <p:cNvSpPr>
                <a:spLocks/>
              </p:cNvSpPr>
              <p:nvPr/>
            </p:nvSpPr>
            <p:spPr bwMode="auto">
              <a:xfrm>
                <a:off x="2461" y="2594"/>
                <a:ext cx="28" cy="56"/>
              </a:xfrm>
              <a:custGeom>
                <a:avLst/>
                <a:gdLst/>
                <a:ahLst/>
                <a:cxnLst>
                  <a:cxn ang="0">
                    <a:pos x="0" y="442"/>
                  </a:cxn>
                  <a:cxn ang="0">
                    <a:pos x="112" y="0"/>
                  </a:cxn>
                  <a:cxn ang="0">
                    <a:pos x="222" y="442"/>
                  </a:cxn>
                  <a:cxn ang="0">
                    <a:pos x="0" y="442"/>
                  </a:cxn>
                </a:cxnLst>
                <a:rect l="0" t="0" r="r" b="b"/>
                <a:pathLst>
                  <a:path w="222" h="442">
                    <a:moveTo>
                      <a:pt x="0" y="442"/>
                    </a:moveTo>
                    <a:lnTo>
                      <a:pt x="112" y="0"/>
                    </a:lnTo>
                    <a:lnTo>
                      <a:pt x="222" y="442"/>
                    </a:lnTo>
                    <a:lnTo>
                      <a:pt x="0" y="442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63252" name="Line 84"/>
              <p:cNvSpPr>
                <a:spLocks noChangeShapeType="1"/>
              </p:cNvSpPr>
              <p:nvPr/>
            </p:nvSpPr>
            <p:spPr bwMode="auto">
              <a:xfrm flipV="1">
                <a:off x="2475" y="1842"/>
                <a:ext cx="1" cy="614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63253" name="Freeform 85"/>
              <p:cNvSpPr>
                <a:spLocks/>
              </p:cNvSpPr>
              <p:nvPr/>
            </p:nvSpPr>
            <p:spPr bwMode="auto">
              <a:xfrm>
                <a:off x="2461" y="2442"/>
                <a:ext cx="28" cy="56"/>
              </a:xfrm>
              <a:custGeom>
                <a:avLst/>
                <a:gdLst/>
                <a:ahLst/>
                <a:cxnLst>
                  <a:cxn ang="0">
                    <a:pos x="222" y="0"/>
                  </a:cxn>
                  <a:cxn ang="0">
                    <a:pos x="112" y="442"/>
                  </a:cxn>
                  <a:cxn ang="0">
                    <a:pos x="0" y="0"/>
                  </a:cxn>
                  <a:cxn ang="0">
                    <a:pos x="222" y="0"/>
                  </a:cxn>
                </a:cxnLst>
                <a:rect l="0" t="0" r="r" b="b"/>
                <a:pathLst>
                  <a:path w="222" h="442">
                    <a:moveTo>
                      <a:pt x="222" y="0"/>
                    </a:moveTo>
                    <a:lnTo>
                      <a:pt x="112" y="442"/>
                    </a:lnTo>
                    <a:lnTo>
                      <a:pt x="0" y="0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63254" name="Freeform 86"/>
              <p:cNvSpPr>
                <a:spLocks/>
              </p:cNvSpPr>
              <p:nvPr/>
            </p:nvSpPr>
            <p:spPr bwMode="auto">
              <a:xfrm>
                <a:off x="2461" y="1800"/>
                <a:ext cx="28" cy="55"/>
              </a:xfrm>
              <a:custGeom>
                <a:avLst/>
                <a:gdLst/>
                <a:ahLst/>
                <a:cxnLst>
                  <a:cxn ang="0">
                    <a:pos x="0" y="442"/>
                  </a:cxn>
                  <a:cxn ang="0">
                    <a:pos x="112" y="0"/>
                  </a:cxn>
                  <a:cxn ang="0">
                    <a:pos x="222" y="442"/>
                  </a:cxn>
                  <a:cxn ang="0">
                    <a:pos x="0" y="442"/>
                  </a:cxn>
                </a:cxnLst>
                <a:rect l="0" t="0" r="r" b="b"/>
                <a:pathLst>
                  <a:path w="222" h="442">
                    <a:moveTo>
                      <a:pt x="0" y="442"/>
                    </a:moveTo>
                    <a:lnTo>
                      <a:pt x="112" y="0"/>
                    </a:lnTo>
                    <a:lnTo>
                      <a:pt x="222" y="442"/>
                    </a:lnTo>
                    <a:lnTo>
                      <a:pt x="0" y="442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63255" name="Line 87"/>
              <p:cNvSpPr>
                <a:spLocks noChangeShapeType="1"/>
              </p:cNvSpPr>
              <p:nvPr/>
            </p:nvSpPr>
            <p:spPr bwMode="auto">
              <a:xfrm>
                <a:off x="437" y="1842"/>
                <a:ext cx="1" cy="1374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63256" name="Freeform 88"/>
              <p:cNvSpPr>
                <a:spLocks/>
              </p:cNvSpPr>
              <p:nvPr/>
            </p:nvSpPr>
            <p:spPr bwMode="auto">
              <a:xfrm>
                <a:off x="423" y="1800"/>
                <a:ext cx="28" cy="55"/>
              </a:xfrm>
              <a:custGeom>
                <a:avLst/>
                <a:gdLst/>
                <a:ahLst/>
                <a:cxnLst>
                  <a:cxn ang="0">
                    <a:pos x="0" y="442"/>
                  </a:cxn>
                  <a:cxn ang="0">
                    <a:pos x="111" y="0"/>
                  </a:cxn>
                  <a:cxn ang="0">
                    <a:pos x="221" y="442"/>
                  </a:cxn>
                  <a:cxn ang="0">
                    <a:pos x="0" y="442"/>
                  </a:cxn>
                </a:cxnLst>
                <a:rect l="0" t="0" r="r" b="b"/>
                <a:pathLst>
                  <a:path w="221" h="442">
                    <a:moveTo>
                      <a:pt x="0" y="442"/>
                    </a:moveTo>
                    <a:lnTo>
                      <a:pt x="111" y="0"/>
                    </a:lnTo>
                    <a:lnTo>
                      <a:pt x="221" y="442"/>
                    </a:lnTo>
                    <a:lnTo>
                      <a:pt x="0" y="442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63257" name="Freeform 89"/>
              <p:cNvSpPr>
                <a:spLocks/>
              </p:cNvSpPr>
              <p:nvPr/>
            </p:nvSpPr>
            <p:spPr bwMode="auto">
              <a:xfrm>
                <a:off x="423" y="3202"/>
                <a:ext cx="28" cy="56"/>
              </a:xfrm>
              <a:custGeom>
                <a:avLst/>
                <a:gdLst/>
                <a:ahLst/>
                <a:cxnLst>
                  <a:cxn ang="0">
                    <a:pos x="221" y="0"/>
                  </a:cxn>
                  <a:cxn ang="0">
                    <a:pos x="111" y="442"/>
                  </a:cxn>
                  <a:cxn ang="0">
                    <a:pos x="0" y="0"/>
                  </a:cxn>
                  <a:cxn ang="0">
                    <a:pos x="221" y="0"/>
                  </a:cxn>
                </a:cxnLst>
                <a:rect l="0" t="0" r="r" b="b"/>
                <a:pathLst>
                  <a:path w="221" h="442">
                    <a:moveTo>
                      <a:pt x="221" y="0"/>
                    </a:moveTo>
                    <a:lnTo>
                      <a:pt x="111" y="442"/>
                    </a:lnTo>
                    <a:lnTo>
                      <a:pt x="0" y="0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63258" name="Rectangle 90"/>
              <p:cNvSpPr>
                <a:spLocks noChangeArrowheads="1"/>
              </p:cNvSpPr>
              <p:nvPr/>
            </p:nvSpPr>
            <p:spPr bwMode="auto">
              <a:xfrm>
                <a:off x="1792" y="2927"/>
                <a:ext cx="136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0">
                    <a:solidFill>
                      <a:srgbClr val="000000"/>
                    </a:solidFill>
                  </a:rPr>
                  <a:t>B</a:t>
                </a:r>
                <a:r>
                  <a:rPr lang="en-US" sz="2000" b="0" baseline="-25000">
                    <a:solidFill>
                      <a:srgbClr val="000000"/>
                    </a:solidFill>
                  </a:rPr>
                  <a:t>k</a:t>
                </a:r>
              </a:p>
            </p:txBody>
          </p:sp>
          <p:sp>
            <p:nvSpPr>
              <p:cNvPr id="263259" name="Rectangle 91"/>
              <p:cNvSpPr>
                <a:spLocks noChangeArrowheads="1"/>
              </p:cNvSpPr>
              <p:nvPr/>
            </p:nvSpPr>
            <p:spPr bwMode="auto">
              <a:xfrm>
                <a:off x="1392" y="2160"/>
                <a:ext cx="10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2000" b="0" dirty="0">
                    <a:solidFill>
                      <a:srgbClr val="000000"/>
                    </a:solidFill>
                  </a:rPr>
                  <a:t>A</a:t>
                </a:r>
                <a:endParaRPr lang="en-US" sz="2000" b="0" dirty="0"/>
              </a:p>
            </p:txBody>
          </p:sp>
          <p:sp>
            <p:nvSpPr>
              <p:cNvPr id="263260" name="Rectangle 92"/>
              <p:cNvSpPr>
                <a:spLocks noChangeArrowheads="1"/>
              </p:cNvSpPr>
              <p:nvPr/>
            </p:nvSpPr>
            <p:spPr bwMode="auto">
              <a:xfrm>
                <a:off x="894" y="2927"/>
                <a:ext cx="14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0">
                    <a:solidFill>
                      <a:srgbClr val="000000"/>
                    </a:solidFill>
                  </a:rPr>
                  <a:t>B</a:t>
                </a:r>
                <a:r>
                  <a:rPr lang="en-US" sz="2000" b="0" i="0" baseline="-2500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263264" name="Rectangle 96"/>
              <p:cNvSpPr>
                <a:spLocks noChangeArrowheads="1"/>
              </p:cNvSpPr>
              <p:nvPr/>
            </p:nvSpPr>
            <p:spPr bwMode="auto">
              <a:xfrm>
                <a:off x="1488" y="3408"/>
                <a:ext cx="10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a-DK" b="0" i="0"/>
                  <a:t>...</a:t>
                </a:r>
                <a:endParaRPr lang="en-US" b="0" i="0"/>
              </a:p>
            </p:txBody>
          </p:sp>
          <p:sp>
            <p:nvSpPr>
              <p:cNvPr id="263265" name="Rectangle 97"/>
              <p:cNvSpPr>
                <a:spLocks noChangeArrowheads="1"/>
              </p:cNvSpPr>
              <p:nvPr/>
            </p:nvSpPr>
            <p:spPr bwMode="auto">
              <a:xfrm>
                <a:off x="1440" y="2832"/>
                <a:ext cx="6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 i="0">
                    <a:solidFill>
                      <a:srgbClr val="000000"/>
                    </a:solidFill>
                  </a:rPr>
                  <a:t>...</a:t>
                </a:r>
                <a:endParaRPr lang="en-US" b="0" i="0"/>
              </a:p>
            </p:txBody>
          </p:sp>
          <p:sp>
            <p:nvSpPr>
              <p:cNvPr id="263266" name="Rectangle 98"/>
              <p:cNvSpPr>
                <a:spLocks noChangeArrowheads="1"/>
              </p:cNvSpPr>
              <p:nvPr/>
            </p:nvSpPr>
            <p:spPr bwMode="auto">
              <a:xfrm>
                <a:off x="207" y="2505"/>
                <a:ext cx="77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a-DK" b="0"/>
                  <a:t>h</a:t>
                </a:r>
                <a:endParaRPr lang="en-US" b="0"/>
              </a:p>
            </p:txBody>
          </p:sp>
          <p:sp>
            <p:nvSpPr>
              <p:cNvPr id="263267" name="Rectangle 99"/>
              <p:cNvSpPr>
                <a:spLocks noChangeArrowheads="1"/>
              </p:cNvSpPr>
              <p:nvPr/>
            </p:nvSpPr>
            <p:spPr bwMode="auto">
              <a:xfrm>
                <a:off x="2544" y="2885"/>
                <a:ext cx="126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h</a:t>
                </a:r>
                <a:r>
                  <a:rPr lang="en-US" sz="1100" b="0" i="0">
                    <a:solidFill>
                      <a:srgbClr val="000000"/>
                    </a:solidFill>
                  </a:rPr>
                  <a:t>/2</a:t>
                </a:r>
                <a:endParaRPr lang="en-US" b="0" i="0"/>
              </a:p>
            </p:txBody>
          </p:sp>
          <p:sp>
            <p:nvSpPr>
              <p:cNvPr id="263268" name="Rectangle 100"/>
              <p:cNvSpPr>
                <a:spLocks noChangeArrowheads="1"/>
              </p:cNvSpPr>
              <p:nvPr/>
            </p:nvSpPr>
            <p:spPr bwMode="auto">
              <a:xfrm>
                <a:off x="2544" y="2125"/>
                <a:ext cx="126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h</a:t>
                </a:r>
                <a:r>
                  <a:rPr lang="en-US" sz="1100" b="0" i="0">
                    <a:solidFill>
                      <a:srgbClr val="000000"/>
                    </a:solidFill>
                  </a:rPr>
                  <a:t>/2</a:t>
                </a:r>
                <a:endParaRPr lang="en-US" b="0" i="0"/>
              </a:p>
            </p:txBody>
          </p:sp>
        </p:grpSp>
        <p:sp>
          <p:nvSpPr>
            <p:cNvPr id="263269" name="Rectangle 101"/>
            <p:cNvSpPr>
              <a:spLocks noChangeArrowheads="1"/>
            </p:cNvSpPr>
            <p:nvPr/>
          </p:nvSpPr>
          <p:spPr bwMode="auto">
            <a:xfrm>
              <a:off x="672" y="3072"/>
              <a:ext cx="10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</a:rPr>
                <a:t>A</a:t>
              </a:r>
              <a:endParaRPr lang="en-US" sz="2000" b="0"/>
            </a:p>
          </p:txBody>
        </p:sp>
        <p:sp>
          <p:nvSpPr>
            <p:cNvPr id="263270" name="Rectangle 102"/>
            <p:cNvSpPr>
              <a:spLocks noChangeArrowheads="1"/>
            </p:cNvSpPr>
            <p:nvPr/>
          </p:nvSpPr>
          <p:spPr bwMode="auto">
            <a:xfrm>
              <a:off x="912" y="3072"/>
              <a:ext cx="14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</a:rPr>
                <a:t>B</a:t>
              </a:r>
              <a:r>
                <a:rPr lang="en-US" sz="2000" b="0" i="0" baseline="-25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63271" name="Rectangle 103"/>
            <p:cNvSpPr>
              <a:spLocks noChangeArrowheads="1"/>
            </p:cNvSpPr>
            <p:nvPr/>
          </p:nvSpPr>
          <p:spPr bwMode="auto">
            <a:xfrm>
              <a:off x="2352" y="3072"/>
              <a:ext cx="13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</a:rPr>
                <a:t>B</a:t>
              </a:r>
              <a:r>
                <a:rPr lang="en-US" sz="2000" b="0" baseline="-25000">
                  <a:solidFill>
                    <a:srgbClr val="000000"/>
                  </a:solidFill>
                </a:rPr>
                <a:t>k</a:t>
              </a:r>
            </a:p>
          </p:txBody>
        </p:sp>
      </p:grpSp>
      <p:sp>
        <p:nvSpPr>
          <p:cNvPr id="263274" name="Text Box 106"/>
          <p:cNvSpPr txBox="1">
            <a:spLocks noChangeArrowheads="1"/>
          </p:cNvSpPr>
          <p:nvPr/>
        </p:nvSpPr>
        <p:spPr bwMode="auto">
          <a:xfrm>
            <a:off x="914400" y="4876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2400" b="0" i="0"/>
              <a:t>Binary tree</a:t>
            </a:r>
            <a:endParaRPr lang="en-US" sz="2400" b="0" i="0"/>
          </a:p>
        </p:txBody>
      </p:sp>
      <p:sp>
        <p:nvSpPr>
          <p:cNvPr id="263275" name="Text Box 107"/>
          <p:cNvSpPr txBox="1">
            <a:spLocks noChangeArrowheads="1"/>
          </p:cNvSpPr>
          <p:nvPr/>
        </p:nvSpPr>
        <p:spPr bwMode="auto">
          <a:xfrm>
            <a:off x="4724400" y="48768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2400" b="0" i="0" dirty="0" err="1"/>
              <a:t>Searches</a:t>
            </a:r>
            <a:r>
              <a:rPr lang="da-DK" sz="2400" b="0" i="0" dirty="0"/>
              <a:t> </a:t>
            </a:r>
            <a:r>
              <a:rPr lang="da-DK" sz="2400" b="0" i="0" dirty="0" err="1"/>
              <a:t>use</a:t>
            </a:r>
            <a:r>
              <a:rPr lang="da-DK" sz="2400" b="0" i="0" dirty="0"/>
              <a:t> </a:t>
            </a:r>
            <a:r>
              <a:rPr lang="da-DK" sz="2400" b="0" dirty="0">
                <a:solidFill>
                  <a:srgbClr val="C2432C"/>
                </a:solidFill>
              </a:rPr>
              <a:t>O</a:t>
            </a:r>
            <a:r>
              <a:rPr lang="da-DK" sz="2400" b="0" i="0" dirty="0">
                <a:solidFill>
                  <a:srgbClr val="C2432C"/>
                </a:solidFill>
              </a:rPr>
              <a:t>(</a:t>
            </a:r>
            <a:r>
              <a:rPr lang="da-DK" sz="2400" b="0" i="0" dirty="0" err="1">
                <a:solidFill>
                  <a:srgbClr val="C2432C"/>
                </a:solidFill>
              </a:rPr>
              <a:t>log</a:t>
            </a:r>
            <a:r>
              <a:rPr lang="da-DK" sz="2400" b="0" baseline="-25000" dirty="0" err="1">
                <a:solidFill>
                  <a:srgbClr val="C2432C"/>
                </a:solidFill>
              </a:rPr>
              <a:t>B</a:t>
            </a:r>
            <a:r>
              <a:rPr lang="da-DK" sz="2400" b="0" i="0" dirty="0">
                <a:solidFill>
                  <a:srgbClr val="C2432C"/>
                </a:solidFill>
              </a:rPr>
              <a:t> </a:t>
            </a:r>
            <a:r>
              <a:rPr lang="da-DK" sz="2400" b="0" dirty="0">
                <a:solidFill>
                  <a:srgbClr val="C2432C"/>
                </a:solidFill>
              </a:rPr>
              <a:t>N</a:t>
            </a:r>
            <a:r>
              <a:rPr lang="da-DK" sz="2400" b="0" i="0" dirty="0">
                <a:solidFill>
                  <a:srgbClr val="C2432C"/>
                </a:solidFill>
              </a:rPr>
              <a:t>) I/Os</a:t>
            </a:r>
            <a:endParaRPr lang="en-US" sz="2400" b="0" i="0" dirty="0">
              <a:solidFill>
                <a:srgbClr val="C2432C"/>
              </a:solidFill>
            </a:endParaRPr>
          </a:p>
        </p:txBody>
      </p:sp>
      <p:sp>
        <p:nvSpPr>
          <p:cNvPr id="263276" name="Rectangle 108"/>
          <p:cNvSpPr>
            <a:spLocks noChangeArrowheads="1"/>
          </p:cNvSpPr>
          <p:nvPr/>
        </p:nvSpPr>
        <p:spPr bwMode="auto">
          <a:xfrm>
            <a:off x="457200" y="5486400"/>
            <a:ext cx="853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2432C"/>
              </a:buClr>
              <a:buFont typeface="Wingdings" pitchFamily="2" charset="2"/>
              <a:buChar char="§"/>
            </a:pPr>
            <a:r>
              <a:rPr lang="da-DK" sz="2400" b="0" i="0" dirty="0" err="1"/>
              <a:t>Dynamization</a:t>
            </a:r>
            <a:r>
              <a:rPr lang="da-DK" sz="2400" b="0" i="0" dirty="0"/>
              <a:t> (</a:t>
            </a:r>
            <a:r>
              <a:rPr lang="da-DK" sz="2400" b="0" i="0" dirty="0" err="1"/>
              <a:t>several</a:t>
            </a:r>
            <a:r>
              <a:rPr lang="da-DK" sz="2400" b="0" i="0" dirty="0"/>
              <a:t> </a:t>
            </a:r>
            <a:r>
              <a:rPr lang="da-DK" sz="2400" b="0" i="0" dirty="0" err="1"/>
              <a:t>papers</a:t>
            </a:r>
            <a:r>
              <a:rPr lang="da-DK" sz="2400" b="0" i="0" dirty="0"/>
              <a:t>) – ”</a:t>
            </a:r>
            <a:r>
              <a:rPr lang="da-DK" sz="2400" b="0" i="0" dirty="0" err="1"/>
              <a:t>reduction</a:t>
            </a:r>
            <a:r>
              <a:rPr lang="da-DK" sz="2400" b="0" i="0" dirty="0"/>
              <a:t> to </a:t>
            </a:r>
            <a:r>
              <a:rPr lang="da-DK" sz="2400" b="0" i="0" dirty="0" err="1"/>
              <a:t>static</a:t>
            </a:r>
            <a:r>
              <a:rPr lang="da-DK" sz="2400" b="0" i="0" dirty="0"/>
              <a:t> layout”</a:t>
            </a:r>
            <a:endParaRPr lang="da-DK" b="0" i="0" dirty="0">
              <a:solidFill>
                <a:srgbClr val="C2432C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C2432C"/>
              </a:buClr>
              <a:buFontTx/>
              <a:buChar char="•"/>
            </a:pPr>
            <a:endParaRPr lang="da-DK" sz="2400" b="0" i="0" dirty="0"/>
          </a:p>
          <a:p>
            <a:pPr marL="342900" indent="-342900">
              <a:spcBef>
                <a:spcPct val="20000"/>
              </a:spcBef>
              <a:buClr>
                <a:srgbClr val="C2432C"/>
              </a:buClr>
            </a:pPr>
            <a:endParaRPr lang="en-US" sz="2400" b="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85736"/>
            <a:ext cx="8229600" cy="1143000"/>
          </a:xfrm>
          <a:noFill/>
          <a:ln/>
        </p:spPr>
        <p:txBody>
          <a:bodyPr/>
          <a:lstStyle/>
          <a:p>
            <a:r>
              <a:rPr lang="da-DK" b="1" dirty="0" err="1">
                <a:solidFill>
                  <a:srgbClr val="C00000"/>
                </a:solidFill>
              </a:rPr>
              <a:t>Cache-Oblivious</a:t>
            </a:r>
            <a:r>
              <a:rPr lang="da-DK" b="1" dirty="0">
                <a:solidFill>
                  <a:srgbClr val="C00000"/>
                </a:solidFill>
              </a:rPr>
              <a:t> </a:t>
            </a:r>
            <a:r>
              <a:rPr lang="da-DK" b="1" dirty="0" err="1">
                <a:solidFill>
                  <a:srgbClr val="C00000"/>
                </a:solidFill>
              </a:rPr>
              <a:t>Search</a:t>
            </a:r>
            <a:r>
              <a:rPr lang="da-DK" b="1" dirty="0">
                <a:solidFill>
                  <a:srgbClr val="C00000"/>
                </a:solidFill>
              </a:rPr>
              <a:t> </a:t>
            </a:r>
            <a:r>
              <a:rPr lang="da-DK" b="1" dirty="0" err="1">
                <a:solidFill>
                  <a:srgbClr val="C00000"/>
                </a:solidFill>
              </a:rPr>
              <a:t>Trees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87749" name="Rectangle 5"/>
          <p:cNvSpPr>
            <a:spLocks noChangeArrowheads="1"/>
          </p:cNvSpPr>
          <p:nvPr/>
        </p:nvSpPr>
        <p:spPr bwMode="auto">
          <a:xfrm>
            <a:off x="5715000" y="1066800"/>
            <a:ext cx="342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>
              <a:spcBef>
                <a:spcPct val="20000"/>
              </a:spcBef>
              <a:buClr>
                <a:srgbClr val="C2432C"/>
              </a:buClr>
            </a:pPr>
            <a:r>
              <a:rPr lang="da-DK" b="0" i="0">
                <a:solidFill>
                  <a:srgbClr val="C2432C"/>
                </a:solidFill>
              </a:rPr>
              <a:t>Brodal, Jacob, Fagerberg 1999</a:t>
            </a:r>
          </a:p>
          <a:p>
            <a:pPr marL="342900" indent="-342900">
              <a:spcBef>
                <a:spcPct val="20000"/>
              </a:spcBef>
              <a:buClr>
                <a:srgbClr val="C2432C"/>
              </a:buClr>
              <a:buFontTx/>
              <a:buChar char="•"/>
            </a:pPr>
            <a:endParaRPr lang="da-DK" sz="2400" b="0" i="0"/>
          </a:p>
          <a:p>
            <a:pPr marL="342900" indent="-342900">
              <a:spcBef>
                <a:spcPct val="20000"/>
              </a:spcBef>
              <a:buClr>
                <a:srgbClr val="C2432C"/>
              </a:buClr>
            </a:pPr>
            <a:endParaRPr lang="en-US" sz="2400" b="0" i="0"/>
          </a:p>
        </p:txBody>
      </p:sp>
      <p:pic>
        <p:nvPicPr>
          <p:cNvPr id="28775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6400"/>
            <a:ext cx="89154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3822"/>
            <a:ext cx="8229600" cy="990600"/>
          </a:xfrm>
        </p:spPr>
        <p:txBody>
          <a:bodyPr/>
          <a:lstStyle/>
          <a:p>
            <a:r>
              <a:rPr lang="da-DK" b="1" dirty="0" smtClean="0">
                <a:solidFill>
                  <a:srgbClr val="C00000"/>
                </a:solidFill>
              </a:rPr>
              <a:t>Matrix </a:t>
            </a:r>
            <a:r>
              <a:rPr lang="da-DK" b="1" dirty="0" err="1" smtClean="0">
                <a:solidFill>
                  <a:srgbClr val="C00000"/>
                </a:solidFill>
              </a:rPr>
              <a:t>Multiplication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265224" name="Object 8"/>
          <p:cNvGraphicFramePr>
            <a:graphicFrameLocks noChangeAspect="1"/>
          </p:cNvGraphicFramePr>
          <p:nvPr>
            <p:ph sz="half" idx="1"/>
          </p:nvPr>
        </p:nvGraphicFramePr>
        <p:xfrm>
          <a:off x="2127250" y="3621088"/>
          <a:ext cx="698500" cy="482600"/>
        </p:xfrm>
        <a:graphic>
          <a:graphicData uri="http://schemas.openxmlformats.org/presentationml/2006/ole">
            <p:oleObj spid="_x0000_s15362" name="Equation" r:id="rId4" imgW="698400" imgH="482400" progId="Equation.3">
              <p:embed/>
            </p:oleObj>
          </a:graphicData>
        </a:graphic>
      </p:graphicFrame>
      <p:pic>
        <p:nvPicPr>
          <p:cNvPr id="265220" name="Picture 4"/>
          <p:cNvPicPr>
            <a:picLocks noChangeAspect="1" noChangeArrowheads="1"/>
          </p:cNvPicPr>
          <p:nvPr/>
        </p:nvPicPr>
        <p:blipFill>
          <a:blip r:embed="rId5"/>
          <a:srcRect b="28552"/>
          <a:stretch>
            <a:fillRect/>
          </a:stretch>
        </p:blipFill>
        <p:spPr bwMode="auto">
          <a:xfrm>
            <a:off x="762000" y="3148027"/>
            <a:ext cx="7467600" cy="270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5221" name="Rectangle 5"/>
          <p:cNvSpPr>
            <a:spLocks noChangeArrowheads="1"/>
          </p:cNvSpPr>
          <p:nvPr/>
        </p:nvSpPr>
        <p:spPr bwMode="auto">
          <a:xfrm>
            <a:off x="4343007" y="919147"/>
            <a:ext cx="48009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b="0" i="0" dirty="0" err="1">
                <a:solidFill>
                  <a:srgbClr val="C2432C"/>
                </a:solidFill>
              </a:rPr>
              <a:t>Frigo</a:t>
            </a:r>
            <a:r>
              <a:rPr lang="en-US" b="0" i="0" dirty="0">
                <a:solidFill>
                  <a:srgbClr val="C2432C"/>
                </a:solidFill>
              </a:rPr>
              <a:t>, </a:t>
            </a:r>
            <a:r>
              <a:rPr lang="en-US" b="0" i="0" dirty="0" err="1">
                <a:solidFill>
                  <a:srgbClr val="C2432C"/>
                </a:solidFill>
              </a:rPr>
              <a:t>Leiserson</a:t>
            </a:r>
            <a:r>
              <a:rPr lang="en-US" b="0" i="0" dirty="0">
                <a:solidFill>
                  <a:srgbClr val="C2432C"/>
                </a:solidFill>
              </a:rPr>
              <a:t>, </a:t>
            </a:r>
            <a:r>
              <a:rPr lang="en-US" b="0" i="0" dirty="0" err="1">
                <a:solidFill>
                  <a:srgbClr val="C2432C"/>
                </a:solidFill>
              </a:rPr>
              <a:t>Prokop</a:t>
            </a:r>
            <a:r>
              <a:rPr lang="en-US" b="0" i="0" dirty="0">
                <a:solidFill>
                  <a:srgbClr val="C2432C"/>
                </a:solidFill>
              </a:rPr>
              <a:t> and </a:t>
            </a:r>
            <a:r>
              <a:rPr lang="en-US" b="0" i="0" dirty="0" err="1">
                <a:solidFill>
                  <a:srgbClr val="C2432C"/>
                </a:solidFill>
              </a:rPr>
              <a:t>Ramachandran</a:t>
            </a:r>
            <a:r>
              <a:rPr lang="en-US" b="0" i="0" dirty="0">
                <a:solidFill>
                  <a:srgbClr val="C2432C"/>
                </a:solidFill>
              </a:rPr>
              <a:t> 1999</a:t>
            </a:r>
          </a:p>
        </p:txBody>
      </p:sp>
      <p:sp>
        <p:nvSpPr>
          <p:cNvPr id="265222" name="Text Box 6"/>
          <p:cNvSpPr txBox="1">
            <a:spLocks noChangeArrowheads="1"/>
          </p:cNvSpPr>
          <p:nvPr/>
        </p:nvSpPr>
        <p:spPr bwMode="auto">
          <a:xfrm>
            <a:off x="142844" y="1428736"/>
            <a:ext cx="7924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 b="0" i="0" dirty="0" smtClean="0">
                <a:solidFill>
                  <a:srgbClr val="C2432C"/>
                </a:solidFill>
              </a:rPr>
              <a:t>              Iterative</a:t>
            </a:r>
            <a:r>
              <a:rPr lang="da-DK" sz="2400" b="0" i="0" dirty="0">
                <a:solidFill>
                  <a:srgbClr val="C2432C"/>
                </a:solidFill>
              </a:rPr>
              <a:t>: 		</a:t>
            </a:r>
            <a:r>
              <a:rPr lang="da-DK" sz="2400" b="0" i="0" dirty="0" smtClean="0">
                <a:solidFill>
                  <a:srgbClr val="C2432C"/>
                </a:solidFill>
              </a:rPr>
              <a:t>             </a:t>
            </a:r>
            <a:r>
              <a:rPr lang="da-DK" sz="2400" b="0" i="0" dirty="0" err="1" smtClean="0">
                <a:solidFill>
                  <a:srgbClr val="C2432C"/>
                </a:solidFill>
              </a:rPr>
              <a:t>Recursive</a:t>
            </a:r>
            <a:r>
              <a:rPr lang="da-DK" sz="2400" b="0" i="0" dirty="0" smtClean="0">
                <a:solidFill>
                  <a:srgbClr val="C2432C"/>
                </a:solidFill>
              </a:rPr>
              <a:t>:          </a:t>
            </a:r>
          </a:p>
          <a:p>
            <a:pPr>
              <a:spcBef>
                <a:spcPct val="50000"/>
              </a:spcBef>
            </a:pPr>
            <a:r>
              <a:rPr lang="da-DK" sz="2400" dirty="0" smtClean="0">
                <a:solidFill>
                  <a:srgbClr val="C2432C"/>
                </a:solidFill>
              </a:rPr>
              <a:t>            </a:t>
            </a:r>
            <a:r>
              <a:rPr lang="da-DK" sz="2400" b="1" i="1" dirty="0" smtClean="0">
                <a:solidFill>
                  <a:srgbClr val="C2432C"/>
                </a:solidFill>
                <a:latin typeface="Times" pitchFamily="18" charset="0"/>
              </a:rPr>
              <a:t>O</a:t>
            </a:r>
            <a:r>
              <a:rPr lang="da-DK" sz="2400" dirty="0" smtClean="0">
                <a:solidFill>
                  <a:srgbClr val="C2432C"/>
                </a:solidFill>
              </a:rPr>
              <a:t>(</a:t>
            </a:r>
            <a:r>
              <a:rPr lang="da-DK" sz="2400" b="1" i="1" dirty="0" smtClean="0">
                <a:solidFill>
                  <a:srgbClr val="C2432C"/>
                </a:solidFill>
                <a:latin typeface="Times" pitchFamily="18" charset="0"/>
              </a:rPr>
              <a:t>N</a:t>
            </a:r>
            <a:r>
              <a:rPr lang="da-DK" sz="2400" i="1" dirty="0" smtClean="0">
                <a:solidFill>
                  <a:srgbClr val="C2432C"/>
                </a:solidFill>
                <a:latin typeface="Times" pitchFamily="18" charset="0"/>
              </a:rPr>
              <a:t> </a:t>
            </a:r>
            <a:r>
              <a:rPr lang="da-DK" sz="2400" baseline="30000" dirty="0" smtClean="0">
                <a:solidFill>
                  <a:srgbClr val="C2432C"/>
                </a:solidFill>
              </a:rPr>
              <a:t>3</a:t>
            </a:r>
            <a:r>
              <a:rPr lang="da-DK" sz="2400" dirty="0" smtClean="0">
                <a:solidFill>
                  <a:srgbClr val="C2432C"/>
                </a:solidFill>
              </a:rPr>
              <a:t>) I/Os		                                </a:t>
            </a:r>
            <a:r>
              <a:rPr lang="da-DK" sz="2400" dirty="0" err="1" smtClean="0">
                <a:solidFill>
                  <a:srgbClr val="C2432C"/>
                </a:solidFill>
              </a:rPr>
              <a:t>I/Os</a:t>
            </a:r>
            <a:endParaRPr lang="en-US" sz="2400" dirty="0" smtClean="0">
              <a:solidFill>
                <a:srgbClr val="C2432C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2400" b="0" i="0" dirty="0">
              <a:solidFill>
                <a:srgbClr val="C2432C"/>
              </a:solidFill>
            </a:endParaRPr>
          </a:p>
        </p:txBody>
      </p:sp>
      <p:sp>
        <p:nvSpPr>
          <p:cNvPr id="265223" name="Text Box 7"/>
          <p:cNvSpPr txBox="1">
            <a:spLocks noChangeArrowheads="1"/>
          </p:cNvSpPr>
          <p:nvPr/>
        </p:nvSpPr>
        <p:spPr bwMode="auto">
          <a:xfrm>
            <a:off x="671546" y="5848369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b="0" i="0" dirty="0" err="1" smtClean="0"/>
              <a:t>Average</a:t>
            </a:r>
            <a:r>
              <a:rPr lang="da-DK" b="0" i="0" dirty="0" smtClean="0"/>
              <a:t> time </a:t>
            </a:r>
            <a:r>
              <a:rPr lang="da-DK" b="0" i="0" dirty="0" err="1" smtClean="0"/>
              <a:t>taken</a:t>
            </a:r>
            <a:r>
              <a:rPr lang="da-DK" b="0" i="0" dirty="0" smtClean="0"/>
              <a:t> to </a:t>
            </a:r>
            <a:r>
              <a:rPr lang="da-DK" b="0" i="0" dirty="0" err="1" smtClean="0"/>
              <a:t>multiply</a:t>
            </a:r>
            <a:r>
              <a:rPr lang="da-DK" b="0" i="0" dirty="0" smtClean="0"/>
              <a:t> </a:t>
            </a:r>
            <a:r>
              <a:rPr lang="da-DK" b="0" i="0" dirty="0" err="1" smtClean="0"/>
              <a:t>two</a:t>
            </a:r>
            <a:r>
              <a:rPr lang="da-DK" b="0" i="0" dirty="0" smtClean="0"/>
              <a:t> </a:t>
            </a:r>
            <a:r>
              <a:rPr lang="da-DK" b="0" dirty="0" smtClean="0"/>
              <a:t>N </a:t>
            </a:r>
            <a:r>
              <a:rPr lang="da-DK" b="0" i="0" dirty="0" smtClean="0"/>
              <a:t>x </a:t>
            </a:r>
            <a:r>
              <a:rPr lang="da-DK" b="0" dirty="0" smtClean="0"/>
              <a:t>N</a:t>
            </a:r>
            <a:r>
              <a:rPr lang="da-DK" b="0" i="0" dirty="0" smtClean="0"/>
              <a:t> </a:t>
            </a:r>
            <a:r>
              <a:rPr lang="da-DK" b="0" i="0" dirty="0" err="1" smtClean="0"/>
              <a:t>matrics</a:t>
            </a:r>
            <a:r>
              <a:rPr lang="da-DK" b="0" i="0" dirty="0" smtClean="0"/>
              <a:t> </a:t>
            </a:r>
            <a:r>
              <a:rPr lang="da-DK" b="0" i="0" dirty="0" err="1" smtClean="0"/>
              <a:t>divided</a:t>
            </a:r>
            <a:r>
              <a:rPr lang="da-DK" b="0" i="0" dirty="0" smtClean="0"/>
              <a:t> by </a:t>
            </a:r>
            <a:r>
              <a:rPr lang="da-DK" b="0" dirty="0" smtClean="0"/>
              <a:t>N</a:t>
            </a:r>
            <a:r>
              <a:rPr lang="da-DK" b="0" i="0" baseline="30000" dirty="0" smtClean="0"/>
              <a:t>3</a:t>
            </a:r>
            <a:endParaRPr lang="en-US" b="0" i="0" baseline="30000" dirty="0"/>
          </a:p>
        </p:txBody>
      </p:sp>
      <p:graphicFrame>
        <p:nvGraphicFramePr>
          <p:cNvPr id="265230" name="Object 14"/>
          <p:cNvGraphicFramePr>
            <a:graphicFrameLocks noChangeAspect="1"/>
          </p:cNvGraphicFramePr>
          <p:nvPr>
            <p:ph sz="half" idx="2"/>
          </p:nvPr>
        </p:nvGraphicFramePr>
        <p:xfrm>
          <a:off x="4643438" y="1855388"/>
          <a:ext cx="1385201" cy="808026"/>
        </p:xfrm>
        <a:graphic>
          <a:graphicData uri="http://schemas.openxmlformats.org/presentationml/2006/ole">
            <p:oleObj spid="_x0000_s15363" name="Equation" r:id="rId6" imgW="698400" imgH="482400" progId="Equation.3">
              <p:embed/>
            </p:oleObj>
          </a:graphicData>
        </a:graphic>
      </p:graphicFrame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7" cstate="print"/>
          <a:srcRect l="20508" r="16797" b="472"/>
          <a:stretch>
            <a:fillRect/>
          </a:stretch>
        </p:blipFill>
        <p:spPr bwMode="auto">
          <a:xfrm>
            <a:off x="6702735" y="1428736"/>
            <a:ext cx="1584041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8" cstate="print"/>
          <a:srcRect l="17421" t="312" r="19531" b="727"/>
          <a:stretch>
            <a:fillRect/>
          </a:stretch>
        </p:blipFill>
        <p:spPr bwMode="auto">
          <a:xfrm>
            <a:off x="2500298" y="1428736"/>
            <a:ext cx="160204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8315350" y="5507611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N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>
            <a:off x="381000" y="3046412"/>
            <a:ext cx="8382000" cy="1588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8"/>
            <a:ext cx="9144000" cy="1143000"/>
          </a:xfrm>
        </p:spPr>
        <p:txBody>
          <a:bodyPr>
            <a:normAutofit/>
          </a:bodyPr>
          <a:lstStyle/>
          <a:p>
            <a:r>
              <a:rPr lang="da-DK" sz="3800" b="1" dirty="0" smtClean="0">
                <a:solidFill>
                  <a:srgbClr val="C00000"/>
                </a:solidFill>
              </a:rPr>
              <a:t>From </a:t>
            </a:r>
            <a:r>
              <a:rPr lang="da-DK" sz="3800" b="1" dirty="0" err="1" smtClean="0">
                <a:solidFill>
                  <a:srgbClr val="C00000"/>
                </a:solidFill>
              </a:rPr>
              <a:t>Algorithmic</a:t>
            </a:r>
            <a:r>
              <a:rPr lang="da-DK" sz="3800" b="1" dirty="0" smtClean="0">
                <a:solidFill>
                  <a:srgbClr val="C00000"/>
                </a:solidFill>
              </a:rPr>
              <a:t> </a:t>
            </a:r>
            <a:r>
              <a:rPr lang="da-DK" sz="3800" b="1" dirty="0" err="1" smtClean="0">
                <a:solidFill>
                  <a:srgbClr val="C00000"/>
                </a:solidFill>
              </a:rPr>
              <a:t>Idea</a:t>
            </a:r>
            <a:r>
              <a:rPr lang="da-DK" sz="3800" b="1" dirty="0" smtClean="0">
                <a:solidFill>
                  <a:srgbClr val="C00000"/>
                </a:solidFill>
              </a:rPr>
              <a:t> to Program </a:t>
            </a:r>
            <a:r>
              <a:rPr lang="da-DK" sz="3800" b="1" dirty="0" err="1" smtClean="0">
                <a:solidFill>
                  <a:srgbClr val="C00000"/>
                </a:solidFill>
              </a:rPr>
              <a:t>Execution</a:t>
            </a:r>
            <a:endParaRPr lang="da-DK" sz="3800" b="1" dirty="0">
              <a:solidFill>
                <a:srgbClr val="C00000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304800" y="1219200"/>
            <a:ext cx="1981200" cy="1524000"/>
          </a:xfrm>
          <a:prstGeom prst="cloud">
            <a:avLst/>
          </a:prstGeom>
          <a:solidFill>
            <a:srgbClr val="FFFF6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 err="1" smtClean="0">
                <a:solidFill>
                  <a:schemeClr val="tx1"/>
                </a:solidFill>
              </a:rPr>
              <a:t>Divide</a:t>
            </a:r>
            <a:r>
              <a:rPr lang="da-DK" sz="2000" dirty="0" smtClean="0">
                <a:solidFill>
                  <a:schemeClr val="tx1"/>
                </a:solidFill>
              </a:rPr>
              <a:t> and </a:t>
            </a:r>
            <a:r>
              <a:rPr lang="da-DK" sz="2000" dirty="0" err="1" smtClean="0">
                <a:solidFill>
                  <a:schemeClr val="tx1"/>
                </a:solidFill>
              </a:rPr>
              <a:t>conquer</a:t>
            </a:r>
            <a:r>
              <a:rPr lang="da-DK" sz="2000" dirty="0" smtClean="0">
                <a:solidFill>
                  <a:schemeClr val="tx1"/>
                </a:solidFill>
              </a:rPr>
              <a:t>?</a:t>
            </a:r>
            <a:endParaRPr lang="da-DK" sz="2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00800" y="1219200"/>
            <a:ext cx="2590800" cy="1295400"/>
          </a:xfrm>
          <a:prstGeom prst="rect">
            <a:avLst/>
          </a:prstGeom>
          <a:solidFill>
            <a:srgbClr val="FFFF6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>
                <a:solidFill>
                  <a:schemeClr val="tx1"/>
                </a:solidFill>
              </a:rPr>
              <a:t>…</a:t>
            </a:r>
          </a:p>
          <a:p>
            <a:r>
              <a:rPr lang="fr-FR" sz="1400" dirty="0" smtClean="0">
                <a:solidFill>
                  <a:schemeClr val="tx1"/>
                </a:solidFill>
              </a:rPr>
              <a:t>if ( t1[t1index] &lt;= t2[t2index] )</a:t>
            </a:r>
          </a:p>
          <a:p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dirty="0" smtClean="0">
                <a:solidFill>
                  <a:schemeClr val="tx1"/>
                </a:solidFill>
              </a:rPr>
              <a:t>     a[index] = t1[t1index++];</a:t>
            </a:r>
          </a:p>
          <a:p>
            <a:r>
              <a:rPr lang="fr-FR" sz="1400" dirty="0" err="1" smtClean="0">
                <a:solidFill>
                  <a:schemeClr val="tx1"/>
                </a:solidFill>
              </a:rPr>
              <a:t>else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dirty="0" smtClean="0">
                <a:solidFill>
                  <a:schemeClr val="tx1"/>
                </a:solidFill>
              </a:rPr>
              <a:t>     a[index] = t2[t2index++]</a:t>
            </a:r>
            <a:r>
              <a:rPr lang="fr-FR" sz="1400" b="1" dirty="0" smtClean="0">
                <a:solidFill>
                  <a:schemeClr val="tx1"/>
                </a:solidFill>
              </a:rPr>
              <a:t>;</a:t>
            </a:r>
          </a:p>
          <a:p>
            <a:r>
              <a:rPr lang="fr-FR" sz="1400" b="1" dirty="0" smtClean="0">
                <a:solidFill>
                  <a:schemeClr val="tx1"/>
                </a:solidFill>
              </a:rPr>
              <a:t>…</a:t>
            </a:r>
            <a:endParaRPr lang="da-DK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2465" y="1295400"/>
            <a:ext cx="2590800" cy="1295400"/>
          </a:xfrm>
          <a:prstGeom prst="rect">
            <a:avLst/>
          </a:prstGeom>
          <a:solidFill>
            <a:srgbClr val="FFFF6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…</a:t>
            </a:r>
          </a:p>
          <a:p>
            <a:r>
              <a:rPr lang="en-US" sz="1400" b="1" dirty="0" smtClean="0">
                <a:solidFill>
                  <a:schemeClr val="tx1"/>
                </a:solidFill>
              </a:rPr>
              <a:t>for each</a:t>
            </a:r>
            <a:r>
              <a:rPr lang="en-US" sz="1400" dirty="0" smtClean="0">
                <a:solidFill>
                  <a:schemeClr val="tx1"/>
                </a:solidFill>
              </a:rPr>
              <a:t> x </a:t>
            </a:r>
            <a:r>
              <a:rPr lang="en-US" sz="1400" b="1" dirty="0" smtClean="0">
                <a:solidFill>
                  <a:schemeClr val="tx1"/>
                </a:solidFill>
              </a:rPr>
              <a:t>in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</a:rPr>
              <a:t>m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up to</a:t>
            </a:r>
            <a:r>
              <a:rPr lang="en-US" sz="1400" dirty="0" smtClean="0">
                <a:solidFill>
                  <a:schemeClr val="tx1"/>
                </a:solidFill>
              </a:rPr>
              <a:t> middle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      add </a:t>
            </a:r>
            <a:r>
              <a:rPr lang="en-US" sz="1400" i="1" dirty="0" smtClean="0">
                <a:solidFill>
                  <a:schemeClr val="tx1"/>
                </a:solidFill>
              </a:rPr>
              <a:t>x</a:t>
            </a:r>
            <a:r>
              <a:rPr lang="en-US" sz="1400" dirty="0" smtClean="0">
                <a:solidFill>
                  <a:schemeClr val="tx1"/>
                </a:solidFill>
              </a:rPr>
              <a:t> to left </a:t>
            </a:r>
          </a:p>
          <a:p>
            <a:r>
              <a:rPr lang="en-US" sz="1400" b="1" dirty="0" smtClean="0">
                <a:solidFill>
                  <a:schemeClr val="tx1"/>
                </a:solidFill>
              </a:rPr>
              <a:t>for each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</a:rPr>
              <a:t>x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in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</a:rPr>
              <a:t>m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after</a:t>
            </a:r>
            <a:r>
              <a:rPr lang="en-US" sz="1400" dirty="0" smtClean="0">
                <a:solidFill>
                  <a:schemeClr val="tx1"/>
                </a:solidFill>
              </a:rPr>
              <a:t> middle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      add </a:t>
            </a:r>
            <a:r>
              <a:rPr lang="en-US" sz="1400" i="1" dirty="0" smtClean="0">
                <a:solidFill>
                  <a:schemeClr val="tx1"/>
                </a:solidFill>
              </a:rPr>
              <a:t>x</a:t>
            </a:r>
            <a:r>
              <a:rPr lang="en-US" sz="1400" dirty="0" smtClean="0">
                <a:solidFill>
                  <a:schemeClr val="tx1"/>
                </a:solidFill>
              </a:rPr>
              <a:t> to right</a:t>
            </a:r>
          </a:p>
          <a:p>
            <a:r>
              <a:rPr lang="en-US" sz="1400" b="1" dirty="0" smtClean="0">
                <a:solidFill>
                  <a:schemeClr val="tx1"/>
                </a:solidFill>
              </a:rPr>
              <a:t>…</a:t>
            </a:r>
            <a:endParaRPr lang="da-DK" sz="14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0800" y="1143000"/>
            <a:ext cx="492443" cy="15885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da-DK" sz="2000" dirty="0" err="1" smtClean="0"/>
              <a:t>Pseudo</a:t>
            </a:r>
            <a:r>
              <a:rPr lang="da-DK" sz="2000" dirty="0" smtClean="0"/>
              <a:t> </a:t>
            </a:r>
            <a:r>
              <a:rPr lang="da-DK" sz="2000" dirty="0" err="1" smtClean="0"/>
              <a:t>Code</a:t>
            </a:r>
            <a:endParaRPr lang="da-DK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943600" y="1066800"/>
            <a:ext cx="492443" cy="1676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da-DK" sz="2000" dirty="0" smtClean="0"/>
              <a:t>(Java) </a:t>
            </a:r>
            <a:r>
              <a:rPr lang="da-DK" sz="2000" dirty="0" err="1" smtClean="0"/>
              <a:t>Code</a:t>
            </a:r>
            <a:endParaRPr lang="da-DK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-76200" y="1600200"/>
            <a:ext cx="492443" cy="685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da-DK" sz="2000" dirty="0" err="1" smtClean="0"/>
              <a:t>Idea</a:t>
            </a:r>
            <a:endParaRPr lang="da-DK" sz="2000" dirty="0"/>
          </a:p>
        </p:txBody>
      </p:sp>
      <p:sp>
        <p:nvSpPr>
          <p:cNvPr id="18" name="Rectangle 17"/>
          <p:cNvSpPr/>
          <p:nvPr/>
        </p:nvSpPr>
        <p:spPr>
          <a:xfrm>
            <a:off x="0" y="3500438"/>
            <a:ext cx="1981200" cy="2928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 smtClean="0">
                <a:solidFill>
                  <a:schemeClr val="tx1"/>
                </a:solidFill>
              </a:rPr>
              <a:t>  Microcode</a:t>
            </a:r>
          </a:p>
          <a:p>
            <a:pPr algn="r"/>
            <a:endParaRPr lang="en-US" sz="1400" b="1" dirty="0" smtClean="0">
              <a:solidFill>
                <a:schemeClr val="tx1"/>
              </a:solidFill>
            </a:endParaRPr>
          </a:p>
          <a:p>
            <a:pPr algn="r"/>
            <a:r>
              <a:rPr lang="en-US" sz="1400" b="1" dirty="0" smtClean="0">
                <a:solidFill>
                  <a:schemeClr val="tx1"/>
                </a:solidFill>
              </a:rPr>
              <a:t>  Virtual </a:t>
            </a:r>
            <a:r>
              <a:rPr lang="en-US" sz="1400" b="1" dirty="0">
                <a:solidFill>
                  <a:schemeClr val="tx1"/>
                </a:solidFill>
              </a:rPr>
              <a:t>M</a:t>
            </a:r>
            <a:r>
              <a:rPr lang="en-US" sz="1400" b="1" dirty="0" smtClean="0">
                <a:solidFill>
                  <a:schemeClr val="tx1"/>
                </a:solidFill>
              </a:rPr>
              <a:t>emory/</a:t>
            </a:r>
          </a:p>
          <a:p>
            <a:pPr algn="r"/>
            <a:r>
              <a:rPr lang="en-US" sz="1400" b="1" dirty="0" smtClean="0">
                <a:solidFill>
                  <a:schemeClr val="tx1"/>
                </a:solidFill>
              </a:rPr>
              <a:t>TLB</a:t>
            </a:r>
          </a:p>
          <a:p>
            <a:pPr algn="r"/>
            <a:endParaRPr lang="en-US" sz="1400" b="1" dirty="0" smtClean="0">
              <a:solidFill>
                <a:schemeClr val="tx1"/>
              </a:solidFill>
            </a:endParaRPr>
          </a:p>
          <a:p>
            <a:pPr algn="r"/>
            <a:r>
              <a:rPr lang="en-US" sz="1400" b="1" dirty="0" smtClean="0">
                <a:solidFill>
                  <a:schemeClr val="tx1"/>
                </a:solidFill>
              </a:rPr>
              <a:t>  L1, L2,… cache</a:t>
            </a:r>
          </a:p>
          <a:p>
            <a:pPr algn="r"/>
            <a:endParaRPr lang="en-US" sz="1400" b="1" dirty="0" smtClean="0">
              <a:solidFill>
                <a:schemeClr val="tx1"/>
              </a:solidFill>
            </a:endParaRPr>
          </a:p>
          <a:p>
            <a:pPr algn="r"/>
            <a:r>
              <a:rPr lang="en-US" sz="1400" b="1" dirty="0" smtClean="0">
                <a:solidFill>
                  <a:schemeClr val="tx1"/>
                </a:solidFill>
              </a:rPr>
              <a:t>Pipelining</a:t>
            </a:r>
          </a:p>
          <a:p>
            <a:pPr algn="r"/>
            <a:endParaRPr lang="en-US" sz="1400" b="1" dirty="0" smtClean="0">
              <a:solidFill>
                <a:schemeClr val="tx1"/>
              </a:solidFill>
            </a:endParaRPr>
          </a:p>
          <a:p>
            <a:pPr algn="r"/>
            <a:r>
              <a:rPr lang="en-US" sz="1400" b="1" dirty="0" smtClean="0">
                <a:solidFill>
                  <a:schemeClr val="tx1"/>
                </a:solidFill>
              </a:rPr>
              <a:t>  Branch Prediction </a:t>
            </a:r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505200"/>
            <a:ext cx="2286000" cy="2937510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ffectLst/>
        </p:spPr>
      </p:pic>
      <p:grpSp>
        <p:nvGrpSpPr>
          <p:cNvPr id="3" name="Group 25"/>
          <p:cNvGrpSpPr/>
          <p:nvPr/>
        </p:nvGrpSpPr>
        <p:grpSpPr>
          <a:xfrm>
            <a:off x="5867400" y="3962400"/>
            <a:ext cx="3048000" cy="2057400"/>
            <a:chOff x="3886200" y="1295400"/>
            <a:chExt cx="3048000" cy="2057400"/>
          </a:xfrm>
        </p:grpSpPr>
        <p:grpSp>
          <p:nvGrpSpPr>
            <p:cNvPr id="4" name="Group 19"/>
            <p:cNvGrpSpPr/>
            <p:nvPr/>
          </p:nvGrpSpPr>
          <p:grpSpPr>
            <a:xfrm>
              <a:off x="5029200" y="1371600"/>
              <a:ext cx="1828800" cy="1905000"/>
              <a:chOff x="4038600" y="2895600"/>
              <a:chExt cx="1828800" cy="19050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038600" y="2895600"/>
                <a:ext cx="1828800" cy="1905000"/>
              </a:xfrm>
              <a:prstGeom prst="rect">
                <a:avLst/>
              </a:prstGeom>
              <a:solidFill>
                <a:srgbClr val="FFFF66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</a:rPr>
                  <a:t>(Java) Byte Code</a:t>
                </a:r>
              </a:p>
              <a:p>
                <a:pPr algn="ctr"/>
                <a:endParaRPr lang="en-US" sz="1400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14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400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14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400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14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</a:rPr>
                  <a:t>+ Virtual machine</a:t>
                </a:r>
              </a:p>
            </p:txBody>
          </p:sp>
          <p:pic>
            <p:nvPicPr>
              <p:cNvPr id="60418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191000" y="3324664"/>
                <a:ext cx="1524000" cy="1143000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4419600" y="1371600"/>
              <a:ext cx="457200" cy="1905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Assembler</a:t>
              </a:r>
              <a:endParaRPr lang="da-DK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86200" y="1447800"/>
              <a:ext cx="492443" cy="16764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da-DK" sz="2000" dirty="0" err="1" smtClean="0"/>
                <a:t>Machine</a:t>
              </a:r>
              <a:r>
                <a:rPr lang="da-DK" sz="2000" dirty="0" smtClean="0"/>
                <a:t> </a:t>
              </a:r>
              <a:r>
                <a:rPr lang="da-DK" sz="2000" dirty="0" err="1" smtClean="0"/>
                <a:t>Code</a:t>
              </a:r>
              <a:endParaRPr lang="da-DK" sz="20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343400" y="1295400"/>
              <a:ext cx="2590800" cy="2057400"/>
            </a:xfrm>
            <a:prstGeom prst="rect">
              <a:avLst/>
            </a:prstGeom>
            <a:noFill/>
            <a:ln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5" name="Down Arrow 24"/>
          <p:cNvSpPr/>
          <p:nvPr/>
        </p:nvSpPr>
        <p:spPr>
          <a:xfrm rot="5400000" flipV="1">
            <a:off x="2400300" y="1790700"/>
            <a:ext cx="304800" cy="3810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Down Arrow 26"/>
          <p:cNvSpPr/>
          <p:nvPr/>
        </p:nvSpPr>
        <p:spPr>
          <a:xfrm rot="5400000" flipV="1">
            <a:off x="5753100" y="1790700"/>
            <a:ext cx="304800" cy="3810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Down Arrow 27"/>
          <p:cNvSpPr/>
          <p:nvPr/>
        </p:nvSpPr>
        <p:spPr>
          <a:xfrm rot="10800000" flipV="1">
            <a:off x="7467600" y="2819400"/>
            <a:ext cx="533400" cy="7620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TextBox 29"/>
          <p:cNvSpPr txBox="1"/>
          <p:nvPr/>
        </p:nvSpPr>
        <p:spPr>
          <a:xfrm>
            <a:off x="8001000" y="3135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Compiler</a:t>
            </a:r>
            <a:endParaRPr lang="da-DK" dirty="0"/>
          </a:p>
        </p:txBody>
      </p:sp>
      <p:sp>
        <p:nvSpPr>
          <p:cNvPr id="31" name="Down Arrow 30"/>
          <p:cNvSpPr/>
          <p:nvPr/>
        </p:nvSpPr>
        <p:spPr>
          <a:xfrm rot="16200000" flipV="1">
            <a:off x="4914900" y="4686300"/>
            <a:ext cx="533400" cy="7620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" name="TextBox 31"/>
          <p:cNvSpPr txBox="1"/>
          <p:nvPr/>
        </p:nvSpPr>
        <p:spPr>
          <a:xfrm>
            <a:off x="4648200" y="5257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Program</a:t>
            </a:r>
          </a:p>
          <a:p>
            <a:pPr algn="ctr"/>
            <a:r>
              <a:rPr lang="da-DK" dirty="0" err="1" smtClean="0"/>
              <a:t>Execution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8329642" cy="4525963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The ideal cache model helps designing </a:t>
            </a:r>
            <a:r>
              <a:rPr lang="en-US" dirty="0" smtClean="0">
                <a:solidFill>
                  <a:srgbClr val="C00000"/>
                </a:solidFill>
              </a:rPr>
              <a:t>competitive</a:t>
            </a:r>
            <a:r>
              <a:rPr lang="en-US" dirty="0" smtClean="0"/>
              <a:t> and </a:t>
            </a:r>
            <a:r>
              <a:rPr lang="da-DK" dirty="0" smtClean="0">
                <a:solidFill>
                  <a:srgbClr val="C00000"/>
                </a:solidFill>
              </a:rPr>
              <a:t>robust </a:t>
            </a:r>
            <a:r>
              <a:rPr lang="da-DK" dirty="0" err="1" smtClean="0">
                <a:solidFill>
                  <a:srgbClr val="C00000"/>
                </a:solidFill>
              </a:rPr>
              <a:t>algorithms</a:t>
            </a:r>
            <a:endParaRPr lang="da-DK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da-DK" dirty="0" err="1" smtClean="0"/>
              <a:t>Basic</a:t>
            </a:r>
            <a:r>
              <a:rPr lang="da-DK" dirty="0" smtClean="0"/>
              <a:t> </a:t>
            </a:r>
            <a:r>
              <a:rPr lang="da-DK" dirty="0" err="1" smtClean="0"/>
              <a:t>techniques</a:t>
            </a:r>
            <a:r>
              <a:rPr lang="da-DK" dirty="0" smtClean="0"/>
              <a:t>: Scanning, </a:t>
            </a:r>
            <a:r>
              <a:rPr lang="da-DK" dirty="0" err="1" smtClean="0"/>
              <a:t>recursion/divide-and-conquer</a:t>
            </a:r>
            <a:r>
              <a:rPr lang="da-DK" dirty="0" smtClean="0"/>
              <a:t>, </a:t>
            </a:r>
            <a:r>
              <a:rPr lang="da-DK" dirty="0" err="1" smtClean="0"/>
              <a:t>recursive</a:t>
            </a:r>
            <a:r>
              <a:rPr lang="da-DK" dirty="0" smtClean="0"/>
              <a:t> </a:t>
            </a:r>
            <a:r>
              <a:rPr lang="da-DK" dirty="0" err="1" smtClean="0"/>
              <a:t>memory</a:t>
            </a:r>
            <a:r>
              <a:rPr lang="da-DK" dirty="0" smtClean="0"/>
              <a:t> layout, </a:t>
            </a:r>
            <a:r>
              <a:rPr lang="da-DK" dirty="0" err="1" smtClean="0"/>
              <a:t>sorting</a:t>
            </a:r>
            <a:endParaRPr lang="da-DK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Many other problems studied: Permuting, FFT, </a:t>
            </a:r>
            <a:r>
              <a:rPr lang="fr-FR" dirty="0" err="1" smtClean="0"/>
              <a:t>Matrix</a:t>
            </a:r>
            <a:r>
              <a:rPr lang="fr-FR" dirty="0" smtClean="0"/>
              <a:t> transposition, </a:t>
            </a:r>
            <a:r>
              <a:rPr lang="fr-FR" dirty="0" err="1" smtClean="0"/>
              <a:t>Priority</a:t>
            </a:r>
            <a:r>
              <a:rPr lang="fr-FR" dirty="0" smtClean="0"/>
              <a:t> queues, Graph </a:t>
            </a:r>
            <a:r>
              <a:rPr lang="fr-FR" dirty="0" err="1" smtClean="0"/>
              <a:t>algorithms</a:t>
            </a:r>
            <a:r>
              <a:rPr lang="fr-FR" dirty="0" smtClean="0"/>
              <a:t>, </a:t>
            </a:r>
            <a:r>
              <a:rPr lang="da-DK" dirty="0" err="1" smtClean="0"/>
              <a:t>Computational</a:t>
            </a:r>
            <a:r>
              <a:rPr lang="da-DK" dirty="0" smtClean="0"/>
              <a:t> </a:t>
            </a:r>
            <a:r>
              <a:rPr lang="da-DK" dirty="0" err="1" smtClean="0"/>
              <a:t>geometry</a:t>
            </a:r>
            <a:r>
              <a:rPr lang="da-DK" dirty="0" smtClean="0"/>
              <a:t>...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</a:rPr>
              <a:t>Overhead</a:t>
            </a:r>
            <a:r>
              <a:rPr lang="en-US" dirty="0" smtClean="0"/>
              <a:t> involved in being cache-oblivious can be small enough for the nice theoretical properties to transfer into practical advantages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85728"/>
            <a:ext cx="82296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4400" b="1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Cache-Oblivious</a:t>
            </a:r>
            <a:r>
              <a:rPr lang="da-DK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Summary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0" y="2057400"/>
            <a:ext cx="914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4803775" algn="l"/>
              </a:tabLst>
            </a:pPr>
            <a:r>
              <a:rPr lang="da-DK" sz="3600" b="1" i="0" dirty="0">
                <a:solidFill>
                  <a:srgbClr val="C2432C"/>
                </a:solidFill>
                <a:latin typeface="+mj-lt"/>
              </a:rPr>
              <a:t>The </a:t>
            </a:r>
            <a:r>
              <a:rPr lang="da-DK" sz="3600" b="1" i="0" dirty="0" err="1">
                <a:solidFill>
                  <a:srgbClr val="C2432C"/>
                </a:solidFill>
                <a:latin typeface="+mj-lt"/>
              </a:rPr>
              <a:t>Influence</a:t>
            </a:r>
            <a:r>
              <a:rPr lang="da-DK" sz="3600" b="1" i="0" dirty="0">
                <a:solidFill>
                  <a:srgbClr val="C2432C"/>
                </a:solidFill>
                <a:latin typeface="+mj-lt"/>
              </a:rPr>
              <a:t> of </a:t>
            </a:r>
            <a:r>
              <a:rPr lang="da-DK" sz="3600" b="1" i="0" dirty="0" err="1">
                <a:solidFill>
                  <a:srgbClr val="C2432C"/>
                </a:solidFill>
                <a:latin typeface="+mj-lt"/>
              </a:rPr>
              <a:t>other</a:t>
            </a:r>
            <a:r>
              <a:rPr lang="da-DK" sz="3600" b="1" i="0" dirty="0">
                <a:solidFill>
                  <a:srgbClr val="C2432C"/>
                </a:solidFill>
                <a:latin typeface="+mj-lt"/>
              </a:rPr>
              <a:t> Chip Technologies...</a:t>
            </a:r>
            <a:endParaRPr lang="en-US" sz="3600" b="1" i="0" dirty="0">
              <a:solidFill>
                <a:srgbClr val="C2432C"/>
              </a:solidFill>
              <a:latin typeface="+mj-lt"/>
            </a:endParaRP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3124200" y="4572000"/>
            <a:ext cx="5638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a-DK" sz="2800" b="0" dirty="0">
                <a:solidFill>
                  <a:srgbClr val="808080"/>
                </a:solidFill>
              </a:rPr>
              <a:t>....</a:t>
            </a:r>
            <a:r>
              <a:rPr lang="da-DK" sz="2800" b="0" dirty="0" err="1">
                <a:solidFill>
                  <a:srgbClr val="808080"/>
                </a:solidFill>
              </a:rPr>
              <a:t>why</a:t>
            </a:r>
            <a:r>
              <a:rPr lang="da-DK" sz="2800" b="0" dirty="0">
                <a:solidFill>
                  <a:srgbClr val="808080"/>
                </a:solidFill>
              </a:rPr>
              <a:t> </a:t>
            </a:r>
            <a:r>
              <a:rPr lang="da-DK" sz="2800" b="0" dirty="0" err="1">
                <a:solidFill>
                  <a:srgbClr val="808080"/>
                </a:solidFill>
              </a:rPr>
              <a:t>some</a:t>
            </a:r>
            <a:r>
              <a:rPr lang="da-DK" sz="2800" b="0" dirty="0">
                <a:solidFill>
                  <a:srgbClr val="808080"/>
                </a:solidFill>
              </a:rPr>
              <a:t> </a:t>
            </a:r>
            <a:r>
              <a:rPr lang="da-DK" sz="2800" b="0" dirty="0" err="1">
                <a:solidFill>
                  <a:srgbClr val="808080"/>
                </a:solidFill>
              </a:rPr>
              <a:t>experiments</a:t>
            </a:r>
            <a:r>
              <a:rPr lang="da-DK" sz="2800" b="0" dirty="0">
                <a:solidFill>
                  <a:srgbClr val="808080"/>
                </a:solidFill>
              </a:rPr>
              <a:t> do not </a:t>
            </a:r>
            <a:r>
              <a:rPr lang="da-DK" sz="2800" b="0" dirty="0" err="1">
                <a:solidFill>
                  <a:srgbClr val="808080"/>
                </a:solidFill>
              </a:rPr>
              <a:t>turn</a:t>
            </a:r>
            <a:r>
              <a:rPr lang="da-DK" sz="2800" b="0" dirty="0">
                <a:solidFill>
                  <a:srgbClr val="808080"/>
                </a:solidFill>
              </a:rPr>
              <a:t> out as </a:t>
            </a:r>
            <a:r>
              <a:rPr lang="da-DK" sz="2800" b="0" dirty="0" err="1">
                <a:solidFill>
                  <a:srgbClr val="808080"/>
                </a:solidFill>
              </a:rPr>
              <a:t>expected</a:t>
            </a:r>
            <a:endParaRPr lang="en-US" sz="2800" b="0" dirty="0">
              <a:solidFill>
                <a:srgbClr val="80808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930614" y="3570288"/>
            <a:ext cx="1284328" cy="1588"/>
          </a:xfrm>
          <a:prstGeom prst="line">
            <a:avLst/>
          </a:prstGeom>
          <a:ln w="190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32170" y="3570288"/>
            <a:ext cx="712824" cy="1588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9" name="Picture 11" descr="Page_table_act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590800"/>
            <a:ext cx="4876800" cy="3160713"/>
          </a:xfrm>
          <a:prstGeom prst="rect">
            <a:avLst/>
          </a:prstGeom>
          <a:noFill/>
        </p:spPr>
      </p:pic>
      <p:sp>
        <p:nvSpPr>
          <p:cNvPr id="206851" name="Rectangle 3"/>
          <p:cNvSpPr>
            <a:spLocks noChangeArrowheads="1"/>
          </p:cNvSpPr>
          <p:nvPr/>
        </p:nvSpPr>
        <p:spPr bwMode="auto">
          <a:xfrm>
            <a:off x="0" y="7141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4803775" algn="l"/>
              </a:tabLst>
            </a:pPr>
            <a:r>
              <a:rPr lang="da-DK" sz="4400" b="1" i="0" dirty="0">
                <a:solidFill>
                  <a:srgbClr val="C2432C"/>
                </a:solidFill>
                <a:latin typeface="+mj-lt"/>
              </a:rPr>
              <a:t>Translation </a:t>
            </a:r>
            <a:r>
              <a:rPr lang="da-DK" sz="4400" b="1" i="0" dirty="0" err="1">
                <a:solidFill>
                  <a:srgbClr val="C2432C"/>
                </a:solidFill>
                <a:latin typeface="+mj-lt"/>
              </a:rPr>
              <a:t>Lookaside</a:t>
            </a:r>
            <a:r>
              <a:rPr lang="da-DK" sz="4400" b="1" i="0" dirty="0">
                <a:solidFill>
                  <a:srgbClr val="C2432C"/>
                </a:solidFill>
                <a:latin typeface="+mj-lt"/>
              </a:rPr>
              <a:t> Buffer (TLB)</a:t>
            </a:r>
            <a:endParaRPr lang="en-US" sz="4400" b="1" i="0" dirty="0">
              <a:solidFill>
                <a:srgbClr val="C2432C"/>
              </a:solidFill>
              <a:latin typeface="+mj-lt"/>
            </a:endParaRPr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534400" cy="1600200"/>
          </a:xfrm>
          <a:noFill/>
          <a:ln/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/>
              <a:t>translate </a:t>
            </a:r>
            <a:r>
              <a:rPr lang="en-US" sz="2400" dirty="0">
                <a:solidFill>
                  <a:srgbClr val="C2432C"/>
                </a:solidFill>
              </a:rPr>
              <a:t>virtual addresses</a:t>
            </a:r>
            <a:r>
              <a:rPr lang="en-US" sz="2400" dirty="0"/>
              <a:t> into physical addresses 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400" dirty="0"/>
              <a:t>small </a:t>
            </a:r>
            <a:r>
              <a:rPr lang="da-DK" sz="2400" dirty="0" err="1"/>
              <a:t>table</a:t>
            </a:r>
            <a:r>
              <a:rPr lang="da-DK" sz="2400" dirty="0"/>
              <a:t> (</a:t>
            </a:r>
            <a:r>
              <a:rPr lang="da-DK" sz="2400" dirty="0" err="1"/>
              <a:t>full</a:t>
            </a:r>
            <a:r>
              <a:rPr lang="da-DK" sz="2400" dirty="0"/>
              <a:t> associative)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400" dirty="0"/>
              <a:t>TLB miss </a:t>
            </a:r>
            <a:r>
              <a:rPr lang="da-DK" sz="2400" dirty="0" err="1"/>
              <a:t>requires</a:t>
            </a:r>
            <a:r>
              <a:rPr lang="da-DK" sz="2400" dirty="0"/>
              <a:t> </a:t>
            </a:r>
            <a:r>
              <a:rPr lang="da-DK" sz="2400" dirty="0" err="1"/>
              <a:t>lookup</a:t>
            </a:r>
            <a:r>
              <a:rPr lang="da-DK" sz="2400" dirty="0"/>
              <a:t> to the page </a:t>
            </a:r>
            <a:r>
              <a:rPr lang="da-DK" sz="2400" dirty="0" err="1"/>
              <a:t>table</a:t>
            </a:r>
            <a:endParaRPr lang="en-US" sz="2400" dirty="0"/>
          </a:p>
        </p:txBody>
      </p:sp>
      <p:sp>
        <p:nvSpPr>
          <p:cNvPr id="206854" name="Text Box 6"/>
          <p:cNvSpPr txBox="1">
            <a:spLocks noChangeArrowheads="1"/>
          </p:cNvSpPr>
          <p:nvPr/>
        </p:nvSpPr>
        <p:spPr bwMode="auto">
          <a:xfrm>
            <a:off x="4724400" y="3886200"/>
            <a:ext cx="3419500" cy="10156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tIns="91440" bIns="91440">
            <a:spAutoFit/>
          </a:bodyPr>
          <a:lstStyle/>
          <a:p>
            <a:pPr marL="1200150" lvl="1" indent="-1085850"/>
            <a:r>
              <a:rPr lang="en-US" i="0">
                <a:solidFill>
                  <a:srgbClr val="C2432C"/>
                </a:solidFill>
              </a:rPr>
              <a:t>Size: 8 - 4,096 entries </a:t>
            </a:r>
          </a:p>
          <a:p>
            <a:pPr marL="1200150" lvl="1" indent="-1085850"/>
            <a:r>
              <a:rPr lang="en-US" i="0">
                <a:solidFill>
                  <a:srgbClr val="C2432C"/>
                </a:solidFill>
              </a:rPr>
              <a:t>Hit time: 0.5 - 1 clock cycle </a:t>
            </a:r>
          </a:p>
          <a:p>
            <a:pPr marL="1200150" lvl="1" indent="-1085850"/>
            <a:r>
              <a:rPr lang="en-US" i="0">
                <a:solidFill>
                  <a:srgbClr val="C2432C"/>
                </a:solidFill>
              </a:rPr>
              <a:t>Miss penalty: 10 - 30 clock cycles</a:t>
            </a:r>
          </a:p>
        </p:txBody>
      </p:sp>
      <p:sp>
        <p:nvSpPr>
          <p:cNvPr id="206860" name="Text Box 12"/>
          <p:cNvSpPr txBox="1">
            <a:spLocks noChangeArrowheads="1"/>
          </p:cNvSpPr>
          <p:nvPr/>
        </p:nvSpPr>
        <p:spPr bwMode="auto">
          <a:xfrm>
            <a:off x="1600200" y="56388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b="0" i="0"/>
              <a:t>wikipedia.org</a:t>
            </a:r>
            <a:endParaRPr lang="en-US" b="0" i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384"/>
            <a:ext cx="9144000" cy="990600"/>
          </a:xfrm>
        </p:spPr>
        <p:txBody>
          <a:bodyPr/>
          <a:lstStyle/>
          <a:p>
            <a:r>
              <a:rPr lang="da-DK" b="1" dirty="0">
                <a:solidFill>
                  <a:srgbClr val="C00000"/>
                </a:solidFill>
              </a:rPr>
              <a:t>TLB and Radix Sort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83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066800"/>
            <a:ext cx="7010400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3652" name="Rectangle 4"/>
          <p:cNvSpPr>
            <a:spLocks noChangeArrowheads="1"/>
          </p:cNvSpPr>
          <p:nvPr/>
        </p:nvSpPr>
        <p:spPr bwMode="auto">
          <a:xfrm>
            <a:off x="5638800" y="685800"/>
            <a:ext cx="286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C2432C"/>
                </a:solidFill>
              </a:rPr>
              <a:t>Rahman and Raman 1999</a:t>
            </a:r>
          </a:p>
        </p:txBody>
      </p:sp>
      <p:sp>
        <p:nvSpPr>
          <p:cNvPr id="283653" name="Text Box 5"/>
          <p:cNvSpPr txBox="1">
            <a:spLocks noChangeArrowheads="1"/>
          </p:cNvSpPr>
          <p:nvPr/>
        </p:nvSpPr>
        <p:spPr bwMode="auto">
          <a:xfrm>
            <a:off x="2438400" y="5943600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b="0" i="0"/>
              <a:t>Time for one permutation phase</a:t>
            </a:r>
            <a:endParaRPr lang="en-US" b="0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67" name="Picture 15" descr="Cache%2Cassociative-fill-both"/>
          <p:cNvPicPr>
            <a:picLocks noChangeAspect="1" noChangeArrowheads="1"/>
          </p:cNvPicPr>
          <p:nvPr/>
        </p:nvPicPr>
        <p:blipFill>
          <a:blip r:embed="rId3"/>
          <a:srcRect b="11063"/>
          <a:stretch>
            <a:fillRect/>
          </a:stretch>
        </p:blipFill>
        <p:spPr bwMode="auto">
          <a:xfrm>
            <a:off x="1981200" y="990600"/>
            <a:ext cx="5867400" cy="2590800"/>
          </a:xfrm>
          <a:prstGeom prst="rect">
            <a:avLst/>
          </a:prstGeom>
          <a:noFill/>
        </p:spPr>
      </p:pic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533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4803775" algn="l"/>
              </a:tabLst>
            </a:pPr>
            <a:r>
              <a:rPr lang="da-DK" sz="4400" b="1" i="0" dirty="0" err="1">
                <a:solidFill>
                  <a:srgbClr val="C2432C"/>
                </a:solidFill>
                <a:latin typeface="+mj-lt"/>
              </a:rPr>
              <a:t>Cache</a:t>
            </a:r>
            <a:r>
              <a:rPr lang="da-DK" sz="4400" b="1" i="0" dirty="0">
                <a:solidFill>
                  <a:srgbClr val="C2432C"/>
                </a:solidFill>
                <a:latin typeface="+mj-lt"/>
              </a:rPr>
              <a:t> </a:t>
            </a:r>
            <a:r>
              <a:rPr lang="da-DK" sz="4400" b="1" i="0" dirty="0" err="1">
                <a:solidFill>
                  <a:srgbClr val="C2432C"/>
                </a:solidFill>
                <a:latin typeface="+mj-lt"/>
              </a:rPr>
              <a:t>Associativity</a:t>
            </a:r>
            <a:endParaRPr lang="en-US" sz="4400" b="1" i="0" dirty="0">
              <a:solidFill>
                <a:srgbClr val="C2432C"/>
              </a:solidFill>
              <a:latin typeface="+mj-lt"/>
            </a:endParaRPr>
          </a:p>
        </p:txBody>
      </p:sp>
      <p:pic>
        <p:nvPicPr>
          <p:cNvPr id="10035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800600"/>
            <a:ext cx="86677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228600" y="4038600"/>
            <a:ext cx="891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0" i="0"/>
              <a:t>Execution times for </a:t>
            </a:r>
            <a:r>
              <a:rPr lang="en-US" sz="2000" b="0" i="0">
                <a:solidFill>
                  <a:srgbClr val="C2432C"/>
                </a:solidFill>
              </a:rPr>
              <a:t>scanning </a:t>
            </a:r>
            <a:r>
              <a:rPr lang="en-US" sz="2000" b="0">
                <a:solidFill>
                  <a:srgbClr val="C2432C"/>
                </a:solidFill>
                <a:latin typeface="Times New Roman" pitchFamily="18" charset="0"/>
              </a:rPr>
              <a:t>k</a:t>
            </a:r>
            <a:r>
              <a:rPr lang="en-US" sz="2000" b="0" i="0">
                <a:solidFill>
                  <a:srgbClr val="C2432C"/>
                </a:solidFill>
              </a:rPr>
              <a:t> sequences</a:t>
            </a:r>
            <a:r>
              <a:rPr lang="en-US" sz="2000" b="0" i="0"/>
              <a:t> of total length </a:t>
            </a:r>
            <a:r>
              <a:rPr lang="en-US" sz="2000" b="0">
                <a:latin typeface="Times New Roman" pitchFamily="18" charset="0"/>
              </a:rPr>
              <a:t>N</a:t>
            </a:r>
            <a:r>
              <a:rPr lang="en-US" sz="2000" b="0" i="0"/>
              <a:t>=2</a:t>
            </a:r>
            <a:r>
              <a:rPr lang="en-US" sz="2000" b="0" i="0" baseline="30000"/>
              <a:t>24</a:t>
            </a:r>
            <a:r>
              <a:rPr lang="en-US" sz="2000" b="0" i="0"/>
              <a:t>  in round-robin fashion (SUN-Sparc Ultra, direct mapped cache)</a:t>
            </a: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7239000" y="56388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a-DK" b="0" i="0">
                <a:solidFill>
                  <a:srgbClr val="C2432C"/>
                </a:solidFill>
              </a:rPr>
              <a:t>Sanders 1999</a:t>
            </a:r>
            <a:endParaRPr lang="en-US" b="0" i="0">
              <a:solidFill>
                <a:srgbClr val="C2432C"/>
              </a:solidFill>
            </a:endParaRPr>
          </a:p>
        </p:txBody>
      </p:sp>
      <p:sp>
        <p:nvSpPr>
          <p:cNvPr id="100362" name="AutoShape 10"/>
          <p:cNvSpPr>
            <a:spLocks noChangeArrowheads="1"/>
          </p:cNvSpPr>
          <p:nvPr/>
        </p:nvSpPr>
        <p:spPr bwMode="auto">
          <a:xfrm rot="5400000" flipH="1">
            <a:off x="1676400" y="5562600"/>
            <a:ext cx="381000" cy="228600"/>
          </a:xfrm>
          <a:prstGeom prst="rightArrow">
            <a:avLst>
              <a:gd name="adj1" fmla="val 29167"/>
              <a:gd name="adj2" fmla="val 82184"/>
            </a:avLst>
          </a:prstGeom>
          <a:solidFill>
            <a:srgbClr val="C2432C"/>
          </a:solidFill>
          <a:ln w="9525">
            <a:solidFill>
              <a:srgbClr val="C2432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rot="10800000" vert="eaVert" wrap="none" anchor="ctr"/>
          <a:lstStyle/>
          <a:p>
            <a:pPr algn="ctr"/>
            <a:endParaRPr lang="da-DK" b="0" i="0"/>
          </a:p>
        </p:txBody>
      </p:sp>
      <p:sp>
        <p:nvSpPr>
          <p:cNvPr id="100363" name="AutoShape 11"/>
          <p:cNvSpPr>
            <a:spLocks noChangeArrowheads="1"/>
          </p:cNvSpPr>
          <p:nvPr/>
        </p:nvSpPr>
        <p:spPr bwMode="auto">
          <a:xfrm rot="5400000" flipH="1">
            <a:off x="5334000" y="5562600"/>
            <a:ext cx="381000" cy="228600"/>
          </a:xfrm>
          <a:prstGeom prst="rightArrow">
            <a:avLst>
              <a:gd name="adj1" fmla="val 29167"/>
              <a:gd name="adj2" fmla="val 82184"/>
            </a:avLst>
          </a:prstGeom>
          <a:solidFill>
            <a:srgbClr val="C2432C"/>
          </a:solidFill>
          <a:ln w="9525">
            <a:solidFill>
              <a:srgbClr val="C2432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rot="10800000" vert="eaVert" wrap="none" anchor="ctr"/>
          <a:lstStyle/>
          <a:p>
            <a:pPr algn="ctr"/>
            <a:endParaRPr lang="da-DK" b="0" i="0"/>
          </a:p>
        </p:txBody>
      </p:sp>
      <p:sp>
        <p:nvSpPr>
          <p:cNvPr id="100364" name="Text Box 12"/>
          <p:cNvSpPr txBox="1">
            <a:spLocks noChangeArrowheads="1"/>
          </p:cNvSpPr>
          <p:nvPr/>
        </p:nvSpPr>
        <p:spPr bwMode="auto">
          <a:xfrm>
            <a:off x="1981200" y="56388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b="0" i="0">
                <a:solidFill>
                  <a:srgbClr val="C2432C"/>
                </a:solidFill>
              </a:rPr>
              <a:t>Cache associativity</a:t>
            </a:r>
            <a:endParaRPr lang="en-US" b="0" i="0">
              <a:solidFill>
                <a:srgbClr val="C2432C"/>
              </a:solidFill>
            </a:endParaRPr>
          </a:p>
        </p:txBody>
      </p:sp>
      <p:sp>
        <p:nvSpPr>
          <p:cNvPr id="100365" name="Text Box 13"/>
          <p:cNvSpPr txBox="1">
            <a:spLocks noChangeArrowheads="1"/>
          </p:cNvSpPr>
          <p:nvPr/>
        </p:nvSpPr>
        <p:spPr bwMode="auto">
          <a:xfrm>
            <a:off x="5715000" y="56388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b="0" i="0">
                <a:solidFill>
                  <a:srgbClr val="C2432C"/>
                </a:solidFill>
              </a:rPr>
              <a:t>TLB misses</a:t>
            </a:r>
            <a:endParaRPr lang="en-US" b="0" i="0">
              <a:solidFill>
                <a:srgbClr val="C2432C"/>
              </a:solidFill>
            </a:endParaRPr>
          </a:p>
        </p:txBody>
      </p:sp>
      <p:sp>
        <p:nvSpPr>
          <p:cNvPr id="100368" name="Text Box 16"/>
          <p:cNvSpPr txBox="1">
            <a:spLocks noChangeArrowheads="1"/>
          </p:cNvSpPr>
          <p:nvPr/>
        </p:nvSpPr>
        <p:spPr bwMode="auto">
          <a:xfrm>
            <a:off x="6629400" y="32766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a-DK" b="0" i="0">
                <a:solidFill>
                  <a:srgbClr val="C2432C"/>
                </a:solidFill>
              </a:rPr>
              <a:t>wikipedia.org</a:t>
            </a:r>
            <a:endParaRPr lang="en-US" b="0" i="0">
              <a:solidFill>
                <a:srgbClr val="C2432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9" grpId="0"/>
      <p:bldP spid="100360" grpId="0"/>
      <p:bldP spid="100362" grpId="0" animBg="1"/>
      <p:bldP spid="100363" grpId="0" animBg="1"/>
      <p:bldP spid="100364" grpId="0"/>
      <p:bldP spid="10036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3347"/>
            <a:ext cx="9144000" cy="990600"/>
          </a:xfrm>
        </p:spPr>
        <p:txBody>
          <a:bodyPr/>
          <a:lstStyle/>
          <a:p>
            <a:r>
              <a:rPr lang="da-DK" b="1" dirty="0">
                <a:solidFill>
                  <a:srgbClr val="C00000"/>
                </a:solidFill>
              </a:rPr>
              <a:t>TLB and Radix Sort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82629" name="Rectangle 5"/>
          <p:cNvSpPr>
            <a:spLocks noChangeArrowheads="1"/>
          </p:cNvSpPr>
          <p:nvPr/>
        </p:nvSpPr>
        <p:spPr bwMode="auto">
          <a:xfrm>
            <a:off x="5638800" y="919147"/>
            <a:ext cx="286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 dirty="0" err="1">
                <a:solidFill>
                  <a:srgbClr val="C2432C"/>
                </a:solidFill>
              </a:rPr>
              <a:t>Rahman</a:t>
            </a:r>
            <a:r>
              <a:rPr lang="en-US" b="0" i="0" dirty="0">
                <a:solidFill>
                  <a:srgbClr val="C2432C"/>
                </a:solidFill>
              </a:rPr>
              <a:t> and Raman 1999</a:t>
            </a:r>
          </a:p>
        </p:txBody>
      </p:sp>
      <p:pic>
        <p:nvPicPr>
          <p:cNvPr id="2826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09800"/>
            <a:ext cx="86868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04800" y="4648200"/>
            <a:ext cx="5638800" cy="152400"/>
            <a:chOff x="192" y="3024"/>
            <a:chExt cx="3552" cy="96"/>
          </a:xfrm>
        </p:grpSpPr>
        <p:sp>
          <p:nvSpPr>
            <p:cNvPr id="282632" name="Line 8"/>
            <p:cNvSpPr>
              <a:spLocks noChangeShapeType="1"/>
            </p:cNvSpPr>
            <p:nvPr/>
          </p:nvSpPr>
          <p:spPr bwMode="auto">
            <a:xfrm>
              <a:off x="192" y="302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82633" name="Line 9"/>
            <p:cNvSpPr>
              <a:spLocks noChangeShapeType="1"/>
            </p:cNvSpPr>
            <p:nvPr/>
          </p:nvSpPr>
          <p:spPr bwMode="auto">
            <a:xfrm>
              <a:off x="3744" y="302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82634" name="Line 10"/>
            <p:cNvSpPr>
              <a:spLocks noChangeShapeType="1"/>
            </p:cNvSpPr>
            <p:nvPr/>
          </p:nvSpPr>
          <p:spPr bwMode="auto">
            <a:xfrm>
              <a:off x="192" y="3120"/>
              <a:ext cx="3552" cy="0"/>
            </a:xfrm>
            <a:prstGeom prst="line">
              <a:avLst/>
            </a:prstGeom>
            <a:noFill/>
            <a:ln w="9525">
              <a:solidFill>
                <a:srgbClr val="C2432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82636" name="Text Box 12"/>
          <p:cNvSpPr txBox="1">
            <a:spLocks noChangeArrowheads="1"/>
          </p:cNvSpPr>
          <p:nvPr/>
        </p:nvSpPr>
        <p:spPr bwMode="auto">
          <a:xfrm>
            <a:off x="304800" y="48006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b="0" i="0">
                <a:solidFill>
                  <a:srgbClr val="C2432C"/>
                </a:solidFill>
              </a:rPr>
              <a:t>TLB optimized</a:t>
            </a:r>
            <a:endParaRPr lang="en-US" b="0" i="0">
              <a:solidFill>
                <a:srgbClr val="C2432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90800"/>
            <a:ext cx="44958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457200" y="357166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4803775" algn="l"/>
              </a:tabLst>
            </a:pPr>
            <a:r>
              <a:rPr lang="da-DK" sz="4400" b="1" i="0" dirty="0" err="1" smtClean="0">
                <a:solidFill>
                  <a:srgbClr val="C2432C"/>
                </a:solidFill>
                <a:latin typeface="+mj-lt"/>
              </a:rPr>
              <a:t>Prefetching</a:t>
            </a:r>
            <a:r>
              <a:rPr lang="da-DK" sz="4400" b="1" i="0" dirty="0" smtClean="0">
                <a:solidFill>
                  <a:srgbClr val="C2432C"/>
                </a:solidFill>
                <a:latin typeface="+mj-lt"/>
              </a:rPr>
              <a:t> vs. </a:t>
            </a:r>
            <a:r>
              <a:rPr lang="da-DK" sz="4400" b="1" i="0" dirty="0" err="1" smtClean="0">
                <a:solidFill>
                  <a:srgbClr val="C2432C"/>
                </a:solidFill>
                <a:latin typeface="+mj-lt"/>
              </a:rPr>
              <a:t>Caching</a:t>
            </a:r>
            <a:endParaRPr lang="en-US" sz="4400" b="1" i="0" dirty="0">
              <a:solidFill>
                <a:srgbClr val="C2432C"/>
              </a:solidFill>
              <a:latin typeface="+mj-lt"/>
            </a:endParaRP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2057400" y="1295400"/>
            <a:ext cx="57150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da-DK" i="0">
                <a:solidFill>
                  <a:srgbClr val="C2432C"/>
                </a:solidFill>
              </a:rPr>
              <a:t>All Pairs Shortest Paths (APSP)</a:t>
            </a:r>
          </a:p>
          <a:p>
            <a:pPr>
              <a:spcBef>
                <a:spcPct val="20000"/>
              </a:spcBef>
            </a:pPr>
            <a:r>
              <a:rPr lang="da-DK" b="0" i="0"/>
              <a:t>Organize data so that the CPU can prefetch the data </a:t>
            </a:r>
          </a:p>
          <a:p>
            <a:pPr>
              <a:spcBef>
                <a:spcPct val="20000"/>
              </a:spcBef>
            </a:pPr>
            <a:r>
              <a:rPr lang="da-DK" b="0" i="0">
                <a:cs typeface="Arial" pitchFamily="34" charset="0"/>
              </a:rPr>
              <a:t>→</a:t>
            </a:r>
            <a:r>
              <a:rPr lang="da-DK" b="0" i="0"/>
              <a:t> computation (can) dominate cache effects</a:t>
            </a:r>
            <a:endParaRPr lang="en-US" b="0" i="0"/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5486400" y="890566"/>
            <a:ext cx="344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C2432C"/>
                </a:solidFill>
              </a:rPr>
              <a:t>Pan, Cherng, Dick, Ladner 2007</a:t>
            </a:r>
          </a:p>
        </p:txBody>
      </p:sp>
      <p:pic>
        <p:nvPicPr>
          <p:cNvPr id="10241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590800"/>
            <a:ext cx="43434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12" name="Text Box 12"/>
          <p:cNvSpPr txBox="1">
            <a:spLocks noChangeArrowheads="1"/>
          </p:cNvSpPr>
          <p:nvPr/>
        </p:nvSpPr>
        <p:spPr bwMode="auto">
          <a:xfrm>
            <a:off x="838200" y="57912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b="0" i="0"/>
              <a:t>Prefetching disabled</a:t>
            </a:r>
            <a:endParaRPr lang="en-US" b="0" i="0"/>
          </a:p>
        </p:txBody>
      </p:sp>
      <p:sp>
        <p:nvSpPr>
          <p:cNvPr id="102413" name="Text Box 13"/>
          <p:cNvSpPr txBox="1">
            <a:spLocks noChangeArrowheads="1"/>
          </p:cNvSpPr>
          <p:nvPr/>
        </p:nvSpPr>
        <p:spPr bwMode="auto">
          <a:xfrm>
            <a:off x="5257800" y="58674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b="0" i="0"/>
              <a:t>Prefetching enabled</a:t>
            </a:r>
            <a:endParaRPr lang="en-US" b="0" i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971800"/>
            <a:ext cx="4572000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533400" y="7142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4803775" algn="l"/>
              </a:tabLst>
            </a:pPr>
            <a:r>
              <a:rPr lang="da-DK" sz="4400" b="1" i="0" dirty="0" err="1">
                <a:solidFill>
                  <a:srgbClr val="C2432C"/>
                </a:solidFill>
                <a:latin typeface="+mj-lt"/>
              </a:rPr>
              <a:t>Branch</a:t>
            </a:r>
            <a:r>
              <a:rPr lang="da-DK" sz="4400" b="1" i="0" dirty="0">
                <a:solidFill>
                  <a:srgbClr val="C2432C"/>
                </a:solidFill>
                <a:latin typeface="+mj-lt"/>
              </a:rPr>
              <a:t> </a:t>
            </a:r>
            <a:r>
              <a:rPr lang="da-DK" sz="4400" b="1" i="0" dirty="0" err="1">
                <a:solidFill>
                  <a:srgbClr val="C2432C"/>
                </a:solidFill>
                <a:latin typeface="+mj-lt"/>
              </a:rPr>
              <a:t>Prediction</a:t>
            </a:r>
            <a:r>
              <a:rPr lang="da-DK" sz="4400" b="1" i="0" dirty="0">
                <a:solidFill>
                  <a:srgbClr val="C2432C"/>
                </a:solidFill>
                <a:latin typeface="+mj-lt"/>
              </a:rPr>
              <a:t> vs. </a:t>
            </a:r>
            <a:r>
              <a:rPr lang="da-DK" sz="4400" b="1" i="0" dirty="0" err="1">
                <a:solidFill>
                  <a:srgbClr val="C2432C"/>
                </a:solidFill>
                <a:latin typeface="+mj-lt"/>
              </a:rPr>
              <a:t>Caching</a:t>
            </a:r>
            <a:endParaRPr lang="en-US" sz="4400" b="1" i="0" dirty="0">
              <a:solidFill>
                <a:srgbClr val="C2432C"/>
              </a:solidFill>
              <a:latin typeface="+mj-lt"/>
            </a:endParaRP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304800" y="1066800"/>
            <a:ext cx="4724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i="0">
                <a:solidFill>
                  <a:srgbClr val="C2432C"/>
                </a:solidFill>
              </a:rPr>
              <a:t>QuickSort</a:t>
            </a:r>
            <a:r>
              <a:rPr lang="da-DK" b="0" i="0"/>
              <a:t>   Select the pivot biased to achieve subproblems of size </a:t>
            </a:r>
            <a:r>
              <a:rPr lang="el-GR" b="0" i="0">
                <a:cs typeface="Arial" pitchFamily="34" charset="0"/>
              </a:rPr>
              <a:t>α</a:t>
            </a:r>
            <a:r>
              <a:rPr lang="da-DK" b="0" i="0">
                <a:cs typeface="Arial" pitchFamily="34" charset="0"/>
              </a:rPr>
              <a:t> and 1-</a:t>
            </a:r>
            <a:r>
              <a:rPr lang="el-GR" b="0" i="0">
                <a:cs typeface="Arial" pitchFamily="34" charset="0"/>
              </a:rPr>
              <a:t>α</a:t>
            </a:r>
            <a:endParaRPr lang="da-DK" b="0" i="0"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i="0">
                <a:solidFill>
                  <a:schemeClr val="folHlink"/>
                </a:solidFill>
                <a:cs typeface="Arial" pitchFamily="34" charset="0"/>
              </a:rPr>
              <a:t>+</a:t>
            </a:r>
            <a:r>
              <a:rPr lang="da-DK" b="0" i="0">
                <a:cs typeface="Arial" pitchFamily="34" charset="0"/>
              </a:rPr>
              <a:t> reduces # branch mispredictions </a:t>
            </a:r>
            <a:r>
              <a:rPr lang="da-DK" b="0" i="0"/>
              <a:t> </a:t>
            </a:r>
          </a:p>
          <a:p>
            <a:pPr>
              <a:spcBef>
                <a:spcPct val="50000"/>
              </a:spcBef>
            </a:pPr>
            <a:r>
              <a:rPr lang="da-DK" i="0">
                <a:solidFill>
                  <a:srgbClr val="CC0000"/>
                </a:solidFill>
              </a:rPr>
              <a:t>-</a:t>
            </a:r>
            <a:r>
              <a:rPr lang="da-DK" i="0"/>
              <a:t> </a:t>
            </a:r>
            <a:r>
              <a:rPr lang="da-DK" b="0" i="0"/>
              <a:t>increases # instructions and # cache faults</a:t>
            </a:r>
          </a:p>
          <a:p>
            <a:pPr algn="r">
              <a:spcBef>
                <a:spcPct val="50000"/>
              </a:spcBef>
            </a:pPr>
            <a:r>
              <a:rPr lang="da-DK" b="0" i="0">
                <a:solidFill>
                  <a:srgbClr val="C2432C"/>
                </a:solidFill>
              </a:rPr>
              <a:t>Kaligosi and Sanders 2006</a:t>
            </a:r>
            <a:endParaRPr lang="en-US" b="0" i="0">
              <a:solidFill>
                <a:srgbClr val="C2432C"/>
              </a:solidFill>
            </a:endParaRPr>
          </a:p>
        </p:txBody>
      </p:sp>
      <p:pic>
        <p:nvPicPr>
          <p:cNvPr id="1065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141431"/>
            <a:ext cx="3627438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5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3579831"/>
            <a:ext cx="40386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3" name="Rectangle 3"/>
          <p:cNvSpPr>
            <a:spLocks noChangeArrowheads="1"/>
          </p:cNvSpPr>
          <p:nvPr/>
        </p:nvSpPr>
        <p:spPr bwMode="auto">
          <a:xfrm>
            <a:off x="533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4803775" algn="l"/>
              </a:tabLst>
            </a:pPr>
            <a:r>
              <a:rPr lang="da-DK" sz="4400" b="1" i="0" dirty="0" err="1">
                <a:solidFill>
                  <a:srgbClr val="C00000"/>
                </a:solidFill>
                <a:latin typeface="+mj-lt"/>
              </a:rPr>
              <a:t>Branch</a:t>
            </a:r>
            <a:r>
              <a:rPr lang="da-DK" sz="4400" b="1" i="0" dirty="0">
                <a:solidFill>
                  <a:srgbClr val="C00000"/>
                </a:solidFill>
                <a:latin typeface="+mj-lt"/>
              </a:rPr>
              <a:t> </a:t>
            </a:r>
            <a:r>
              <a:rPr lang="da-DK" sz="4400" b="1" i="0" dirty="0" err="1">
                <a:solidFill>
                  <a:srgbClr val="C00000"/>
                </a:solidFill>
                <a:latin typeface="+mj-lt"/>
              </a:rPr>
              <a:t>Prediction</a:t>
            </a:r>
            <a:r>
              <a:rPr lang="da-DK" sz="4400" b="1" i="0" dirty="0">
                <a:solidFill>
                  <a:srgbClr val="C00000"/>
                </a:solidFill>
                <a:latin typeface="+mj-lt"/>
              </a:rPr>
              <a:t> vs. </a:t>
            </a:r>
            <a:r>
              <a:rPr lang="da-DK" sz="4400" b="1" i="0" dirty="0" err="1">
                <a:solidFill>
                  <a:srgbClr val="C00000"/>
                </a:solidFill>
                <a:latin typeface="+mj-lt"/>
              </a:rPr>
              <a:t>Caching</a:t>
            </a:r>
            <a:endParaRPr lang="en-US" sz="4400" b="1" i="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76484" name="Text Box 4"/>
          <p:cNvSpPr txBox="1">
            <a:spLocks noChangeArrowheads="1"/>
          </p:cNvSpPr>
          <p:nvPr/>
        </p:nvSpPr>
        <p:spPr bwMode="auto">
          <a:xfrm>
            <a:off x="304800" y="1143000"/>
            <a:ext cx="86106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i="0" dirty="0" err="1">
                <a:solidFill>
                  <a:srgbClr val="C2432C"/>
                </a:solidFill>
              </a:rPr>
              <a:t>Skewed</a:t>
            </a:r>
            <a:r>
              <a:rPr lang="da-DK" i="0" dirty="0">
                <a:solidFill>
                  <a:srgbClr val="C2432C"/>
                </a:solidFill>
              </a:rPr>
              <a:t> </a:t>
            </a:r>
            <a:r>
              <a:rPr lang="da-DK" i="0" dirty="0" err="1">
                <a:solidFill>
                  <a:srgbClr val="C2432C"/>
                </a:solidFill>
              </a:rPr>
              <a:t>Search</a:t>
            </a:r>
            <a:r>
              <a:rPr lang="da-DK" i="0" dirty="0">
                <a:solidFill>
                  <a:srgbClr val="C2432C"/>
                </a:solidFill>
              </a:rPr>
              <a:t> </a:t>
            </a:r>
            <a:r>
              <a:rPr lang="da-DK" i="0" dirty="0" err="1">
                <a:solidFill>
                  <a:srgbClr val="C2432C"/>
                </a:solidFill>
              </a:rPr>
              <a:t>Trees</a:t>
            </a:r>
            <a:r>
              <a:rPr lang="da-DK" b="0" i="0" dirty="0"/>
              <a:t>   </a:t>
            </a:r>
            <a:r>
              <a:rPr lang="da-DK" b="0" i="0" dirty="0" err="1"/>
              <a:t>Subtrees</a:t>
            </a:r>
            <a:r>
              <a:rPr lang="da-DK" b="0" i="0" dirty="0"/>
              <a:t> have </a:t>
            </a:r>
            <a:r>
              <a:rPr lang="da-DK" b="0" i="0" dirty="0" err="1"/>
              <a:t>size</a:t>
            </a:r>
            <a:r>
              <a:rPr lang="da-DK" b="0" i="0" dirty="0"/>
              <a:t> </a:t>
            </a:r>
            <a:r>
              <a:rPr lang="el-GR" b="0" i="0" dirty="0">
                <a:cs typeface="Arial" pitchFamily="34" charset="0"/>
              </a:rPr>
              <a:t>α</a:t>
            </a:r>
            <a:r>
              <a:rPr lang="da-DK" b="0" i="0" dirty="0">
                <a:cs typeface="Arial" pitchFamily="34" charset="0"/>
              </a:rPr>
              <a:t> and 1-</a:t>
            </a:r>
            <a:r>
              <a:rPr lang="el-GR" b="0" i="0" dirty="0">
                <a:cs typeface="Arial" pitchFamily="34" charset="0"/>
              </a:rPr>
              <a:t>α</a:t>
            </a:r>
            <a:endParaRPr lang="da-DK" b="0" i="0" dirty="0"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i="0" dirty="0">
                <a:solidFill>
                  <a:schemeClr val="folHlink"/>
                </a:solidFill>
                <a:cs typeface="Arial" pitchFamily="34" charset="0"/>
              </a:rPr>
              <a:t>+</a:t>
            </a:r>
            <a:r>
              <a:rPr lang="da-DK" b="0" i="0" dirty="0">
                <a:cs typeface="Arial" pitchFamily="34" charset="0"/>
              </a:rPr>
              <a:t> </a:t>
            </a:r>
            <a:r>
              <a:rPr lang="da-DK" b="0" i="0" dirty="0" err="1">
                <a:cs typeface="Arial" pitchFamily="34" charset="0"/>
              </a:rPr>
              <a:t>reduces</a:t>
            </a:r>
            <a:r>
              <a:rPr lang="da-DK" b="0" i="0" dirty="0">
                <a:cs typeface="Arial" pitchFamily="34" charset="0"/>
              </a:rPr>
              <a:t> # </a:t>
            </a:r>
            <a:r>
              <a:rPr lang="da-DK" b="0" i="0" dirty="0" err="1">
                <a:cs typeface="Arial" pitchFamily="34" charset="0"/>
              </a:rPr>
              <a:t>branch</a:t>
            </a:r>
            <a:r>
              <a:rPr lang="da-DK" b="0" i="0" dirty="0">
                <a:cs typeface="Arial" pitchFamily="34" charset="0"/>
              </a:rPr>
              <a:t> </a:t>
            </a:r>
            <a:r>
              <a:rPr lang="da-DK" b="0" i="0" dirty="0" err="1">
                <a:cs typeface="Arial" pitchFamily="34" charset="0"/>
              </a:rPr>
              <a:t>mispredictions</a:t>
            </a:r>
            <a:r>
              <a:rPr lang="da-DK" b="0" i="0" dirty="0">
                <a:cs typeface="Arial" pitchFamily="34" charset="0"/>
              </a:rPr>
              <a:t> </a:t>
            </a:r>
            <a:r>
              <a:rPr lang="da-DK" b="0" i="0" dirty="0"/>
              <a:t> </a:t>
            </a:r>
          </a:p>
          <a:p>
            <a:pPr>
              <a:spcBef>
                <a:spcPct val="50000"/>
              </a:spcBef>
            </a:pPr>
            <a:r>
              <a:rPr lang="da-DK" i="0" dirty="0">
                <a:solidFill>
                  <a:srgbClr val="CC0000"/>
                </a:solidFill>
              </a:rPr>
              <a:t>-</a:t>
            </a:r>
            <a:r>
              <a:rPr lang="da-DK" i="0" dirty="0"/>
              <a:t> </a:t>
            </a:r>
            <a:r>
              <a:rPr lang="da-DK" b="0" i="0" dirty="0" err="1"/>
              <a:t>increases</a:t>
            </a:r>
            <a:r>
              <a:rPr lang="da-DK" b="0" i="0" dirty="0"/>
              <a:t> # </a:t>
            </a:r>
            <a:r>
              <a:rPr lang="da-DK" b="0" i="0" dirty="0" err="1"/>
              <a:t>instructions</a:t>
            </a:r>
            <a:r>
              <a:rPr lang="da-DK" b="0" i="0" dirty="0"/>
              <a:t> and # </a:t>
            </a:r>
            <a:r>
              <a:rPr lang="da-DK" b="0" i="0" dirty="0" err="1"/>
              <a:t>cache</a:t>
            </a:r>
            <a:r>
              <a:rPr lang="da-DK" b="0" i="0" dirty="0"/>
              <a:t> </a:t>
            </a:r>
            <a:r>
              <a:rPr lang="da-DK" b="0" i="0" dirty="0" err="1"/>
              <a:t>faults</a:t>
            </a:r>
            <a:endParaRPr lang="da-DK" b="0" i="0" dirty="0"/>
          </a:p>
          <a:p>
            <a:pPr algn="r">
              <a:spcBef>
                <a:spcPct val="50000"/>
              </a:spcBef>
            </a:pPr>
            <a:endParaRPr lang="da-DK" b="0" i="0" dirty="0">
              <a:solidFill>
                <a:srgbClr val="C2432C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da-DK" b="0" i="0" dirty="0">
                <a:solidFill>
                  <a:srgbClr val="C2432C"/>
                </a:solidFill>
              </a:rPr>
              <a:t>Brodal and </a:t>
            </a:r>
            <a:r>
              <a:rPr lang="da-DK" b="0" i="0" dirty="0" err="1">
                <a:solidFill>
                  <a:srgbClr val="C2432C"/>
                </a:solidFill>
              </a:rPr>
              <a:t>Moruz</a:t>
            </a:r>
            <a:r>
              <a:rPr lang="da-DK" b="0" i="0" dirty="0">
                <a:solidFill>
                  <a:srgbClr val="C2432C"/>
                </a:solidFill>
              </a:rPr>
              <a:t> 2006</a:t>
            </a:r>
            <a:endParaRPr lang="en-US" b="0" i="0" dirty="0">
              <a:solidFill>
                <a:srgbClr val="C2432C"/>
              </a:solidFill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6705600" y="1295400"/>
            <a:ext cx="1828800" cy="1524000"/>
            <a:chOff x="2208" y="768"/>
            <a:chExt cx="1152" cy="960"/>
          </a:xfrm>
        </p:grpSpPr>
        <p:sp>
          <p:nvSpPr>
            <p:cNvPr id="276488" name="AutoShape 8"/>
            <p:cNvSpPr>
              <a:spLocks noChangeAspect="1" noChangeArrowheads="1" noTextEdit="1"/>
            </p:cNvSpPr>
            <p:nvPr/>
          </p:nvSpPr>
          <p:spPr bwMode="auto">
            <a:xfrm>
              <a:off x="2208" y="768"/>
              <a:ext cx="1152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6490" name="Line 10"/>
            <p:cNvSpPr>
              <a:spLocks noChangeShapeType="1"/>
            </p:cNvSpPr>
            <p:nvPr/>
          </p:nvSpPr>
          <p:spPr bwMode="auto">
            <a:xfrm>
              <a:off x="2719" y="833"/>
              <a:ext cx="365" cy="226"/>
            </a:xfrm>
            <a:prstGeom prst="line">
              <a:avLst/>
            </a:prstGeom>
            <a:noFill/>
            <a:ln w="476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6491" name="Line 11"/>
            <p:cNvSpPr>
              <a:spLocks noChangeShapeType="1"/>
            </p:cNvSpPr>
            <p:nvPr/>
          </p:nvSpPr>
          <p:spPr bwMode="auto">
            <a:xfrm flipV="1">
              <a:off x="2417" y="833"/>
              <a:ext cx="327" cy="212"/>
            </a:xfrm>
            <a:prstGeom prst="line">
              <a:avLst/>
            </a:prstGeom>
            <a:noFill/>
            <a:ln w="476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6492" name="Freeform 12"/>
            <p:cNvSpPr>
              <a:spLocks/>
            </p:cNvSpPr>
            <p:nvPr/>
          </p:nvSpPr>
          <p:spPr bwMode="auto">
            <a:xfrm>
              <a:off x="2262" y="1054"/>
              <a:ext cx="328" cy="349"/>
            </a:xfrm>
            <a:custGeom>
              <a:avLst/>
              <a:gdLst/>
              <a:ahLst/>
              <a:cxnLst>
                <a:cxn ang="0">
                  <a:pos x="2502" y="0"/>
                </a:cxn>
                <a:cxn ang="0">
                  <a:pos x="0" y="5282"/>
                </a:cxn>
                <a:cxn ang="0">
                  <a:pos x="5234" y="5282"/>
                </a:cxn>
                <a:cxn ang="0">
                  <a:pos x="2502" y="0"/>
                </a:cxn>
              </a:cxnLst>
              <a:rect l="0" t="0" r="r" b="b"/>
              <a:pathLst>
                <a:path w="5234" h="5282">
                  <a:moveTo>
                    <a:pt x="2502" y="0"/>
                  </a:moveTo>
                  <a:lnTo>
                    <a:pt x="0" y="5282"/>
                  </a:lnTo>
                  <a:lnTo>
                    <a:pt x="5234" y="5282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rgbClr val="C0C0C0"/>
            </a:solidFill>
            <a:ln w="47625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6493" name="Freeform 13"/>
            <p:cNvSpPr>
              <a:spLocks/>
            </p:cNvSpPr>
            <p:nvPr/>
          </p:nvSpPr>
          <p:spPr bwMode="auto">
            <a:xfrm>
              <a:off x="2807" y="1059"/>
              <a:ext cx="553" cy="584"/>
            </a:xfrm>
            <a:custGeom>
              <a:avLst/>
              <a:gdLst/>
              <a:ahLst/>
              <a:cxnLst>
                <a:cxn ang="0">
                  <a:pos x="4428" y="0"/>
                </a:cxn>
                <a:cxn ang="0">
                  <a:pos x="0" y="8857"/>
                </a:cxn>
                <a:cxn ang="0">
                  <a:pos x="8857" y="8857"/>
                </a:cxn>
                <a:cxn ang="0">
                  <a:pos x="4428" y="0"/>
                </a:cxn>
              </a:cxnLst>
              <a:rect l="0" t="0" r="r" b="b"/>
              <a:pathLst>
                <a:path w="8857" h="8857">
                  <a:moveTo>
                    <a:pt x="4428" y="0"/>
                  </a:moveTo>
                  <a:lnTo>
                    <a:pt x="0" y="8857"/>
                  </a:lnTo>
                  <a:lnTo>
                    <a:pt x="8857" y="8857"/>
                  </a:lnTo>
                  <a:lnTo>
                    <a:pt x="4428" y="0"/>
                  </a:lnTo>
                  <a:close/>
                </a:path>
              </a:pathLst>
            </a:custGeom>
            <a:solidFill>
              <a:srgbClr val="C0C0C0"/>
            </a:solidFill>
            <a:ln w="47625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6494" name="Oval 14"/>
            <p:cNvSpPr>
              <a:spLocks noChangeArrowheads="1"/>
            </p:cNvSpPr>
            <p:nvPr/>
          </p:nvSpPr>
          <p:spPr bwMode="auto">
            <a:xfrm>
              <a:off x="2686" y="799"/>
              <a:ext cx="91" cy="95"/>
            </a:xfrm>
            <a:prstGeom prst="ellipse">
              <a:avLst/>
            </a:prstGeom>
            <a:solidFill>
              <a:srgbClr val="C0C0C0"/>
            </a:solidFill>
            <a:ln w="476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6495" name="Line 15"/>
            <p:cNvSpPr>
              <a:spLocks noChangeShapeType="1"/>
            </p:cNvSpPr>
            <p:nvPr/>
          </p:nvSpPr>
          <p:spPr bwMode="auto">
            <a:xfrm>
              <a:off x="2681" y="807"/>
              <a:ext cx="365" cy="2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6496" name="Line 16"/>
            <p:cNvSpPr>
              <a:spLocks noChangeShapeType="1"/>
            </p:cNvSpPr>
            <p:nvPr/>
          </p:nvSpPr>
          <p:spPr bwMode="auto">
            <a:xfrm flipV="1">
              <a:off x="2379" y="807"/>
              <a:ext cx="327" cy="2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6497" name="Freeform 17"/>
            <p:cNvSpPr>
              <a:spLocks/>
            </p:cNvSpPr>
            <p:nvPr/>
          </p:nvSpPr>
          <p:spPr bwMode="auto">
            <a:xfrm>
              <a:off x="2225" y="1028"/>
              <a:ext cx="327" cy="348"/>
            </a:xfrm>
            <a:custGeom>
              <a:avLst/>
              <a:gdLst/>
              <a:ahLst/>
              <a:cxnLst>
                <a:cxn ang="0">
                  <a:pos x="2501" y="0"/>
                </a:cxn>
                <a:cxn ang="0">
                  <a:pos x="0" y="5281"/>
                </a:cxn>
                <a:cxn ang="0">
                  <a:pos x="5233" y="5281"/>
                </a:cxn>
                <a:cxn ang="0">
                  <a:pos x="2501" y="0"/>
                </a:cxn>
              </a:cxnLst>
              <a:rect l="0" t="0" r="r" b="b"/>
              <a:pathLst>
                <a:path w="5233" h="5281">
                  <a:moveTo>
                    <a:pt x="2501" y="0"/>
                  </a:moveTo>
                  <a:lnTo>
                    <a:pt x="0" y="5281"/>
                  </a:lnTo>
                  <a:lnTo>
                    <a:pt x="5233" y="5281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FFFF00"/>
            </a:solidFill>
            <a:ln w="2387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6498" name="Freeform 18"/>
            <p:cNvSpPr>
              <a:spLocks/>
            </p:cNvSpPr>
            <p:nvPr/>
          </p:nvSpPr>
          <p:spPr bwMode="auto">
            <a:xfrm>
              <a:off x="2769" y="1032"/>
              <a:ext cx="554" cy="584"/>
            </a:xfrm>
            <a:custGeom>
              <a:avLst/>
              <a:gdLst/>
              <a:ahLst/>
              <a:cxnLst>
                <a:cxn ang="0">
                  <a:pos x="4428" y="0"/>
                </a:cxn>
                <a:cxn ang="0">
                  <a:pos x="0" y="8857"/>
                </a:cxn>
                <a:cxn ang="0">
                  <a:pos x="8856" y="8857"/>
                </a:cxn>
                <a:cxn ang="0">
                  <a:pos x="4428" y="0"/>
                </a:cxn>
              </a:cxnLst>
              <a:rect l="0" t="0" r="r" b="b"/>
              <a:pathLst>
                <a:path w="8856" h="8857">
                  <a:moveTo>
                    <a:pt x="4428" y="0"/>
                  </a:moveTo>
                  <a:lnTo>
                    <a:pt x="0" y="8857"/>
                  </a:lnTo>
                  <a:lnTo>
                    <a:pt x="8856" y="8857"/>
                  </a:lnTo>
                  <a:lnTo>
                    <a:pt x="4428" y="0"/>
                  </a:lnTo>
                  <a:close/>
                </a:path>
              </a:pathLst>
            </a:custGeom>
            <a:solidFill>
              <a:srgbClr val="FFFF00"/>
            </a:solidFill>
            <a:ln w="2387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6499" name="Oval 19"/>
            <p:cNvSpPr>
              <a:spLocks noChangeArrowheads="1"/>
            </p:cNvSpPr>
            <p:nvPr/>
          </p:nvSpPr>
          <p:spPr bwMode="auto">
            <a:xfrm>
              <a:off x="2648" y="772"/>
              <a:ext cx="91" cy="95"/>
            </a:xfrm>
            <a:prstGeom prst="ellipse">
              <a:avLst/>
            </a:prstGeom>
            <a:solidFill>
              <a:srgbClr val="FFFF00"/>
            </a:solidFill>
            <a:ln w="238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6500" name="Rectangle 20"/>
            <p:cNvSpPr>
              <a:spLocks noChangeArrowheads="1"/>
            </p:cNvSpPr>
            <p:nvPr/>
          </p:nvSpPr>
          <p:spPr bwMode="auto">
            <a:xfrm>
              <a:off x="2639" y="784"/>
              <a:ext cx="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da-DK" b="0" i="0"/>
            </a:p>
          </p:txBody>
        </p:sp>
        <p:sp>
          <p:nvSpPr>
            <p:cNvPr id="276502" name="Rectangle 22"/>
            <p:cNvSpPr>
              <a:spLocks noChangeArrowheads="1"/>
            </p:cNvSpPr>
            <p:nvPr/>
          </p:nvSpPr>
          <p:spPr bwMode="auto">
            <a:xfrm>
              <a:off x="2928" y="1344"/>
              <a:ext cx="26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a-DK" sz="2400" b="0" i="0">
                  <a:latin typeface="Times" pitchFamily="18" charset="0"/>
                </a:rPr>
                <a:t>1-</a:t>
              </a:r>
              <a:r>
                <a:rPr lang="el-GR" sz="2400" b="0" i="0">
                  <a:solidFill>
                    <a:srgbClr val="000000"/>
                  </a:solidFill>
                  <a:latin typeface="Times" pitchFamily="18" charset="0"/>
                </a:rPr>
                <a:t>α</a:t>
              </a:r>
              <a:endParaRPr lang="el-GR" sz="2400" b="0" i="0">
                <a:latin typeface="Times" pitchFamily="18" charset="0"/>
                <a:cs typeface="Arial" pitchFamily="34" charset="0"/>
              </a:endParaRPr>
            </a:p>
          </p:txBody>
        </p:sp>
        <p:sp>
          <p:nvSpPr>
            <p:cNvPr id="276504" name="Rectangle 24"/>
            <p:cNvSpPr>
              <a:spLocks noChangeArrowheads="1"/>
            </p:cNvSpPr>
            <p:nvPr/>
          </p:nvSpPr>
          <p:spPr bwMode="auto">
            <a:xfrm>
              <a:off x="2352" y="1152"/>
              <a:ext cx="10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400" b="0" i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endParaRPr lang="el-GR" sz="2400" b="0" i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76507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124200"/>
            <a:ext cx="441960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8" name="Picture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124200"/>
            <a:ext cx="44196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533400" y="2286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4803775" algn="l"/>
              </a:tabLst>
            </a:pPr>
            <a:r>
              <a:rPr lang="da-DK" sz="4400" b="1" i="0" dirty="0" err="1">
                <a:solidFill>
                  <a:srgbClr val="C2432C"/>
                </a:solidFill>
                <a:latin typeface="+mj-lt"/>
              </a:rPr>
              <a:t>Another</a:t>
            </a:r>
            <a:r>
              <a:rPr lang="da-DK" sz="4400" b="1" i="0" dirty="0">
                <a:solidFill>
                  <a:srgbClr val="C2432C"/>
                </a:solidFill>
                <a:latin typeface="+mj-lt"/>
              </a:rPr>
              <a:t> Trivial Program</a:t>
            </a:r>
            <a:endParaRPr lang="en-US" sz="4400" b="1" i="0" dirty="0">
              <a:solidFill>
                <a:srgbClr val="C2432C"/>
              </a:solidFill>
              <a:latin typeface="+mj-lt"/>
            </a:endParaRPr>
          </a:p>
        </p:txBody>
      </p:sp>
      <p:sp>
        <p:nvSpPr>
          <p:cNvPr id="1310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590800" y="1600200"/>
            <a:ext cx="4114800" cy="3124200"/>
          </a:xfrm>
          <a:solidFill>
            <a:srgbClr val="FFFF00"/>
          </a:solidFill>
          <a:ln/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182880" tIns="182880" rIns="182880" bIns="182880"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latin typeface="Courier New" pitchFamily="49" charset="0"/>
              </a:rPr>
              <a:t>for(i=0;i&lt;n;i++)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latin typeface="Courier New" pitchFamily="49" charset="0"/>
              </a:rPr>
              <a:t>  A[i]=rand()% 1000;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b="1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latin typeface="Courier New" pitchFamily="49" charset="0"/>
              </a:rPr>
              <a:t>for(i=0;i&lt;n;i++)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latin typeface="Courier New" pitchFamily="49" charset="0"/>
              </a:rPr>
              <a:t>  if(A[i]&gt;threshold)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latin typeface="Courier New" pitchFamily="49" charset="0"/>
              </a:rPr>
              <a:t>    g++;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latin typeface="Courier New" pitchFamily="49" charset="0"/>
              </a:rPr>
              <a:t>  else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latin typeface="Courier New" pitchFamily="49" charset="0"/>
              </a:rPr>
              <a:t>    s++;</a:t>
            </a:r>
          </a:p>
        </p:txBody>
      </p:sp>
      <p:sp>
        <p:nvSpPr>
          <p:cNvPr id="131081" name="Rectangle 9"/>
          <p:cNvSpPr>
            <a:spLocks noChangeArrowheads="1"/>
          </p:cNvSpPr>
          <p:nvPr/>
        </p:nvSpPr>
        <p:spPr bwMode="auto">
          <a:xfrm>
            <a:off x="609600" y="8382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tabLst>
                <a:tab pos="4803775" algn="l"/>
              </a:tabLst>
            </a:pPr>
            <a:r>
              <a:rPr lang="en-US" sz="2400" b="1" i="0" dirty="0">
                <a:solidFill>
                  <a:srgbClr val="C2432C"/>
                </a:solidFill>
                <a:latin typeface="+mj-lt"/>
              </a:rPr>
              <a:t>—  the influence of branch predictions</a:t>
            </a:r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152400" y="4724400"/>
            <a:ext cx="8686800" cy="1120775"/>
            <a:chOff x="144" y="2976"/>
            <a:chExt cx="5472" cy="706"/>
          </a:xfrm>
        </p:grpSpPr>
        <p:sp>
          <p:nvSpPr>
            <p:cNvPr id="131083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44" y="2976"/>
              <a:ext cx="5472" cy="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1085" name="Rectangle 13"/>
            <p:cNvSpPr>
              <a:spLocks noChangeArrowheads="1"/>
            </p:cNvSpPr>
            <p:nvPr/>
          </p:nvSpPr>
          <p:spPr bwMode="auto">
            <a:xfrm>
              <a:off x="3168" y="3268"/>
              <a:ext cx="2442" cy="16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1086" name="Rectangle 14"/>
            <p:cNvSpPr>
              <a:spLocks noChangeArrowheads="1"/>
            </p:cNvSpPr>
            <p:nvPr/>
          </p:nvSpPr>
          <p:spPr bwMode="auto">
            <a:xfrm>
              <a:off x="401" y="3268"/>
              <a:ext cx="2767" cy="16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1087" name="Line 15"/>
            <p:cNvSpPr>
              <a:spLocks noChangeShapeType="1"/>
            </p:cNvSpPr>
            <p:nvPr/>
          </p:nvSpPr>
          <p:spPr bwMode="auto">
            <a:xfrm>
              <a:off x="1052" y="3187"/>
              <a:ext cx="1" cy="3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1088" name="Line 16"/>
            <p:cNvSpPr>
              <a:spLocks noChangeShapeType="1"/>
            </p:cNvSpPr>
            <p:nvPr/>
          </p:nvSpPr>
          <p:spPr bwMode="auto">
            <a:xfrm>
              <a:off x="1703" y="3187"/>
              <a:ext cx="1" cy="3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1089" name="Line 17"/>
            <p:cNvSpPr>
              <a:spLocks noChangeShapeType="1"/>
            </p:cNvSpPr>
            <p:nvPr/>
          </p:nvSpPr>
          <p:spPr bwMode="auto">
            <a:xfrm>
              <a:off x="2354" y="3187"/>
              <a:ext cx="1" cy="3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1090" name="Line 18"/>
            <p:cNvSpPr>
              <a:spLocks noChangeShapeType="1"/>
            </p:cNvSpPr>
            <p:nvPr/>
          </p:nvSpPr>
          <p:spPr bwMode="auto">
            <a:xfrm>
              <a:off x="3005" y="3187"/>
              <a:ext cx="1" cy="3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1091" name="Line 19"/>
            <p:cNvSpPr>
              <a:spLocks noChangeShapeType="1"/>
            </p:cNvSpPr>
            <p:nvPr/>
          </p:nvSpPr>
          <p:spPr bwMode="auto">
            <a:xfrm>
              <a:off x="4307" y="3187"/>
              <a:ext cx="1" cy="3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1092" name="Line 20"/>
            <p:cNvSpPr>
              <a:spLocks noChangeShapeType="1"/>
            </p:cNvSpPr>
            <p:nvPr/>
          </p:nvSpPr>
          <p:spPr bwMode="auto">
            <a:xfrm>
              <a:off x="4958" y="3187"/>
              <a:ext cx="1" cy="3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1093" name="Line 21"/>
            <p:cNvSpPr>
              <a:spLocks noChangeShapeType="1"/>
            </p:cNvSpPr>
            <p:nvPr/>
          </p:nvSpPr>
          <p:spPr bwMode="auto">
            <a:xfrm>
              <a:off x="401" y="3512"/>
              <a:ext cx="1" cy="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1094" name="Line 22"/>
            <p:cNvSpPr>
              <a:spLocks noChangeShapeType="1"/>
            </p:cNvSpPr>
            <p:nvPr/>
          </p:nvSpPr>
          <p:spPr bwMode="auto">
            <a:xfrm>
              <a:off x="5610" y="3512"/>
              <a:ext cx="1" cy="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1095" name="Line 23"/>
            <p:cNvSpPr>
              <a:spLocks noChangeShapeType="1"/>
            </p:cNvSpPr>
            <p:nvPr/>
          </p:nvSpPr>
          <p:spPr bwMode="auto">
            <a:xfrm flipH="1">
              <a:off x="3087" y="3594"/>
              <a:ext cx="252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1096" name="Line 24"/>
            <p:cNvSpPr>
              <a:spLocks noChangeShapeType="1"/>
            </p:cNvSpPr>
            <p:nvPr/>
          </p:nvSpPr>
          <p:spPr bwMode="auto">
            <a:xfrm flipH="1">
              <a:off x="401" y="3594"/>
              <a:ext cx="252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1101" name="Rectangle 29"/>
            <p:cNvSpPr>
              <a:spLocks noChangeArrowheads="1"/>
            </p:cNvSpPr>
            <p:nvPr/>
          </p:nvSpPr>
          <p:spPr bwMode="auto">
            <a:xfrm>
              <a:off x="2822" y="3546"/>
              <a:ext cx="20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300" b="0" i="0">
                  <a:solidFill>
                    <a:srgbClr val="000000"/>
                  </a:solidFill>
                  <a:latin typeface="Times New Roman" pitchFamily="18" charset="0"/>
                </a:rPr>
                <a:t>      n</a:t>
              </a:r>
              <a:endParaRPr lang="en-US" b="0" i="0"/>
            </a:p>
          </p:txBody>
        </p:sp>
        <p:sp>
          <p:nvSpPr>
            <p:cNvPr id="131103" name="Rectangle 31"/>
            <p:cNvSpPr>
              <a:spLocks noChangeArrowheads="1"/>
            </p:cNvSpPr>
            <p:nvPr/>
          </p:nvSpPr>
          <p:spPr bwMode="auto">
            <a:xfrm>
              <a:off x="3168" y="3268"/>
              <a:ext cx="488" cy="163"/>
            </a:xfrm>
            <a:prstGeom prst="rect">
              <a:avLst/>
            </a:prstGeom>
            <a:solidFill>
              <a:srgbClr val="D9D9D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1104" name="Line 32"/>
            <p:cNvSpPr>
              <a:spLocks noChangeShapeType="1"/>
            </p:cNvSpPr>
            <p:nvPr/>
          </p:nvSpPr>
          <p:spPr bwMode="auto">
            <a:xfrm>
              <a:off x="564" y="3268"/>
              <a:ext cx="1" cy="1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1105" name="Line 33"/>
            <p:cNvSpPr>
              <a:spLocks noChangeShapeType="1"/>
            </p:cNvSpPr>
            <p:nvPr/>
          </p:nvSpPr>
          <p:spPr bwMode="auto">
            <a:xfrm>
              <a:off x="727" y="3268"/>
              <a:ext cx="1" cy="1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1106" name="Line 34"/>
            <p:cNvSpPr>
              <a:spLocks noChangeShapeType="1"/>
            </p:cNvSpPr>
            <p:nvPr/>
          </p:nvSpPr>
          <p:spPr bwMode="auto">
            <a:xfrm>
              <a:off x="889" y="3268"/>
              <a:ext cx="1" cy="1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1107" name="Line 35"/>
            <p:cNvSpPr>
              <a:spLocks noChangeShapeType="1"/>
            </p:cNvSpPr>
            <p:nvPr/>
          </p:nvSpPr>
          <p:spPr bwMode="auto">
            <a:xfrm>
              <a:off x="1052" y="3268"/>
              <a:ext cx="1" cy="1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1108" name="Line 36"/>
            <p:cNvSpPr>
              <a:spLocks noChangeShapeType="1"/>
            </p:cNvSpPr>
            <p:nvPr/>
          </p:nvSpPr>
          <p:spPr bwMode="auto">
            <a:xfrm>
              <a:off x="1215" y="3268"/>
              <a:ext cx="1" cy="1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1109" name="Line 37"/>
            <p:cNvSpPr>
              <a:spLocks noChangeShapeType="1"/>
            </p:cNvSpPr>
            <p:nvPr/>
          </p:nvSpPr>
          <p:spPr bwMode="auto">
            <a:xfrm>
              <a:off x="1378" y="3268"/>
              <a:ext cx="1" cy="1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1110" name="Line 38"/>
            <p:cNvSpPr>
              <a:spLocks noChangeShapeType="1"/>
            </p:cNvSpPr>
            <p:nvPr/>
          </p:nvSpPr>
          <p:spPr bwMode="auto">
            <a:xfrm>
              <a:off x="1540" y="3268"/>
              <a:ext cx="1" cy="1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1111" name="Line 39"/>
            <p:cNvSpPr>
              <a:spLocks noChangeShapeType="1"/>
            </p:cNvSpPr>
            <p:nvPr/>
          </p:nvSpPr>
          <p:spPr bwMode="auto">
            <a:xfrm>
              <a:off x="1703" y="3268"/>
              <a:ext cx="1" cy="1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1112" name="Line 40"/>
            <p:cNvSpPr>
              <a:spLocks noChangeShapeType="1"/>
            </p:cNvSpPr>
            <p:nvPr/>
          </p:nvSpPr>
          <p:spPr bwMode="auto">
            <a:xfrm>
              <a:off x="1866" y="3268"/>
              <a:ext cx="1" cy="1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1113" name="Line 41"/>
            <p:cNvSpPr>
              <a:spLocks noChangeShapeType="1"/>
            </p:cNvSpPr>
            <p:nvPr/>
          </p:nvSpPr>
          <p:spPr bwMode="auto">
            <a:xfrm>
              <a:off x="2029" y="3268"/>
              <a:ext cx="1" cy="1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1114" name="Line 42"/>
            <p:cNvSpPr>
              <a:spLocks noChangeShapeType="1"/>
            </p:cNvSpPr>
            <p:nvPr/>
          </p:nvSpPr>
          <p:spPr bwMode="auto">
            <a:xfrm>
              <a:off x="2191" y="3268"/>
              <a:ext cx="1" cy="1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1115" name="Line 43"/>
            <p:cNvSpPr>
              <a:spLocks noChangeShapeType="1"/>
            </p:cNvSpPr>
            <p:nvPr/>
          </p:nvSpPr>
          <p:spPr bwMode="auto">
            <a:xfrm>
              <a:off x="2354" y="3268"/>
              <a:ext cx="1" cy="1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1116" name="Line 44"/>
            <p:cNvSpPr>
              <a:spLocks noChangeShapeType="1"/>
            </p:cNvSpPr>
            <p:nvPr/>
          </p:nvSpPr>
          <p:spPr bwMode="auto">
            <a:xfrm>
              <a:off x="2517" y="3268"/>
              <a:ext cx="1" cy="1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1117" name="Line 45"/>
            <p:cNvSpPr>
              <a:spLocks noChangeShapeType="1"/>
            </p:cNvSpPr>
            <p:nvPr/>
          </p:nvSpPr>
          <p:spPr bwMode="auto">
            <a:xfrm>
              <a:off x="2680" y="3268"/>
              <a:ext cx="1" cy="1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1118" name="Line 46"/>
            <p:cNvSpPr>
              <a:spLocks noChangeShapeType="1"/>
            </p:cNvSpPr>
            <p:nvPr/>
          </p:nvSpPr>
          <p:spPr bwMode="auto">
            <a:xfrm>
              <a:off x="2842" y="3268"/>
              <a:ext cx="1" cy="1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1119" name="Line 47"/>
            <p:cNvSpPr>
              <a:spLocks noChangeShapeType="1"/>
            </p:cNvSpPr>
            <p:nvPr/>
          </p:nvSpPr>
          <p:spPr bwMode="auto">
            <a:xfrm>
              <a:off x="3005" y="3268"/>
              <a:ext cx="1" cy="1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1120" name="Line 48"/>
            <p:cNvSpPr>
              <a:spLocks noChangeShapeType="1"/>
            </p:cNvSpPr>
            <p:nvPr/>
          </p:nvSpPr>
          <p:spPr bwMode="auto">
            <a:xfrm>
              <a:off x="3168" y="3268"/>
              <a:ext cx="1" cy="1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1121" name="Line 49"/>
            <p:cNvSpPr>
              <a:spLocks noChangeShapeType="1"/>
            </p:cNvSpPr>
            <p:nvPr/>
          </p:nvSpPr>
          <p:spPr bwMode="auto">
            <a:xfrm>
              <a:off x="3331" y="3268"/>
              <a:ext cx="1" cy="1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1122" name="Line 50"/>
            <p:cNvSpPr>
              <a:spLocks noChangeShapeType="1"/>
            </p:cNvSpPr>
            <p:nvPr/>
          </p:nvSpPr>
          <p:spPr bwMode="auto">
            <a:xfrm>
              <a:off x="3494" y="3268"/>
              <a:ext cx="1" cy="1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1123" name="Line 51"/>
            <p:cNvSpPr>
              <a:spLocks noChangeShapeType="1"/>
            </p:cNvSpPr>
            <p:nvPr/>
          </p:nvSpPr>
          <p:spPr bwMode="auto">
            <a:xfrm>
              <a:off x="3656" y="3268"/>
              <a:ext cx="1" cy="1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1124" name="Line 52"/>
            <p:cNvSpPr>
              <a:spLocks noChangeShapeType="1"/>
            </p:cNvSpPr>
            <p:nvPr/>
          </p:nvSpPr>
          <p:spPr bwMode="auto">
            <a:xfrm>
              <a:off x="3819" y="3268"/>
              <a:ext cx="1" cy="1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1125" name="Line 53"/>
            <p:cNvSpPr>
              <a:spLocks noChangeShapeType="1"/>
            </p:cNvSpPr>
            <p:nvPr/>
          </p:nvSpPr>
          <p:spPr bwMode="auto">
            <a:xfrm>
              <a:off x="3982" y="3268"/>
              <a:ext cx="1" cy="1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1126" name="Line 54"/>
            <p:cNvSpPr>
              <a:spLocks noChangeShapeType="1"/>
            </p:cNvSpPr>
            <p:nvPr/>
          </p:nvSpPr>
          <p:spPr bwMode="auto">
            <a:xfrm>
              <a:off x="4145" y="3268"/>
              <a:ext cx="1" cy="1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1127" name="Line 55"/>
            <p:cNvSpPr>
              <a:spLocks noChangeShapeType="1"/>
            </p:cNvSpPr>
            <p:nvPr/>
          </p:nvSpPr>
          <p:spPr bwMode="auto">
            <a:xfrm>
              <a:off x="4307" y="3268"/>
              <a:ext cx="1" cy="1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1128" name="Line 56"/>
            <p:cNvSpPr>
              <a:spLocks noChangeShapeType="1"/>
            </p:cNvSpPr>
            <p:nvPr/>
          </p:nvSpPr>
          <p:spPr bwMode="auto">
            <a:xfrm>
              <a:off x="4470" y="3268"/>
              <a:ext cx="1" cy="1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1129" name="Line 57"/>
            <p:cNvSpPr>
              <a:spLocks noChangeShapeType="1"/>
            </p:cNvSpPr>
            <p:nvPr/>
          </p:nvSpPr>
          <p:spPr bwMode="auto">
            <a:xfrm>
              <a:off x="4633" y="3268"/>
              <a:ext cx="1" cy="1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1130" name="Line 58"/>
            <p:cNvSpPr>
              <a:spLocks noChangeShapeType="1"/>
            </p:cNvSpPr>
            <p:nvPr/>
          </p:nvSpPr>
          <p:spPr bwMode="auto">
            <a:xfrm>
              <a:off x="4796" y="3268"/>
              <a:ext cx="1" cy="1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1131" name="Line 59"/>
            <p:cNvSpPr>
              <a:spLocks noChangeShapeType="1"/>
            </p:cNvSpPr>
            <p:nvPr/>
          </p:nvSpPr>
          <p:spPr bwMode="auto">
            <a:xfrm>
              <a:off x="4958" y="3268"/>
              <a:ext cx="1" cy="1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1132" name="Line 60"/>
            <p:cNvSpPr>
              <a:spLocks noChangeShapeType="1"/>
            </p:cNvSpPr>
            <p:nvPr/>
          </p:nvSpPr>
          <p:spPr bwMode="auto">
            <a:xfrm>
              <a:off x="5121" y="3268"/>
              <a:ext cx="1" cy="1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1133" name="Line 61"/>
            <p:cNvSpPr>
              <a:spLocks noChangeShapeType="1"/>
            </p:cNvSpPr>
            <p:nvPr/>
          </p:nvSpPr>
          <p:spPr bwMode="auto">
            <a:xfrm>
              <a:off x="5284" y="3268"/>
              <a:ext cx="1" cy="1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1134" name="Line 62"/>
            <p:cNvSpPr>
              <a:spLocks noChangeShapeType="1"/>
            </p:cNvSpPr>
            <p:nvPr/>
          </p:nvSpPr>
          <p:spPr bwMode="auto">
            <a:xfrm>
              <a:off x="5447" y="3268"/>
              <a:ext cx="1" cy="1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1135" name="Line 63"/>
            <p:cNvSpPr>
              <a:spLocks noChangeShapeType="1"/>
            </p:cNvSpPr>
            <p:nvPr/>
          </p:nvSpPr>
          <p:spPr bwMode="auto">
            <a:xfrm>
              <a:off x="5610" y="3268"/>
              <a:ext cx="1" cy="1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1136" name="Rectangle 64"/>
            <p:cNvSpPr>
              <a:spLocks noChangeArrowheads="1"/>
            </p:cNvSpPr>
            <p:nvPr/>
          </p:nvSpPr>
          <p:spPr bwMode="auto">
            <a:xfrm>
              <a:off x="401" y="3268"/>
              <a:ext cx="5209" cy="16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1137" name="Rectangle 65"/>
            <p:cNvSpPr>
              <a:spLocks noChangeArrowheads="1"/>
            </p:cNvSpPr>
            <p:nvPr/>
          </p:nvSpPr>
          <p:spPr bwMode="auto">
            <a:xfrm>
              <a:off x="224" y="3264"/>
              <a:ext cx="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da-DK" b="0" i="0"/>
                <a:t>A</a:t>
              </a:r>
              <a:endParaRPr lang="en-US" b="0" i="0"/>
            </a:p>
          </p:txBody>
        </p:sp>
        <p:sp>
          <p:nvSpPr>
            <p:cNvPr id="131138" name="Line 66"/>
            <p:cNvSpPr>
              <a:spLocks noChangeShapeType="1"/>
            </p:cNvSpPr>
            <p:nvPr/>
          </p:nvSpPr>
          <p:spPr bwMode="auto">
            <a:xfrm>
              <a:off x="3656" y="3187"/>
              <a:ext cx="1" cy="3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86058"/>
            <a:ext cx="8229600" cy="1143000"/>
          </a:xfrm>
        </p:spPr>
        <p:txBody>
          <a:bodyPr/>
          <a:lstStyle/>
          <a:p>
            <a:r>
              <a:rPr lang="da-DK" b="1" dirty="0">
                <a:solidFill>
                  <a:srgbClr val="C00000"/>
                </a:solidFill>
              </a:rPr>
              <a:t>Computer Hardware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930614" y="3570280"/>
            <a:ext cx="1284328" cy="1588"/>
          </a:xfrm>
          <a:prstGeom prst="line">
            <a:avLst/>
          </a:prstGeom>
          <a:ln w="190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32170" y="3570280"/>
            <a:ext cx="1212890" cy="0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36"/>
            <a:ext cx="8229600" cy="1143000"/>
          </a:xfrm>
        </p:spPr>
        <p:txBody>
          <a:bodyPr/>
          <a:lstStyle/>
          <a:p>
            <a:r>
              <a:rPr lang="da-DK" b="1" dirty="0" err="1">
                <a:solidFill>
                  <a:srgbClr val="C00000"/>
                </a:solidFill>
              </a:rPr>
              <a:t>Branch</a:t>
            </a:r>
            <a:r>
              <a:rPr lang="da-DK" b="1" dirty="0">
                <a:solidFill>
                  <a:srgbClr val="C00000"/>
                </a:solidFill>
              </a:rPr>
              <a:t> </a:t>
            </a:r>
            <a:r>
              <a:rPr lang="da-DK" b="1" dirty="0" err="1">
                <a:solidFill>
                  <a:srgbClr val="C00000"/>
                </a:solidFill>
              </a:rPr>
              <a:t>Mispredictions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67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219200"/>
            <a:ext cx="617220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72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2209800"/>
            <a:ext cx="2895600" cy="2209800"/>
          </a:xfrm>
          <a:solidFill>
            <a:srgbClr val="FFFF00"/>
          </a:solidFill>
          <a:ln/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rIns="0"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for(i=0;i&lt;n;i++)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  a[i]=rand()% 1000;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b="1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for(i=0;i&lt;n;i++)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  if(a[i]&gt;threshold)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    g++;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  else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    s++;</a:t>
            </a:r>
          </a:p>
        </p:txBody>
      </p:sp>
      <p:sp>
        <p:nvSpPr>
          <p:cNvPr id="267270" name="Rectangle 6"/>
          <p:cNvSpPr>
            <a:spLocks noChangeArrowheads="1"/>
          </p:cNvSpPr>
          <p:nvPr/>
        </p:nvSpPr>
        <p:spPr bwMode="auto">
          <a:xfrm>
            <a:off x="3571868" y="5615006"/>
            <a:ext cx="54292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C2432C"/>
              </a:buClr>
            </a:pPr>
            <a:r>
              <a:rPr lang="da-DK" b="0" i="0" dirty="0" smtClean="0"/>
              <a:t>	</a:t>
            </a:r>
            <a:r>
              <a:rPr lang="da-DK" b="0" i="0" dirty="0" err="1" smtClean="0"/>
              <a:t>Worst-case</a:t>
            </a:r>
            <a:r>
              <a:rPr lang="da-DK" b="0" i="0" dirty="0" smtClean="0"/>
              <a:t> </a:t>
            </a:r>
            <a:r>
              <a:rPr lang="da-DK" dirty="0"/>
              <a:t>#</a:t>
            </a:r>
            <a:r>
              <a:rPr lang="da-DK" b="0" i="0" dirty="0" err="1" smtClean="0"/>
              <a:t>mispredictions</a:t>
            </a:r>
            <a:r>
              <a:rPr lang="da-DK" b="0" i="0" dirty="0" smtClean="0"/>
              <a:t> </a:t>
            </a:r>
            <a:r>
              <a:rPr lang="da-DK" b="0" i="0" dirty="0"/>
              <a:t>for </a:t>
            </a:r>
            <a:r>
              <a:rPr lang="da-DK" b="0" i="0" dirty="0" err="1" smtClean="0"/>
              <a:t>thresholds</a:t>
            </a:r>
            <a:r>
              <a:rPr lang="da-DK" b="0" i="0" dirty="0" smtClean="0"/>
              <a:t> 0..1000</a:t>
            </a:r>
            <a:endParaRPr lang="en-US" b="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85728"/>
            <a:ext cx="4343400" cy="1447800"/>
          </a:xfrm>
        </p:spPr>
        <p:txBody>
          <a:bodyPr/>
          <a:lstStyle/>
          <a:p>
            <a:r>
              <a:rPr lang="da-DK" b="1" dirty="0" err="1">
                <a:solidFill>
                  <a:srgbClr val="C00000"/>
                </a:solidFill>
              </a:rPr>
              <a:t>Running</a:t>
            </a:r>
            <a:r>
              <a:rPr lang="da-DK" b="1" dirty="0">
                <a:solidFill>
                  <a:srgbClr val="C00000"/>
                </a:solidFill>
              </a:rPr>
              <a:t> </a:t>
            </a:r>
            <a:r>
              <a:rPr lang="da-DK" b="1" dirty="0" smtClean="0">
                <a:solidFill>
                  <a:srgbClr val="C00000"/>
                </a:solidFill>
              </a:rPr>
              <a:t>Time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69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2895600" cy="2209800"/>
          </a:xfrm>
          <a:solidFill>
            <a:srgbClr val="FFFF00"/>
          </a:solidFill>
          <a:ln/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rIns="0"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for(i=0;i&lt;n;i++)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  a[i]=rand()% 1000;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b="1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for(i=0;i&lt;n;i++)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  if(a[i]&gt;threshold)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    g++;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  else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    s++;</a:t>
            </a:r>
          </a:p>
        </p:txBody>
      </p:sp>
      <p:sp>
        <p:nvSpPr>
          <p:cNvPr id="269317" name="Rectangle 5"/>
          <p:cNvSpPr>
            <a:spLocks noChangeArrowheads="1"/>
          </p:cNvSpPr>
          <p:nvPr/>
        </p:nvSpPr>
        <p:spPr bwMode="auto">
          <a:xfrm>
            <a:off x="304800" y="41910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2432C"/>
              </a:buClr>
              <a:buFont typeface="Wingdings" pitchFamily="2" charset="2"/>
              <a:buChar char="§"/>
            </a:pPr>
            <a:r>
              <a:rPr lang="da-DK" sz="2400" b="0" i="0" dirty="0" err="1"/>
              <a:t>Prefetching</a:t>
            </a:r>
            <a:r>
              <a:rPr lang="da-DK" sz="2400" b="0" i="0" dirty="0"/>
              <a:t> </a:t>
            </a:r>
            <a:r>
              <a:rPr lang="da-DK" sz="2400" b="0" i="0" dirty="0" err="1"/>
              <a:t>disabled</a:t>
            </a:r>
            <a:endParaRPr lang="da-DK" sz="2400" b="0" i="0" dirty="0"/>
          </a:p>
          <a:p>
            <a:pPr marL="742950" lvl="1" indent="-285750">
              <a:spcBef>
                <a:spcPct val="20000"/>
              </a:spcBef>
              <a:buClr>
                <a:srgbClr val="C2432C"/>
              </a:buClr>
            </a:pPr>
            <a:r>
              <a:rPr lang="en-US" sz="2400" b="0" i="0" dirty="0">
                <a:cs typeface="Arial" pitchFamily="34" charset="0"/>
              </a:rPr>
              <a:t>→ 0.3 - 0.7 sec</a:t>
            </a:r>
          </a:p>
          <a:p>
            <a:pPr marL="342900" indent="-342900">
              <a:spcBef>
                <a:spcPct val="20000"/>
              </a:spcBef>
              <a:buClr>
                <a:srgbClr val="C2432C"/>
              </a:buClr>
              <a:buFont typeface="Wingdings" pitchFamily="2" charset="2"/>
              <a:buChar char="§"/>
            </a:pPr>
            <a:r>
              <a:rPr lang="da-DK" sz="2400" b="0" i="0" dirty="0" err="1">
                <a:cs typeface="Arial" pitchFamily="34" charset="0"/>
              </a:rPr>
              <a:t>Prefetching</a:t>
            </a:r>
            <a:r>
              <a:rPr lang="da-DK" sz="2400" b="0" i="0" dirty="0">
                <a:cs typeface="Arial" pitchFamily="34" charset="0"/>
              </a:rPr>
              <a:t> </a:t>
            </a:r>
            <a:r>
              <a:rPr lang="da-DK" sz="2400" b="0" i="0" dirty="0" err="1">
                <a:cs typeface="Arial" pitchFamily="34" charset="0"/>
              </a:rPr>
              <a:t>enabled</a:t>
            </a:r>
            <a:endParaRPr lang="da-DK" sz="2400" b="0" i="0" dirty="0"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C2432C"/>
              </a:buClr>
            </a:pPr>
            <a:r>
              <a:rPr lang="en-US" sz="2400" b="0" i="0" dirty="0">
                <a:cs typeface="Arial" pitchFamily="34" charset="0"/>
              </a:rPr>
              <a:t>→ 0.15 – 0.5 sec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953000" y="0"/>
            <a:ext cx="4191000" cy="6403975"/>
            <a:chOff x="2832" y="0"/>
            <a:chExt cx="2928" cy="4175"/>
          </a:xfrm>
        </p:grpSpPr>
        <p:pic>
          <p:nvPicPr>
            <p:cNvPr id="269318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32" y="1970"/>
              <a:ext cx="2928" cy="2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832" y="0"/>
              <a:ext cx="2832" cy="1824"/>
              <a:chOff x="2688" y="288"/>
              <a:chExt cx="2258" cy="1618"/>
            </a:xfrm>
          </p:grpSpPr>
          <p:sp>
            <p:nvSpPr>
              <p:cNvPr id="269321" name="AutoShape 9"/>
              <p:cNvSpPr>
                <a:spLocks noChangeAspect="1" noChangeArrowheads="1" noTextEdit="1"/>
              </p:cNvSpPr>
              <p:nvPr/>
            </p:nvSpPr>
            <p:spPr bwMode="auto">
              <a:xfrm>
                <a:off x="2688" y="288"/>
                <a:ext cx="2256" cy="1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pic>
            <p:nvPicPr>
              <p:cNvPr id="269323" name="Picture 1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688" y="288"/>
                <a:ext cx="2258" cy="16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69325" name="Text Box 13"/>
            <p:cNvSpPr txBox="1">
              <a:spLocks noChangeArrowheads="1"/>
            </p:cNvSpPr>
            <p:nvPr/>
          </p:nvSpPr>
          <p:spPr bwMode="auto">
            <a:xfrm>
              <a:off x="3313" y="1824"/>
              <a:ext cx="21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 b="0" i="0" dirty="0" err="1"/>
                <a:t>Prefetching</a:t>
              </a:r>
              <a:r>
                <a:rPr lang="da-DK" b="0" i="0" dirty="0"/>
                <a:t> </a:t>
              </a:r>
              <a:r>
                <a:rPr lang="da-DK" b="0" i="0" dirty="0" err="1"/>
                <a:t>disabled</a:t>
              </a:r>
              <a:endParaRPr lang="en-US" b="0" i="0" dirty="0"/>
            </a:p>
          </p:txBody>
        </p:sp>
        <p:sp>
          <p:nvSpPr>
            <p:cNvPr id="269326" name="Text Box 14"/>
            <p:cNvSpPr txBox="1">
              <a:spLocks noChangeArrowheads="1"/>
            </p:cNvSpPr>
            <p:nvPr/>
          </p:nvSpPr>
          <p:spPr bwMode="auto">
            <a:xfrm>
              <a:off x="3360" y="3936"/>
              <a:ext cx="2160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 b="0" i="0"/>
                <a:t>Prefetching enabled</a:t>
              </a:r>
              <a:endParaRPr lang="en-US" b="0" i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4572000" cy="1447800"/>
          </a:xfrm>
        </p:spPr>
        <p:txBody>
          <a:bodyPr/>
          <a:lstStyle/>
          <a:p>
            <a:r>
              <a:rPr lang="da-DK" b="1" dirty="0">
                <a:solidFill>
                  <a:srgbClr val="C00000"/>
                </a:solidFill>
              </a:rPr>
              <a:t>L2 </a:t>
            </a:r>
            <a:r>
              <a:rPr lang="da-DK" b="1" dirty="0" err="1">
                <a:solidFill>
                  <a:srgbClr val="C00000"/>
                </a:solidFill>
              </a:rPr>
              <a:t>Cache</a:t>
            </a:r>
            <a:r>
              <a:rPr lang="da-DK" b="1" dirty="0">
                <a:solidFill>
                  <a:srgbClr val="C00000"/>
                </a:solidFill>
              </a:rPr>
              <a:t> Misses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2895600" cy="2209800"/>
          </a:xfrm>
          <a:solidFill>
            <a:srgbClr val="FFFF00"/>
          </a:solidFill>
          <a:ln/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rIns="0"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for(i=0;i&lt;n;i++)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  a[i]=rand()% 1000;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b="1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for(i=0;i&lt;n;i++)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  if(a[i]&gt;threshold)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    g++;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  else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    s++;</a:t>
            </a:r>
          </a:p>
        </p:txBody>
      </p:sp>
      <p:sp>
        <p:nvSpPr>
          <p:cNvPr id="271364" name="Rectangle 4"/>
          <p:cNvSpPr>
            <a:spLocks noChangeArrowheads="1"/>
          </p:cNvSpPr>
          <p:nvPr/>
        </p:nvSpPr>
        <p:spPr bwMode="auto">
          <a:xfrm>
            <a:off x="304800" y="41910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2432C"/>
              </a:buClr>
              <a:buFont typeface="Wingdings" pitchFamily="2" charset="2"/>
              <a:buChar char="§"/>
            </a:pPr>
            <a:r>
              <a:rPr lang="da-DK" sz="2400" b="0" i="0" dirty="0" err="1"/>
              <a:t>Prefetching</a:t>
            </a:r>
            <a:r>
              <a:rPr lang="da-DK" sz="2400" b="0" i="0" dirty="0"/>
              <a:t> </a:t>
            </a:r>
            <a:r>
              <a:rPr lang="da-DK" sz="2400" b="0" i="0" dirty="0" err="1"/>
              <a:t>disabled</a:t>
            </a:r>
            <a:endParaRPr lang="da-DK" sz="2400" b="0" i="0" dirty="0"/>
          </a:p>
          <a:p>
            <a:pPr marL="742950" lvl="1" indent="-285750">
              <a:spcBef>
                <a:spcPct val="20000"/>
              </a:spcBef>
              <a:buClr>
                <a:srgbClr val="C2432C"/>
              </a:buClr>
            </a:pPr>
            <a:r>
              <a:rPr lang="en-US" sz="2000" b="0" i="0" dirty="0">
                <a:cs typeface="Arial" pitchFamily="34" charset="0"/>
              </a:rPr>
              <a:t>→ </a:t>
            </a:r>
            <a:r>
              <a:rPr lang="da-DK" sz="2400" b="0" i="0" dirty="0"/>
              <a:t>2.500.000 </a:t>
            </a:r>
            <a:r>
              <a:rPr lang="da-DK" sz="2400" b="0" i="0" dirty="0" err="1"/>
              <a:t>cache</a:t>
            </a:r>
            <a:r>
              <a:rPr lang="da-DK" sz="2400" b="0" i="0" dirty="0"/>
              <a:t> misses</a:t>
            </a:r>
            <a:r>
              <a:rPr lang="en-US" sz="2000" b="0" i="0" dirty="0">
                <a:cs typeface="Arial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C2432C"/>
              </a:buClr>
              <a:buFont typeface="Wingdings" pitchFamily="2" charset="2"/>
              <a:buChar char="§"/>
            </a:pPr>
            <a:r>
              <a:rPr lang="da-DK" sz="2400" b="0" i="0" dirty="0" err="1">
                <a:cs typeface="Arial" pitchFamily="34" charset="0"/>
              </a:rPr>
              <a:t>Prefetching</a:t>
            </a:r>
            <a:r>
              <a:rPr lang="da-DK" sz="2400" b="0" i="0" dirty="0">
                <a:cs typeface="Arial" pitchFamily="34" charset="0"/>
              </a:rPr>
              <a:t> </a:t>
            </a:r>
            <a:r>
              <a:rPr lang="da-DK" sz="2400" b="0" i="0" dirty="0" err="1">
                <a:cs typeface="Arial" pitchFamily="34" charset="0"/>
              </a:rPr>
              <a:t>enabled</a:t>
            </a:r>
            <a:endParaRPr lang="da-DK" sz="2400" b="0" i="0" dirty="0"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C2432C"/>
              </a:buClr>
            </a:pPr>
            <a:r>
              <a:rPr lang="en-US" sz="2000" b="0" i="0" dirty="0">
                <a:cs typeface="Arial" pitchFamily="34" charset="0"/>
              </a:rPr>
              <a:t>→ </a:t>
            </a:r>
            <a:r>
              <a:rPr lang="da-DK" sz="2400" b="0" i="0" dirty="0"/>
              <a:t>40.000 </a:t>
            </a:r>
            <a:r>
              <a:rPr lang="da-DK" sz="2400" b="0" i="0" dirty="0" err="1"/>
              <a:t>cache</a:t>
            </a:r>
            <a:r>
              <a:rPr lang="da-DK" sz="2400" b="0" i="0" dirty="0"/>
              <a:t> misses</a:t>
            </a:r>
            <a:endParaRPr lang="en-US" sz="2000" b="0" i="0" dirty="0">
              <a:cs typeface="Arial" pitchFamily="34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572000" y="0"/>
            <a:ext cx="4572000" cy="6400800"/>
            <a:chOff x="2784" y="0"/>
            <a:chExt cx="2976" cy="4174"/>
          </a:xfrm>
        </p:grpSpPr>
        <p:pic>
          <p:nvPicPr>
            <p:cNvPr id="271372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24" y="2126"/>
              <a:ext cx="2736" cy="1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1371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84" y="0"/>
              <a:ext cx="2880" cy="1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1369" name="Text Box 9"/>
            <p:cNvSpPr txBox="1">
              <a:spLocks noChangeArrowheads="1"/>
            </p:cNvSpPr>
            <p:nvPr/>
          </p:nvSpPr>
          <p:spPr bwMode="auto">
            <a:xfrm>
              <a:off x="3360" y="1920"/>
              <a:ext cx="2160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 b="0" i="0"/>
                <a:t>Prefetching disabled</a:t>
              </a:r>
              <a:endParaRPr lang="en-US" b="0" i="0"/>
            </a:p>
          </p:txBody>
        </p:sp>
        <p:sp>
          <p:nvSpPr>
            <p:cNvPr id="271370" name="Text Box 10"/>
            <p:cNvSpPr txBox="1">
              <a:spLocks noChangeArrowheads="1"/>
            </p:cNvSpPr>
            <p:nvPr/>
          </p:nvSpPr>
          <p:spPr bwMode="auto">
            <a:xfrm>
              <a:off x="3360" y="3936"/>
              <a:ext cx="2160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 b="0" i="0"/>
                <a:t>Prefetching enabled</a:t>
              </a:r>
              <a:endParaRPr lang="en-US" b="0" i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66688"/>
            <a:ext cx="4572000" cy="1447800"/>
          </a:xfrm>
        </p:spPr>
        <p:txBody>
          <a:bodyPr/>
          <a:lstStyle/>
          <a:p>
            <a:r>
              <a:rPr lang="da-DK" b="1" dirty="0">
                <a:solidFill>
                  <a:srgbClr val="C00000"/>
                </a:solidFill>
              </a:rPr>
              <a:t>L1 </a:t>
            </a:r>
            <a:r>
              <a:rPr lang="da-DK" b="1" dirty="0" err="1">
                <a:solidFill>
                  <a:srgbClr val="C00000"/>
                </a:solidFill>
              </a:rPr>
              <a:t>Cache</a:t>
            </a:r>
            <a:r>
              <a:rPr lang="da-DK" b="1" dirty="0">
                <a:solidFill>
                  <a:srgbClr val="C00000"/>
                </a:solidFill>
              </a:rPr>
              <a:t> Misses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73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2895600" cy="2209800"/>
          </a:xfrm>
          <a:solidFill>
            <a:srgbClr val="FFFF00"/>
          </a:solidFill>
          <a:ln/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rIns="0"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for(i=0;i&lt;n;i++)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  a[i]=rand()% 1000;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b="1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for(i=0;i&lt;n;i++)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  if(a[i]&gt;threshold)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    g++;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  else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    s++;</a:t>
            </a:r>
          </a:p>
        </p:txBody>
      </p:sp>
      <p:sp>
        <p:nvSpPr>
          <p:cNvPr id="273414" name="Rectangle 6"/>
          <p:cNvSpPr>
            <a:spLocks noChangeArrowheads="1"/>
          </p:cNvSpPr>
          <p:nvPr/>
        </p:nvSpPr>
        <p:spPr bwMode="auto">
          <a:xfrm>
            <a:off x="304800" y="40386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2432C"/>
              </a:buClr>
              <a:buFont typeface="Wingdings" pitchFamily="2" charset="2"/>
              <a:buChar char="§"/>
            </a:pPr>
            <a:r>
              <a:rPr lang="da-DK" sz="2400" b="0" i="0" dirty="0" err="1"/>
              <a:t>Prefetching</a:t>
            </a:r>
            <a:r>
              <a:rPr lang="da-DK" sz="2400" b="0" i="0" dirty="0"/>
              <a:t> </a:t>
            </a:r>
            <a:r>
              <a:rPr lang="da-DK" sz="2400" b="0" i="0" dirty="0" err="1"/>
              <a:t>disabled</a:t>
            </a:r>
            <a:endParaRPr lang="da-DK" sz="2400" b="0" i="0" dirty="0"/>
          </a:p>
          <a:p>
            <a:pPr marL="742950" lvl="1" indent="-285750">
              <a:spcBef>
                <a:spcPct val="20000"/>
              </a:spcBef>
              <a:buClr>
                <a:srgbClr val="C2432C"/>
              </a:buClr>
            </a:pPr>
            <a:r>
              <a:rPr lang="en-US" sz="2000" b="0" i="0" dirty="0">
                <a:cs typeface="Arial" pitchFamily="34" charset="0"/>
              </a:rPr>
              <a:t>→ 4 – 16 x 10</a:t>
            </a:r>
            <a:r>
              <a:rPr lang="en-US" sz="2000" b="0" i="0" baseline="30000" dirty="0">
                <a:cs typeface="Arial" pitchFamily="34" charset="0"/>
              </a:rPr>
              <a:t>6</a:t>
            </a:r>
            <a:r>
              <a:rPr lang="da-DK" sz="2400" b="0" i="0" dirty="0"/>
              <a:t> </a:t>
            </a:r>
            <a:r>
              <a:rPr lang="da-DK" sz="2400" b="0" i="0" dirty="0" err="1"/>
              <a:t>cache</a:t>
            </a:r>
            <a:r>
              <a:rPr lang="da-DK" sz="2400" b="0" i="0" dirty="0"/>
              <a:t> misses</a:t>
            </a:r>
            <a:r>
              <a:rPr lang="en-US" sz="2000" b="0" i="0" dirty="0">
                <a:cs typeface="Arial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C2432C"/>
              </a:buClr>
              <a:buFont typeface="Wingdings" pitchFamily="2" charset="2"/>
              <a:buChar char="§"/>
            </a:pPr>
            <a:r>
              <a:rPr lang="da-DK" sz="2400" b="0" i="0" dirty="0" err="1">
                <a:cs typeface="Arial" pitchFamily="34" charset="0"/>
              </a:rPr>
              <a:t>Prefetching</a:t>
            </a:r>
            <a:r>
              <a:rPr lang="da-DK" sz="2400" b="0" i="0" dirty="0">
                <a:cs typeface="Arial" pitchFamily="34" charset="0"/>
              </a:rPr>
              <a:t> </a:t>
            </a:r>
            <a:r>
              <a:rPr lang="da-DK" sz="2400" b="0" i="0" dirty="0" err="1">
                <a:cs typeface="Arial" pitchFamily="34" charset="0"/>
              </a:rPr>
              <a:t>enabled</a:t>
            </a:r>
            <a:endParaRPr lang="da-DK" sz="2400" b="0" i="0" dirty="0"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C2432C"/>
              </a:buClr>
            </a:pPr>
            <a:r>
              <a:rPr lang="en-US" sz="2000" b="0" i="0" dirty="0">
                <a:cs typeface="Arial" pitchFamily="34" charset="0"/>
              </a:rPr>
              <a:t>→ 2.5 – 5.5 x 10</a:t>
            </a:r>
            <a:r>
              <a:rPr lang="en-US" sz="2000" b="0" i="0" baseline="30000" dirty="0">
                <a:cs typeface="Arial" pitchFamily="34" charset="0"/>
              </a:rPr>
              <a:t>6 </a:t>
            </a:r>
            <a:r>
              <a:rPr lang="da-DK" sz="2400" b="0" i="0" dirty="0" err="1"/>
              <a:t>cache</a:t>
            </a:r>
            <a:r>
              <a:rPr lang="da-DK" sz="2400" b="0" i="0" dirty="0"/>
              <a:t> misses</a:t>
            </a:r>
            <a:endParaRPr lang="en-US" sz="2000" b="0" i="0" dirty="0">
              <a:cs typeface="Arial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876800" y="152400"/>
            <a:ext cx="4267200" cy="6248400"/>
            <a:chOff x="3072" y="96"/>
            <a:chExt cx="2688" cy="4081"/>
          </a:xfrm>
        </p:grpSpPr>
        <p:pic>
          <p:nvPicPr>
            <p:cNvPr id="273418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72" y="2084"/>
              <a:ext cx="2688" cy="1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3417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20" y="96"/>
              <a:ext cx="2640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3415" name="Text Box 7"/>
            <p:cNvSpPr txBox="1">
              <a:spLocks noChangeArrowheads="1"/>
            </p:cNvSpPr>
            <p:nvPr/>
          </p:nvSpPr>
          <p:spPr bwMode="auto">
            <a:xfrm>
              <a:off x="3456" y="1872"/>
              <a:ext cx="2160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 b="0" i="0"/>
                <a:t>Prefetching disabled</a:t>
              </a:r>
              <a:endParaRPr lang="en-US" b="0" i="0"/>
            </a:p>
          </p:txBody>
        </p:sp>
        <p:sp>
          <p:nvSpPr>
            <p:cNvPr id="273416" name="Text Box 8"/>
            <p:cNvSpPr txBox="1">
              <a:spLocks noChangeArrowheads="1"/>
            </p:cNvSpPr>
            <p:nvPr/>
          </p:nvSpPr>
          <p:spPr bwMode="auto">
            <a:xfrm>
              <a:off x="3360" y="3936"/>
              <a:ext cx="2160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 b="0" i="0"/>
                <a:t>Prefetching enabled</a:t>
              </a:r>
              <a:endParaRPr lang="en-US" b="0" i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4803775" algn="l"/>
              </a:tabLst>
            </a:pPr>
            <a:r>
              <a:rPr lang="da-DK" sz="4400" b="1" i="0" dirty="0">
                <a:solidFill>
                  <a:srgbClr val="C2432C"/>
                </a:solidFill>
                <a:latin typeface="+mj-lt"/>
              </a:rPr>
              <a:t>Summary</a:t>
            </a:r>
            <a:endParaRPr lang="en-US" sz="4400" b="1" i="0" dirty="0">
              <a:solidFill>
                <a:srgbClr val="C2432C"/>
              </a:solidFill>
              <a:latin typeface="+mj-lt"/>
            </a:endParaRPr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800" b="1" dirty="0" err="1">
                <a:solidFill>
                  <a:srgbClr val="C2432C"/>
                </a:solidFill>
              </a:rPr>
              <a:t>Be</a:t>
            </a:r>
            <a:r>
              <a:rPr lang="da-DK" sz="2800" b="1" dirty="0">
                <a:solidFill>
                  <a:srgbClr val="C2432C"/>
                </a:solidFill>
              </a:rPr>
              <a:t> </a:t>
            </a:r>
            <a:r>
              <a:rPr lang="da-DK" sz="2800" b="1" dirty="0" err="1">
                <a:solidFill>
                  <a:srgbClr val="C2432C"/>
                </a:solidFill>
              </a:rPr>
              <a:t>conscious</a:t>
            </a:r>
            <a:r>
              <a:rPr lang="da-DK" sz="2800" b="1" dirty="0">
                <a:solidFill>
                  <a:srgbClr val="C2432C"/>
                </a:solidFill>
              </a:rPr>
              <a:t> </a:t>
            </a:r>
            <a:r>
              <a:rPr lang="da-DK" sz="2800" b="1" dirty="0" err="1">
                <a:solidFill>
                  <a:srgbClr val="C2432C"/>
                </a:solidFill>
              </a:rPr>
              <a:t>about</a:t>
            </a:r>
            <a:r>
              <a:rPr lang="da-DK" sz="2800" b="1" dirty="0">
                <a:solidFill>
                  <a:srgbClr val="C2432C"/>
                </a:solidFill>
              </a:rPr>
              <a:t> the </a:t>
            </a:r>
            <a:r>
              <a:rPr lang="da-DK" sz="2800" b="1" dirty="0" err="1">
                <a:solidFill>
                  <a:srgbClr val="C2432C"/>
                </a:solidFill>
              </a:rPr>
              <a:t>presence</a:t>
            </a:r>
            <a:r>
              <a:rPr lang="da-DK" sz="2800" b="1" dirty="0">
                <a:solidFill>
                  <a:srgbClr val="C2432C"/>
                </a:solidFill>
              </a:rPr>
              <a:t> of </a:t>
            </a:r>
            <a:r>
              <a:rPr lang="da-DK" sz="2800" b="1" dirty="0" err="1">
                <a:solidFill>
                  <a:srgbClr val="C2432C"/>
                </a:solidFill>
              </a:rPr>
              <a:t>memory</a:t>
            </a:r>
            <a:r>
              <a:rPr lang="da-DK" sz="2800" b="1" dirty="0">
                <a:solidFill>
                  <a:srgbClr val="C2432C"/>
                </a:solidFill>
              </a:rPr>
              <a:t> </a:t>
            </a:r>
            <a:r>
              <a:rPr lang="da-DK" sz="2800" b="1" dirty="0" err="1">
                <a:solidFill>
                  <a:srgbClr val="C2432C"/>
                </a:solidFill>
              </a:rPr>
              <a:t>hierarcies</a:t>
            </a:r>
            <a:r>
              <a:rPr lang="da-DK" sz="2800" b="1" dirty="0">
                <a:solidFill>
                  <a:srgbClr val="C2432C"/>
                </a:solidFill>
              </a:rPr>
              <a:t> </a:t>
            </a:r>
            <a:r>
              <a:rPr lang="da-DK" sz="2800" b="1" dirty="0" err="1">
                <a:solidFill>
                  <a:srgbClr val="C2432C"/>
                </a:solidFill>
              </a:rPr>
              <a:t>when</a:t>
            </a:r>
            <a:r>
              <a:rPr lang="da-DK" sz="2800" b="1" dirty="0">
                <a:solidFill>
                  <a:srgbClr val="C2432C"/>
                </a:solidFill>
              </a:rPr>
              <a:t> </a:t>
            </a:r>
            <a:r>
              <a:rPr lang="da-DK" sz="2800" b="1" dirty="0" err="1">
                <a:solidFill>
                  <a:srgbClr val="C2432C"/>
                </a:solidFill>
              </a:rPr>
              <a:t>designing</a:t>
            </a:r>
            <a:r>
              <a:rPr lang="da-DK" sz="2800" b="1" dirty="0">
                <a:solidFill>
                  <a:srgbClr val="C2432C"/>
                </a:solidFill>
              </a:rPr>
              <a:t> </a:t>
            </a:r>
            <a:r>
              <a:rPr lang="da-DK" sz="2800" b="1" dirty="0" err="1" smtClean="0">
                <a:solidFill>
                  <a:srgbClr val="C2432C"/>
                </a:solidFill>
              </a:rPr>
              <a:t>algorithms</a:t>
            </a:r>
            <a:endParaRPr lang="da-DK" sz="2800" b="1" dirty="0" smtClean="0">
              <a:solidFill>
                <a:srgbClr val="C2432C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da-DK" sz="2800" b="1" dirty="0">
              <a:solidFill>
                <a:srgbClr val="C2432C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800" dirty="0" err="1"/>
              <a:t>Experimental</a:t>
            </a:r>
            <a:r>
              <a:rPr lang="da-DK" sz="2800" dirty="0"/>
              <a:t> </a:t>
            </a:r>
            <a:r>
              <a:rPr lang="da-DK" sz="2800" dirty="0" err="1"/>
              <a:t>results</a:t>
            </a:r>
            <a:r>
              <a:rPr lang="da-DK" sz="2800" dirty="0"/>
              <a:t> not </a:t>
            </a:r>
            <a:r>
              <a:rPr lang="da-DK" sz="2800" dirty="0" err="1"/>
              <a:t>often</a:t>
            </a:r>
            <a:r>
              <a:rPr lang="da-DK" sz="2800" dirty="0"/>
              <a:t> </a:t>
            </a:r>
            <a:r>
              <a:rPr lang="da-DK" sz="2800" dirty="0" err="1"/>
              <a:t>quite</a:t>
            </a:r>
            <a:r>
              <a:rPr lang="da-DK" sz="2800" dirty="0"/>
              <a:t> as </a:t>
            </a:r>
            <a:r>
              <a:rPr lang="da-DK" sz="2800" dirty="0" err="1"/>
              <a:t>expected</a:t>
            </a:r>
            <a:r>
              <a:rPr lang="da-DK" sz="2800" dirty="0"/>
              <a:t> due to </a:t>
            </a:r>
            <a:r>
              <a:rPr lang="da-DK" sz="2800" dirty="0" err="1"/>
              <a:t>neglected</a:t>
            </a:r>
            <a:r>
              <a:rPr lang="da-DK" sz="2800" dirty="0"/>
              <a:t> hardware features in </a:t>
            </a:r>
            <a:r>
              <a:rPr lang="da-DK" sz="2800" dirty="0" err="1"/>
              <a:t>algorithm</a:t>
            </a:r>
            <a:r>
              <a:rPr lang="da-DK" sz="2800" dirty="0"/>
              <a:t> </a:t>
            </a:r>
            <a:r>
              <a:rPr lang="da-DK" sz="2800" dirty="0" smtClean="0"/>
              <a:t>design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sz="2800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800" dirty="0" err="1"/>
              <a:t>External</a:t>
            </a:r>
            <a:r>
              <a:rPr lang="da-DK" sz="2800" dirty="0"/>
              <a:t> </a:t>
            </a:r>
            <a:r>
              <a:rPr lang="da-DK" sz="2800" dirty="0" err="1"/>
              <a:t>memory</a:t>
            </a:r>
            <a:r>
              <a:rPr lang="da-DK" sz="2800" dirty="0"/>
              <a:t> model and </a:t>
            </a:r>
            <a:r>
              <a:rPr lang="da-DK" sz="2800" dirty="0" err="1"/>
              <a:t>cache-oblivious</a:t>
            </a:r>
            <a:r>
              <a:rPr lang="da-DK" sz="2800" dirty="0"/>
              <a:t> model </a:t>
            </a:r>
            <a:r>
              <a:rPr lang="da-DK" sz="2800" dirty="0" err="1"/>
              <a:t>adequate</a:t>
            </a:r>
            <a:r>
              <a:rPr lang="da-DK" sz="2800" dirty="0"/>
              <a:t> models for </a:t>
            </a:r>
            <a:r>
              <a:rPr lang="da-DK" sz="2800" dirty="0" err="1"/>
              <a:t>capturing</a:t>
            </a:r>
            <a:r>
              <a:rPr lang="da-DK" sz="2800" dirty="0"/>
              <a:t> </a:t>
            </a:r>
            <a:r>
              <a:rPr lang="da-DK" sz="2800" dirty="0" err="1"/>
              <a:t>disk/cache</a:t>
            </a:r>
            <a:r>
              <a:rPr lang="da-DK" sz="2800" dirty="0"/>
              <a:t> </a:t>
            </a:r>
            <a:r>
              <a:rPr lang="da-DK" sz="2800" dirty="0" err="1"/>
              <a:t>buttlenecks</a:t>
            </a:r>
            <a:endParaRPr lang="da-DK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76400" y="1465262"/>
            <a:ext cx="6967566" cy="496413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800" dirty="0" err="1"/>
              <a:t>non-uniform</a:t>
            </a:r>
            <a:r>
              <a:rPr lang="da-DK" sz="2800" dirty="0"/>
              <a:t> </a:t>
            </a:r>
            <a:r>
              <a:rPr lang="da-DK" sz="2800" dirty="0" err="1"/>
              <a:t>memory</a:t>
            </a:r>
            <a:endParaRPr lang="da-DK" sz="2800" dirty="0"/>
          </a:p>
          <a:p>
            <a:pPr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800" dirty="0"/>
              <a:t>parallel disks</a:t>
            </a:r>
          </a:p>
          <a:p>
            <a:pPr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800" dirty="0" err="1"/>
              <a:t>parallel/distributed</a:t>
            </a:r>
            <a:r>
              <a:rPr lang="da-DK" sz="2800" dirty="0"/>
              <a:t> </a:t>
            </a:r>
            <a:r>
              <a:rPr lang="da-DK" sz="2800" dirty="0" err="1"/>
              <a:t>algorithms</a:t>
            </a:r>
            <a:endParaRPr lang="da-DK" sz="2800" dirty="0"/>
          </a:p>
          <a:p>
            <a:pPr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800" dirty="0" err="1"/>
              <a:t>graph</a:t>
            </a:r>
            <a:r>
              <a:rPr lang="da-DK" sz="2800" dirty="0"/>
              <a:t> </a:t>
            </a:r>
            <a:r>
              <a:rPr lang="da-DK" sz="2800" dirty="0" err="1"/>
              <a:t>algorithms</a:t>
            </a:r>
            <a:endParaRPr lang="da-DK" sz="2800" dirty="0"/>
          </a:p>
          <a:p>
            <a:pPr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800" dirty="0" err="1"/>
              <a:t>computational</a:t>
            </a:r>
            <a:r>
              <a:rPr lang="da-DK" sz="2800" dirty="0"/>
              <a:t> </a:t>
            </a:r>
            <a:r>
              <a:rPr lang="da-DK" sz="2800" dirty="0" err="1"/>
              <a:t>geometry</a:t>
            </a:r>
            <a:endParaRPr lang="da-DK" sz="2800" dirty="0"/>
          </a:p>
          <a:p>
            <a:pPr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800" dirty="0" err="1"/>
              <a:t>string</a:t>
            </a:r>
            <a:r>
              <a:rPr lang="da-DK" sz="2800" dirty="0"/>
              <a:t> </a:t>
            </a:r>
            <a:r>
              <a:rPr lang="da-DK" sz="2800" dirty="0" err="1"/>
              <a:t>algorithms</a:t>
            </a:r>
            <a:endParaRPr lang="da-DK" sz="2800" dirty="0"/>
          </a:p>
          <a:p>
            <a:pPr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800" dirty="0">
                <a:solidFill>
                  <a:srgbClr val="808080"/>
                </a:solidFill>
              </a:rPr>
              <a:t>and a </a:t>
            </a:r>
            <a:r>
              <a:rPr lang="da-DK" sz="2800" dirty="0" err="1">
                <a:solidFill>
                  <a:srgbClr val="808080"/>
                </a:solidFill>
              </a:rPr>
              <a:t>lot</a:t>
            </a:r>
            <a:r>
              <a:rPr lang="da-DK" sz="2800" dirty="0">
                <a:solidFill>
                  <a:srgbClr val="808080"/>
                </a:solidFill>
              </a:rPr>
              <a:t> more...</a:t>
            </a:r>
            <a:endParaRPr lang="en-US" sz="2800" dirty="0">
              <a:solidFill>
                <a:srgbClr val="808080"/>
              </a:solidFill>
            </a:endParaRPr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3048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4803775" algn="l"/>
              </a:tabLst>
            </a:pPr>
            <a:r>
              <a:rPr lang="da-DK" sz="4400" b="1" i="0" dirty="0" err="1">
                <a:solidFill>
                  <a:srgbClr val="C2432C"/>
                </a:solidFill>
                <a:latin typeface="+mj-lt"/>
              </a:rPr>
              <a:t>What</a:t>
            </a:r>
            <a:r>
              <a:rPr lang="da-DK" sz="4400" b="1" i="0" dirty="0">
                <a:solidFill>
                  <a:srgbClr val="C2432C"/>
                </a:solidFill>
                <a:latin typeface="+mj-lt"/>
              </a:rPr>
              <a:t> did I not talk </a:t>
            </a:r>
            <a:r>
              <a:rPr lang="da-DK" sz="4400" b="1" i="0" dirty="0" err="1">
                <a:solidFill>
                  <a:srgbClr val="C2432C"/>
                </a:solidFill>
                <a:latin typeface="+mj-lt"/>
              </a:rPr>
              <a:t>about</a:t>
            </a:r>
            <a:r>
              <a:rPr lang="da-DK" sz="4400" b="1" i="0" dirty="0">
                <a:solidFill>
                  <a:srgbClr val="C2432C"/>
                </a:solidFill>
                <a:latin typeface="+mj-lt"/>
              </a:rPr>
              <a:t>...</a:t>
            </a:r>
            <a:endParaRPr lang="en-US" sz="4400" b="1" i="0" dirty="0">
              <a:solidFill>
                <a:srgbClr val="C2432C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 smtClean="0">
                <a:solidFill>
                  <a:srgbClr val="C00000"/>
                </a:solidFill>
              </a:rPr>
              <a:t>Overview</a:t>
            </a:r>
            <a:endParaRPr lang="da-DK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52" y="1831995"/>
            <a:ext cx="7788266" cy="4168773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800" dirty="0" smtClean="0"/>
              <a:t>Computer ≠ Unit </a:t>
            </a:r>
            <a:r>
              <a:rPr lang="da-DK" sz="2800" dirty="0" err="1" smtClean="0"/>
              <a:t>Cost</a:t>
            </a:r>
            <a:r>
              <a:rPr lang="da-DK" sz="2800" dirty="0" smtClean="0"/>
              <a:t> RAM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800" dirty="0" err="1" smtClean="0"/>
              <a:t>Overview</a:t>
            </a:r>
            <a:r>
              <a:rPr lang="da-DK" sz="2800" dirty="0" smtClean="0"/>
              <a:t> of Computer Hardware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800" dirty="0" smtClean="0"/>
              <a:t>A Trivial Program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800" dirty="0" err="1" smtClean="0"/>
              <a:t>Hierarchical</a:t>
            </a:r>
            <a:r>
              <a:rPr lang="da-DK" sz="2800" dirty="0" smtClean="0"/>
              <a:t> </a:t>
            </a:r>
            <a:r>
              <a:rPr lang="da-DK" sz="2800" dirty="0" err="1" smtClean="0"/>
              <a:t>Memory</a:t>
            </a:r>
            <a:r>
              <a:rPr lang="da-DK" sz="2800" smtClean="0"/>
              <a:t> Models</a:t>
            </a:r>
            <a:endParaRPr lang="da-DK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800" dirty="0" err="1" smtClean="0"/>
              <a:t>Basic</a:t>
            </a:r>
            <a:r>
              <a:rPr lang="da-DK" sz="2800" dirty="0" smtClean="0"/>
              <a:t> </a:t>
            </a:r>
            <a:r>
              <a:rPr lang="da-DK" sz="2800" dirty="0" err="1" smtClean="0"/>
              <a:t>Algorithmic</a:t>
            </a:r>
            <a:r>
              <a:rPr lang="da-DK" sz="2800" dirty="0" smtClean="0"/>
              <a:t> </a:t>
            </a:r>
            <a:r>
              <a:rPr lang="da-DK" sz="2800" dirty="0" err="1" smtClean="0"/>
              <a:t>Results</a:t>
            </a:r>
            <a:r>
              <a:rPr lang="da-DK" sz="2800" dirty="0" smtClean="0"/>
              <a:t> for </a:t>
            </a:r>
            <a:r>
              <a:rPr lang="da-DK" sz="2800" dirty="0" err="1" smtClean="0"/>
              <a:t>Hierarchical</a:t>
            </a:r>
            <a:r>
              <a:rPr lang="da-DK" sz="2800" dirty="0" smtClean="0"/>
              <a:t> </a:t>
            </a:r>
            <a:r>
              <a:rPr lang="da-DK" sz="2800" dirty="0" err="1" smtClean="0"/>
              <a:t>Memory</a:t>
            </a:r>
            <a:endParaRPr lang="da-DK" sz="2800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800" dirty="0" smtClean="0"/>
              <a:t>The </a:t>
            </a:r>
            <a:r>
              <a:rPr lang="da-DK" sz="2800" dirty="0" err="1" smtClean="0"/>
              <a:t>influence</a:t>
            </a:r>
            <a:r>
              <a:rPr lang="da-DK" sz="2800" dirty="0" smtClean="0"/>
              <a:t> of </a:t>
            </a:r>
            <a:r>
              <a:rPr lang="da-DK" sz="2800" dirty="0" err="1" smtClean="0"/>
              <a:t>other</a:t>
            </a:r>
            <a:r>
              <a:rPr lang="da-DK" sz="2800" dirty="0" smtClean="0"/>
              <a:t> Chip Technologies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da-DK" sz="2800" dirty="0" smtClean="0"/>
          </a:p>
          <a:p>
            <a:pPr>
              <a:buClr>
                <a:srgbClr val="C00000"/>
              </a:buClr>
              <a:buNone/>
            </a:pPr>
            <a:r>
              <a:rPr lang="da-DK" sz="2800" dirty="0" smtClean="0"/>
              <a:t>                </a:t>
            </a:r>
            <a:r>
              <a:rPr lang="da-DK" sz="2800" dirty="0" err="1" smtClean="0"/>
              <a:t>Theory</a:t>
            </a:r>
            <a:r>
              <a:rPr lang="da-DK" sz="2800" dirty="0" smtClean="0"/>
              <a:t>                                          </a:t>
            </a:r>
            <a:r>
              <a:rPr lang="da-DK" sz="2800" dirty="0" err="1" smtClean="0"/>
              <a:t>Practice</a:t>
            </a:r>
            <a:endParaRPr lang="da-DK" sz="2800" dirty="0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2844" y="2071678"/>
            <a:ext cx="1284328" cy="1588"/>
          </a:xfrm>
          <a:prstGeom prst="line">
            <a:avLst/>
          </a:prstGeom>
          <a:ln w="190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2844" y="2585714"/>
            <a:ext cx="1284328" cy="1588"/>
          </a:xfrm>
          <a:prstGeom prst="line">
            <a:avLst/>
          </a:prstGeom>
          <a:ln w="190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2844" y="3099750"/>
            <a:ext cx="1284328" cy="1588"/>
          </a:xfrm>
          <a:prstGeom prst="line">
            <a:avLst/>
          </a:prstGeom>
          <a:ln w="190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2844" y="3613786"/>
            <a:ext cx="1284328" cy="1588"/>
          </a:xfrm>
          <a:prstGeom prst="line">
            <a:avLst/>
          </a:prstGeom>
          <a:ln w="190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2844" y="4127822"/>
            <a:ext cx="1284328" cy="1588"/>
          </a:xfrm>
          <a:prstGeom prst="line">
            <a:avLst/>
          </a:prstGeom>
          <a:ln w="190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42844" y="4641858"/>
            <a:ext cx="1284328" cy="1588"/>
          </a:xfrm>
          <a:prstGeom prst="line">
            <a:avLst/>
          </a:prstGeom>
          <a:ln w="190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44400" y="2071678"/>
            <a:ext cx="784262" cy="1588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44400" y="2585714"/>
            <a:ext cx="1212890" cy="0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44400" y="3099750"/>
            <a:ext cx="855700" cy="0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400" y="3613786"/>
            <a:ext cx="141320" cy="0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44400" y="4127822"/>
            <a:ext cx="427072" cy="0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44400" y="4641858"/>
            <a:ext cx="712824" cy="1588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128228" y="5686901"/>
            <a:ext cx="1284328" cy="1588"/>
          </a:xfrm>
          <a:prstGeom prst="line">
            <a:avLst/>
          </a:prstGeom>
          <a:ln w="190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558940" y="5686901"/>
            <a:ext cx="1284328" cy="1588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/>
          <a:lstStyle/>
          <a:p>
            <a:r>
              <a:rPr lang="da-DK" b="1" dirty="0">
                <a:solidFill>
                  <a:srgbClr val="C00000"/>
                </a:solidFill>
              </a:rPr>
              <a:t>Computer Hardware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50890" name="Picture 10" descr="zo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219200"/>
            <a:ext cx="6096000" cy="494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dell-dimension-4700-vorderse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42" y="571480"/>
            <a:ext cx="5786454" cy="57864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209536"/>
            <a:ext cx="6858000" cy="1219200"/>
          </a:xfrm>
          <a:noFill/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Inside a PC</a:t>
            </a:r>
          </a:p>
        </p:txBody>
      </p:sp>
      <p:pic>
        <p:nvPicPr>
          <p:cNvPr id="4" name="Picture 3" descr="Picture2.jpg"/>
          <p:cNvPicPr>
            <a:picLocks noChangeAspect="1"/>
          </p:cNvPicPr>
          <p:nvPr/>
        </p:nvPicPr>
        <p:blipFill>
          <a:blip r:embed="rId2"/>
          <a:srcRect b="2466"/>
          <a:stretch>
            <a:fillRect/>
          </a:stretch>
        </p:blipFill>
        <p:spPr>
          <a:xfrm>
            <a:off x="1802927" y="928670"/>
            <a:ext cx="5983783" cy="5132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entium4Motherboa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887108"/>
            <a:ext cx="6143668" cy="5585152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142976" y="-4778"/>
            <a:ext cx="6858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Motherboard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1868</TotalTime>
  <Words>2145</Words>
  <Application>Microsoft Office PowerPoint</Application>
  <PresentationFormat>On-screen Show (4:3)</PresentationFormat>
  <Paragraphs>634</Paragraphs>
  <Slides>56</Slides>
  <Notes>51</Notes>
  <HiddenSlides>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Office Theme</vt:lpstr>
      <vt:lpstr>Equation</vt:lpstr>
      <vt:lpstr>Cache-Oblivious Algorithms  A Unified Approach to Hierarchical Memory Algorithms  Gerth Stølting Brodal Aarhus University</vt:lpstr>
      <vt:lpstr>Overview</vt:lpstr>
      <vt:lpstr>Computer ≠ Unit Cost RAM</vt:lpstr>
      <vt:lpstr>From Algorithmic Idea to Program Execution</vt:lpstr>
      <vt:lpstr>Computer Hardware</vt:lpstr>
      <vt:lpstr>Computer Hardware</vt:lpstr>
      <vt:lpstr>Slide 7</vt:lpstr>
      <vt:lpstr>Inside a PC</vt:lpstr>
      <vt:lpstr>Slide 9</vt:lpstr>
      <vt:lpstr>Slide 10</vt:lpstr>
      <vt:lpstr>Pentium® 4  Processor Microarchitecture</vt:lpstr>
      <vt:lpstr>Slide 12</vt:lpstr>
      <vt:lpstr>Customizing a Dell 650</vt:lpstr>
      <vt:lpstr>Memory Access Times</vt:lpstr>
      <vt:lpstr>A Trivial Program</vt:lpstr>
      <vt:lpstr>A Trivial Program</vt:lpstr>
      <vt:lpstr>A Trivial Program — d=1</vt:lpstr>
      <vt:lpstr>A Trivial Program — d=1</vt:lpstr>
      <vt:lpstr>A Trivial Program — n=224</vt:lpstr>
      <vt:lpstr>A Trivial Program</vt:lpstr>
      <vt:lpstr>Hierarchical Memory Models</vt:lpstr>
      <vt:lpstr>Algorithmic Problem</vt:lpstr>
      <vt:lpstr>Hierarchical Memory – Abstract View</vt:lpstr>
      <vt:lpstr>Hierarchical Memory Models</vt:lpstr>
      <vt:lpstr>External Memory Model— two parameters</vt:lpstr>
      <vt:lpstr>Ideal Cache Model— no parameters !?</vt:lpstr>
      <vt:lpstr>Justification of the Ideal-Cache Model </vt:lpstr>
      <vt:lpstr>Basic External-Memory and Cache-Oblivious Results</vt:lpstr>
      <vt:lpstr>Scanning</vt:lpstr>
      <vt:lpstr>External-Memory Merging</vt:lpstr>
      <vt:lpstr>External-Memory Sorting</vt:lpstr>
      <vt:lpstr>Cache-Oblivious Merging</vt:lpstr>
      <vt:lpstr>Cache-Oblivious Sorting – FunnelSort</vt:lpstr>
      <vt:lpstr>Sorting (Disk)</vt:lpstr>
      <vt:lpstr>Sorting (RAM)</vt:lpstr>
      <vt:lpstr>External Memory Search Trees</vt:lpstr>
      <vt:lpstr>Cache-Oblivious Search Trees</vt:lpstr>
      <vt:lpstr>Cache-Oblivious Search Trees</vt:lpstr>
      <vt:lpstr>Matrix Multiplication</vt:lpstr>
      <vt:lpstr>Slide 40</vt:lpstr>
      <vt:lpstr>Slide 41</vt:lpstr>
      <vt:lpstr>Slide 42</vt:lpstr>
      <vt:lpstr>TLB and Radix Sort</vt:lpstr>
      <vt:lpstr>Slide 44</vt:lpstr>
      <vt:lpstr>TLB and Radix Sort</vt:lpstr>
      <vt:lpstr>Slide 46</vt:lpstr>
      <vt:lpstr>Slide 47</vt:lpstr>
      <vt:lpstr>Slide 48</vt:lpstr>
      <vt:lpstr>Slide 49</vt:lpstr>
      <vt:lpstr>Branch Mispredictions</vt:lpstr>
      <vt:lpstr>Running Time</vt:lpstr>
      <vt:lpstr>L2 Cache Misses</vt:lpstr>
      <vt:lpstr>L1 Cache Misses</vt:lpstr>
      <vt:lpstr>Slide 54</vt:lpstr>
      <vt:lpstr>Slide 55</vt:lpstr>
      <vt:lpstr>Overview</vt:lpstr>
    </vt:vector>
  </TitlesOfParts>
  <Company>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Trends in Algorithms, Complexity Theory, and Cryptography May 22-27, 2009</dc:title>
  <dc:creator>Gerth Stølting Brodal</dc:creator>
  <cp:lastModifiedBy>Gerth Stølting Brodal</cp:lastModifiedBy>
  <cp:revision>69</cp:revision>
  <dcterms:created xsi:type="dcterms:W3CDTF">2009-03-23T01:02:07Z</dcterms:created>
  <dcterms:modified xsi:type="dcterms:W3CDTF">2009-03-25T07:54:24Z</dcterms:modified>
</cp:coreProperties>
</file>