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5"/>
  </p:notesMasterIdLst>
  <p:sldIdLst>
    <p:sldId id="256" r:id="rId3"/>
    <p:sldId id="266" r:id="rId4"/>
    <p:sldId id="267" r:id="rId5"/>
    <p:sldId id="257" r:id="rId6"/>
    <p:sldId id="270" r:id="rId7"/>
    <p:sldId id="260" r:id="rId8"/>
    <p:sldId id="259" r:id="rId9"/>
    <p:sldId id="271" r:id="rId10"/>
    <p:sldId id="258" r:id="rId11"/>
    <p:sldId id="272" r:id="rId12"/>
    <p:sldId id="273" r:id="rId13"/>
    <p:sldId id="274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91" r:id="rId24"/>
    <p:sldId id="314" r:id="rId25"/>
    <p:sldId id="295" r:id="rId26"/>
    <p:sldId id="310" r:id="rId27"/>
    <p:sldId id="288" r:id="rId28"/>
    <p:sldId id="292" r:id="rId29"/>
    <p:sldId id="302" r:id="rId30"/>
    <p:sldId id="303" r:id="rId31"/>
    <p:sldId id="289" r:id="rId32"/>
    <p:sldId id="304" r:id="rId33"/>
    <p:sldId id="311" r:id="rId34"/>
    <p:sldId id="261" r:id="rId35"/>
    <p:sldId id="262" r:id="rId36"/>
    <p:sldId id="268" r:id="rId37"/>
    <p:sldId id="313" r:id="rId38"/>
    <p:sldId id="312" r:id="rId39"/>
    <p:sldId id="299" r:id="rId40"/>
    <p:sldId id="307" r:id="rId41"/>
    <p:sldId id="308" r:id="rId42"/>
    <p:sldId id="306" r:id="rId43"/>
    <p:sldId id="309" r:id="rId4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3221" autoAdjust="0"/>
  </p:normalViewPr>
  <p:slideViewPr>
    <p:cSldViewPr showGuides="1">
      <p:cViewPr varScale="1">
        <p:scale>
          <a:sx n="61" d="100"/>
          <a:sy n="61" d="100"/>
        </p:scale>
        <p:origin x="-13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DBAAC-7C2A-4DEC-9E7F-84865BAEB59F}" type="datetimeFigureOut">
              <a:rPr lang="da-DK" smtClean="0"/>
              <a:pPr/>
              <a:t>17-06-2008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E9E3E-F3C7-4732-91F6-0A90745DA8EF}" type="slidenum">
              <a:rPr lang="da-DK" smtClean="0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Thanks</a:t>
            </a:r>
            <a:r>
              <a:rPr lang="da-DK" baseline="0" dirty="0" smtClean="0"/>
              <a:t> to Rasmus &amp; </a:t>
            </a:r>
            <a:r>
              <a:rPr lang="da-DK" baseline="0" dirty="0" err="1" smtClean="0"/>
              <a:t>Thore</a:t>
            </a:r>
            <a:r>
              <a:rPr lang="da-DK" baseline="0" dirty="0" smtClean="0"/>
              <a:t> for </a:t>
            </a:r>
            <a:r>
              <a:rPr lang="da-DK" baseline="0" dirty="0" err="1" smtClean="0"/>
              <a:t>inviting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me</a:t>
            </a:r>
            <a:endParaRPr lang="da-DK" baseline="0" dirty="0" smtClean="0"/>
          </a:p>
          <a:p>
            <a:r>
              <a:rPr lang="da-DK" baseline="0" dirty="0" err="1" smtClean="0"/>
              <a:t>This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will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be</a:t>
            </a:r>
            <a:r>
              <a:rPr lang="da-DK" baseline="0" dirty="0" smtClean="0"/>
              <a:t> a </a:t>
            </a:r>
            <a:r>
              <a:rPr lang="da-DK" b="1" baseline="0" dirty="0" err="1" smtClean="0"/>
              <a:t>theory</a:t>
            </a:r>
            <a:r>
              <a:rPr lang="da-DK" b="1" baseline="0" dirty="0" smtClean="0"/>
              <a:t> talk</a:t>
            </a:r>
          </a:p>
          <a:p>
            <a:r>
              <a:rPr lang="da-DK" b="1" baseline="0" dirty="0" err="1" smtClean="0"/>
              <a:t>Presentation</a:t>
            </a:r>
            <a:r>
              <a:rPr lang="da-DK" b="1" baseline="0" dirty="0" smtClean="0"/>
              <a:t> of participants</a:t>
            </a:r>
            <a:endParaRPr lang="da-DK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E9E3E-F3C7-4732-91F6-0A90745DA8EF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da-DK" dirty="0" err="1" smtClean="0"/>
              <a:t>Applications</a:t>
            </a:r>
            <a:r>
              <a:rPr lang="da-DK" dirty="0" smtClean="0"/>
              <a:t> to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space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filling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curves</a:t>
            </a:r>
            <a:endParaRPr lang="da-DK" baseline="0" dirty="0" smtClean="0"/>
          </a:p>
          <a:p>
            <a:pPr>
              <a:buFont typeface="Arial" charset="0"/>
              <a:buChar char="•"/>
            </a:pPr>
            <a:r>
              <a:rPr lang="da-DK" baseline="0" dirty="0" err="1" smtClean="0"/>
              <a:t>Divide-and-conquer</a:t>
            </a:r>
            <a:endParaRPr lang="da-DK" baseline="0" dirty="0" smtClean="0"/>
          </a:p>
          <a:p>
            <a:pPr>
              <a:buFont typeface="Arial" charset="0"/>
              <a:buChar char="•"/>
            </a:pPr>
            <a:endParaRPr lang="da-DK" baseline="0" dirty="0" smtClean="0"/>
          </a:p>
          <a:p>
            <a:pPr>
              <a:buFont typeface="Arial" charset="0"/>
              <a:buNone/>
            </a:pPr>
            <a:r>
              <a:rPr lang="da-DK" b="1" baseline="0" dirty="0" smtClean="0"/>
              <a:t>Page 16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E9E3E-F3C7-4732-91F6-0A90745DA8EF}" type="slidenum">
              <a:rPr lang="da-DK" smtClean="0"/>
              <a:pPr/>
              <a:t>18</a:t>
            </a:fld>
            <a:endParaRPr 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b="1" dirty="0" smtClean="0"/>
              <a:t>Equation 50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E9E3E-F3C7-4732-91F6-0A90745DA8EF}" type="slidenum">
              <a:rPr lang="da-DK" smtClean="0"/>
              <a:pPr/>
              <a:t>19</a:t>
            </a:fld>
            <a:endParaRPr 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Arial" charset="0"/>
              <a:buAutoNum type="alphaLcParenR"/>
            </a:pPr>
            <a:r>
              <a:rPr lang="en-US" b="1" baseline="0" dirty="0" smtClean="0"/>
              <a:t>Equation 36</a:t>
            </a:r>
          </a:p>
          <a:p>
            <a:pPr marL="228600" indent="-228600">
              <a:buFont typeface="Arial" charset="0"/>
              <a:buAutoNum type="alphaLcParenR"/>
            </a:pPr>
            <a:r>
              <a:rPr lang="en-US" b="1" baseline="0" dirty="0" smtClean="0"/>
              <a:t>Equation 37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E9E3E-F3C7-4732-91F6-0A90745DA8EF}" type="slidenum">
              <a:rPr lang="da-DK" smtClean="0"/>
              <a:pPr/>
              <a:t>20</a:t>
            </a:fld>
            <a:endParaRPr 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Arial" charset="0"/>
              <a:buAutoNum type="alphaLcParenR"/>
            </a:pPr>
            <a:r>
              <a:rPr lang="en-US" dirty="0" smtClean="0"/>
              <a:t>Equation 56</a:t>
            </a:r>
          </a:p>
          <a:p>
            <a:pPr marL="228600" indent="-228600">
              <a:buFont typeface="Arial" charset="0"/>
              <a:buNone/>
            </a:pPr>
            <a:r>
              <a:rPr lang="en-US" dirty="0" smtClean="0"/>
              <a:t>c) Equation 55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E9E3E-F3C7-4732-91F6-0A90745DA8EF}" type="slidenum">
              <a:rPr lang="da-DK" smtClean="0"/>
              <a:pPr/>
              <a:t>21</a:t>
            </a:fld>
            <a:endParaRPr lang="da-D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dirty="0" smtClean="0"/>
              <a:t>Equation</a:t>
            </a:r>
            <a:r>
              <a:rPr lang="en-US" baseline="0" dirty="0" smtClean="0"/>
              <a:t> 58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E9E3E-F3C7-4732-91F6-0A90745DA8EF}" type="slidenum">
              <a:rPr lang="da-DK" smtClean="0"/>
              <a:pPr/>
              <a:t>22</a:t>
            </a:fld>
            <a:endParaRPr lang="da-D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dirty="0" smtClean="0"/>
              <a:t>Algorithm</a:t>
            </a:r>
            <a:r>
              <a:rPr lang="en-US" baseline="0" dirty="0" smtClean="0"/>
              <a:t>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E9E3E-F3C7-4732-91F6-0A90745DA8EF}" type="slidenum">
              <a:rPr lang="da-DK" smtClean="0"/>
              <a:pPr/>
              <a:t>23</a:t>
            </a:fld>
            <a:endParaRPr lang="da-DK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Page 22, </a:t>
            </a:r>
            <a:r>
              <a:rPr lang="da-DK" dirty="0" err="1" smtClean="0"/>
              <a:t>n=g*g</a:t>
            </a:r>
            <a:r>
              <a:rPr lang="da-DK" dirty="0" smtClean="0"/>
              <a:t>, g is a power of 2.</a:t>
            </a:r>
          </a:p>
          <a:p>
            <a:endParaRPr lang="da-DK" dirty="0" smtClean="0"/>
          </a:p>
          <a:p>
            <a:r>
              <a:rPr lang="da-DK" dirty="0" smtClean="0"/>
              <a:t>Not of </a:t>
            </a:r>
            <a:r>
              <a:rPr lang="da-DK" dirty="0" err="1" smtClean="0"/>
              <a:t>practical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interest</a:t>
            </a:r>
            <a:endParaRPr lang="da-DK" dirty="0" smtClean="0"/>
          </a:p>
          <a:p>
            <a:endParaRPr lang="da-DK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E9E3E-F3C7-4732-91F6-0A90745DA8EF}" type="slidenum">
              <a:rPr lang="da-DK" smtClean="0"/>
              <a:pPr/>
              <a:t>24</a:t>
            </a:fld>
            <a:endParaRPr lang="da-DK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dirty="0" smtClean="0"/>
              <a:t>Lambda(X</a:t>
            </a:r>
            <a:r>
              <a:rPr lang="en-US" baseline="0" dirty="0" smtClean="0"/>
              <a:t> XOR 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E9E3E-F3C7-4732-91F6-0A90745DA8EF}" type="slidenum">
              <a:rPr lang="da-DK" smtClean="0"/>
              <a:pPr/>
              <a:t>25</a:t>
            </a:fld>
            <a:endParaRPr lang="da-D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dirty="0" smtClean="0"/>
              <a:t>Page 32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 marL="228600" indent="-228600">
              <a:buFont typeface="Arial" charset="0"/>
              <a:buAutoNum type="alphaLcParenR"/>
            </a:pPr>
            <a:r>
              <a:rPr lang="en-US" dirty="0" smtClean="0"/>
              <a:t>left: </a:t>
            </a:r>
            <a:r>
              <a:rPr lang="en-US" dirty="0" err="1" smtClean="0"/>
              <a:t>i</a:t>
            </a:r>
            <a:r>
              <a:rPr lang="en-US" dirty="0" smtClean="0"/>
              <a:t>&lt;&lt;1,</a:t>
            </a:r>
            <a:r>
              <a:rPr lang="en-US" baseline="0" dirty="0" smtClean="0"/>
              <a:t> right (</a:t>
            </a:r>
            <a:r>
              <a:rPr lang="en-US" baseline="0" dirty="0" err="1" smtClean="0"/>
              <a:t>i</a:t>
            </a:r>
            <a:r>
              <a:rPr lang="en-US" baseline="0" dirty="0" smtClean="0"/>
              <a:t>&lt;&lt;1) +1</a:t>
            </a:r>
          </a:p>
          <a:p>
            <a:pPr marL="228600" indent="-228600">
              <a:buFont typeface="Arial" charset="0"/>
              <a:buAutoNum type="alphaLcParenR"/>
            </a:pPr>
            <a:r>
              <a:rPr lang="en-US" baseline="0" dirty="0" err="1" smtClean="0"/>
              <a:t>i</a:t>
            </a:r>
            <a:r>
              <a:rPr lang="en-US" baseline="0" dirty="0" smtClean="0"/>
              <a:t>&gt;&gt;1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E9E3E-F3C7-4732-91F6-0A90745DA8EF}" type="slidenum">
              <a:rPr lang="da-DK" smtClean="0"/>
              <a:pPr/>
              <a:t>27</a:t>
            </a:fld>
            <a:endParaRPr lang="da-DK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Arial" charset="0"/>
              <a:buAutoNum type="alphaLcParenR"/>
            </a:pPr>
            <a:r>
              <a:rPr lang="en-US" dirty="0" err="1" smtClean="0"/>
              <a:t>lamda</a:t>
            </a:r>
            <a:r>
              <a:rPr lang="en-US" dirty="0" smtClean="0"/>
              <a:t>(x)</a:t>
            </a:r>
          </a:p>
          <a:p>
            <a:pPr marL="228600" indent="-228600">
              <a:buFont typeface="Arial" charset="0"/>
              <a:buAutoNum type="alphaLcParenR"/>
            </a:pPr>
            <a:r>
              <a:rPr lang="en-US" dirty="0" smtClean="0"/>
              <a:t>X&gt;&gt;lambda(x XOR y)</a:t>
            </a:r>
          </a:p>
          <a:p>
            <a:pPr marL="228600" indent="-228600">
              <a:buFont typeface="Arial" charset="0"/>
              <a:buAutoNum type="alphaL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E9E3E-F3C7-4732-91F6-0A90745DA8EF}" type="slidenum">
              <a:rPr lang="da-DK" smtClean="0"/>
              <a:pPr/>
              <a:t>28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Knuth</a:t>
            </a:r>
            <a:r>
              <a:rPr lang="da-DK" dirty="0" smtClean="0"/>
              <a:t> </a:t>
            </a:r>
            <a:r>
              <a:rPr lang="da-DK" dirty="0" err="1" smtClean="0"/>
              <a:t>wrote</a:t>
            </a:r>
            <a:r>
              <a:rPr lang="da-DK" baseline="0" dirty="0" smtClean="0"/>
              <a:t> 118 pages </a:t>
            </a:r>
            <a:r>
              <a:rPr lang="da-DK" baseline="0" dirty="0" err="1" smtClean="0"/>
              <a:t>on</a:t>
            </a:r>
            <a:r>
              <a:rPr lang="da-DK" baseline="0" dirty="0" smtClean="0"/>
              <a:t> the </a:t>
            </a:r>
            <a:r>
              <a:rPr lang="da-DK" baseline="0" dirty="0" err="1" smtClean="0"/>
              <a:t>topic</a:t>
            </a:r>
            <a:r>
              <a:rPr lang="da-DK" baseline="0" dirty="0" smtClean="0"/>
              <a:t> of </a:t>
            </a:r>
            <a:r>
              <a:rPr lang="da-DK" baseline="0" dirty="0" err="1" smtClean="0"/>
              <a:t>bit-tricks</a:t>
            </a:r>
            <a:r>
              <a:rPr lang="da-DK" baseline="0" dirty="0" smtClean="0"/>
              <a:t>, </a:t>
            </a:r>
            <a:r>
              <a:rPr lang="da-DK" baseline="0" dirty="0" err="1" smtClean="0"/>
              <a:t>incl</a:t>
            </a:r>
            <a:r>
              <a:rPr lang="da-DK" baseline="0" dirty="0" smtClean="0"/>
              <a:t> 114 </a:t>
            </a:r>
            <a:r>
              <a:rPr lang="da-DK" baseline="0" dirty="0" err="1" smtClean="0"/>
              <a:t>exercises</a:t>
            </a:r>
            <a:endParaRPr lang="da-DK" baseline="0" dirty="0" smtClean="0"/>
          </a:p>
          <a:p>
            <a:endParaRPr lang="da-DK" baseline="0" dirty="0" smtClean="0"/>
          </a:p>
          <a:p>
            <a:r>
              <a:rPr lang="da-DK" baseline="0" dirty="0" err="1" smtClean="0"/>
              <a:t>Technique</a:t>
            </a:r>
            <a:r>
              <a:rPr lang="da-DK" baseline="0" dirty="0" smtClean="0"/>
              <a:t> = trick </a:t>
            </a:r>
            <a:r>
              <a:rPr lang="da-DK" baseline="0" dirty="0" err="1" smtClean="0"/>
              <a:t>that</a:t>
            </a:r>
            <a:r>
              <a:rPr lang="da-DK" baseline="0" dirty="0" smtClean="0"/>
              <a:t> is </a:t>
            </a:r>
            <a:r>
              <a:rPr lang="da-DK" baseline="0" dirty="0" err="1" smtClean="0"/>
              <a:t>used</a:t>
            </a:r>
            <a:r>
              <a:rPr lang="da-DK" baseline="0" dirty="0" smtClean="0"/>
              <a:t> 2 </a:t>
            </a:r>
            <a:r>
              <a:rPr lang="da-DK" baseline="0" dirty="0" err="1" smtClean="0"/>
              <a:t>or</a:t>
            </a:r>
            <a:r>
              <a:rPr lang="da-DK" baseline="0" dirty="0" smtClean="0"/>
              <a:t> more times </a:t>
            </a:r>
            <a:r>
              <a:rPr lang="da-DK" baseline="0" dirty="0" smtClean="0">
                <a:sym typeface="Wingdings" pitchFamily="2" charset="2"/>
              </a:rPr>
              <a:t></a:t>
            </a:r>
            <a:endParaRPr lang="da-DK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E9E3E-F3C7-4732-91F6-0A90745DA8EF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da-DK" dirty="0" err="1" smtClean="0"/>
              <a:t>Harel</a:t>
            </a:r>
            <a:r>
              <a:rPr lang="da-DK" baseline="0" dirty="0" smtClean="0"/>
              <a:t> &amp; </a:t>
            </a:r>
            <a:r>
              <a:rPr lang="da-DK" baseline="0" dirty="0" err="1" smtClean="0"/>
              <a:t>Tarjan</a:t>
            </a:r>
            <a:r>
              <a:rPr lang="da-DK" baseline="0" dirty="0" smtClean="0"/>
              <a:t> 1984</a:t>
            </a:r>
          </a:p>
          <a:p>
            <a:pPr>
              <a:buFont typeface="Arial" charset="0"/>
              <a:buNone/>
            </a:pPr>
            <a:endParaRPr lang="da-DK" baseline="0" dirty="0" smtClean="0"/>
          </a:p>
          <a:p>
            <a:pPr>
              <a:buFont typeface="Arial" charset="0"/>
              <a:buNone/>
            </a:pPr>
            <a:r>
              <a:rPr lang="da-DK" baseline="0" dirty="0" smtClean="0"/>
              <a:t>Page 33-44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E9E3E-F3C7-4732-91F6-0A90745DA8EF}" type="slidenum">
              <a:rPr lang="da-DK" smtClean="0"/>
              <a:pPr/>
              <a:t>29</a:t>
            </a:fld>
            <a:endParaRPr lang="da-DK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smtClean="0"/>
              <a:t>Equation 90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E9E3E-F3C7-4732-91F6-0A90745DA8EF}" type="slidenum">
              <a:rPr lang="da-DK" smtClean="0"/>
              <a:pPr/>
              <a:t>31</a:t>
            </a:fld>
            <a:endParaRPr lang="da-DK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Goal</a:t>
            </a:r>
            <a:r>
              <a:rPr lang="da-DK" dirty="0" smtClean="0"/>
              <a:t> is: </a:t>
            </a:r>
            <a:r>
              <a:rPr lang="da-DK" dirty="0" err="1" smtClean="0"/>
              <a:t>Depth</a:t>
            </a:r>
            <a:r>
              <a:rPr lang="da-DK" dirty="0" smtClean="0"/>
              <a:t> log </a:t>
            </a:r>
            <a:r>
              <a:rPr lang="da-DK" i="1" dirty="0" smtClean="0"/>
              <a:t>N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E9E3E-F3C7-4732-91F6-0A90745DA8EF}" type="slidenum">
              <a:rPr lang="da-DK" smtClean="0"/>
              <a:pPr/>
              <a:t>33</a:t>
            </a:fld>
            <a:endParaRPr lang="da-DK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Figure</a:t>
            </a:r>
            <a:r>
              <a:rPr lang="da-DK" dirty="0" smtClean="0"/>
              <a:t> stolen from </a:t>
            </a:r>
            <a:r>
              <a:rPr lang="da-DK" dirty="0" err="1" smtClean="0"/>
              <a:t>paper</a:t>
            </a:r>
            <a:r>
              <a:rPr lang="da-DK" dirty="0" smtClean="0"/>
              <a:t> </a:t>
            </a:r>
            <a:r>
              <a:rPr lang="da-DK" dirty="0" err="1" smtClean="0"/>
              <a:t>on</a:t>
            </a:r>
            <a:r>
              <a:rPr lang="da-DK" dirty="0" smtClean="0"/>
              <a:t> </a:t>
            </a:r>
            <a:r>
              <a:rPr lang="da-DK" dirty="0" err="1" smtClean="0"/>
              <a:t>particle</a:t>
            </a:r>
            <a:r>
              <a:rPr lang="da-DK" dirty="0" smtClean="0"/>
              <a:t> simulations </a:t>
            </a:r>
            <a:r>
              <a:rPr lang="da-DK" dirty="0" err="1" smtClean="0"/>
              <a:t>on</a:t>
            </a:r>
            <a:r>
              <a:rPr lang="da-DK" dirty="0" smtClean="0"/>
              <a:t> </a:t>
            </a:r>
            <a:r>
              <a:rPr lang="da-DK" dirty="0" err="1" smtClean="0"/>
              <a:t>GPUs</a:t>
            </a:r>
            <a:r>
              <a:rPr lang="da-DK" baseline="0" dirty="0" smtClean="0"/>
              <a:t> – </a:t>
            </a:r>
            <a:r>
              <a:rPr lang="da-DK" baseline="0" dirty="0" err="1" smtClean="0"/>
              <a:t>includes</a:t>
            </a:r>
            <a:r>
              <a:rPr lang="da-DK" baseline="0" dirty="0" smtClean="0"/>
              <a:t> as a step </a:t>
            </a:r>
            <a:r>
              <a:rPr lang="da-DK" baseline="0" dirty="0" err="1" smtClean="0"/>
              <a:t>sorting</a:t>
            </a:r>
            <a:r>
              <a:rPr lang="da-DK" baseline="0" dirty="0" smtClean="0"/>
              <a:t> </a:t>
            </a:r>
            <a:r>
              <a:rPr lang="da-DK" baseline="0" dirty="0" err="1" smtClean="0"/>
              <a:t>on</a:t>
            </a:r>
            <a:r>
              <a:rPr lang="da-DK" baseline="0" dirty="0" smtClean="0"/>
              <a:t> a GPU </a:t>
            </a:r>
            <a:r>
              <a:rPr lang="da-DK" baseline="0" dirty="0" err="1" smtClean="0"/>
              <a:t>using</a:t>
            </a:r>
            <a:endParaRPr lang="da-DK" baseline="0" dirty="0" smtClean="0"/>
          </a:p>
          <a:p>
            <a:r>
              <a:rPr lang="da-DK" baseline="0" dirty="0" err="1" smtClean="0"/>
              <a:t>odd-even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merge</a:t>
            </a:r>
            <a:r>
              <a:rPr lang="da-DK" baseline="0" dirty="0" smtClean="0"/>
              <a:t> sort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E9E3E-F3C7-4732-91F6-0A90745DA8EF}" type="slidenum">
              <a:rPr lang="da-DK" smtClean="0"/>
              <a:pPr/>
              <a:t>35</a:t>
            </a:fld>
            <a:endParaRPr lang="da-DK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E9E3E-F3C7-4732-91F6-0A90745DA8EF}" type="slidenum">
              <a:rPr lang="da-DK" smtClean="0"/>
              <a:pPr/>
              <a:t>38</a:t>
            </a:fld>
            <a:endParaRPr lang="da-DK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Sorting</a:t>
            </a:r>
            <a:r>
              <a:rPr lang="da-DK" dirty="0" smtClean="0"/>
              <a:t>:</a:t>
            </a:r>
            <a:r>
              <a:rPr lang="da-DK" baseline="0" dirty="0" smtClean="0"/>
              <a:t> </a:t>
            </a:r>
            <a:r>
              <a:rPr lang="da-DK" baseline="0" dirty="0" err="1" smtClean="0"/>
              <a:t>First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two</a:t>
            </a:r>
            <a:r>
              <a:rPr lang="da-DK" baseline="0" dirty="0" smtClean="0"/>
              <a:t> </a:t>
            </a:r>
            <a:r>
              <a:rPr lang="da-DK" baseline="0" dirty="0" err="1" smtClean="0"/>
              <a:t>bounds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require</a:t>
            </a:r>
            <a:r>
              <a:rPr lang="da-DK" baseline="0" dirty="0" smtClean="0"/>
              <a:t> MULTIPLICATION</a:t>
            </a:r>
          </a:p>
          <a:p>
            <a:r>
              <a:rPr lang="da-DK" baseline="0" dirty="0" err="1" smtClean="0"/>
              <a:t>Sorting</a:t>
            </a:r>
            <a:r>
              <a:rPr lang="da-DK" baseline="0" dirty="0" smtClean="0"/>
              <a:t>: </a:t>
            </a:r>
            <a:r>
              <a:rPr lang="da-DK" baseline="0" dirty="0" err="1" smtClean="0"/>
              <a:t>First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bound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requires</a:t>
            </a:r>
            <a:r>
              <a:rPr lang="da-DK" baseline="0" dirty="0" smtClean="0"/>
              <a:t> MULTIPLICATION</a:t>
            </a:r>
          </a:p>
          <a:p>
            <a:r>
              <a:rPr lang="da-DK" baseline="0" dirty="0" smtClean="0"/>
              <a:t>See recent 2xJACM </a:t>
            </a:r>
            <a:r>
              <a:rPr lang="da-DK" baseline="0" dirty="0" err="1" smtClean="0"/>
              <a:t>papers</a:t>
            </a:r>
            <a:r>
              <a:rPr lang="da-DK" baseline="0" dirty="0" smtClean="0"/>
              <a:t> by Mikkel Thorup for </a:t>
            </a:r>
            <a:r>
              <a:rPr lang="da-DK" baseline="0" dirty="0" err="1" smtClean="0"/>
              <a:t>details</a:t>
            </a:r>
            <a:r>
              <a:rPr lang="da-DK" baseline="0" dirty="0" smtClean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E9E3E-F3C7-4732-91F6-0A90745DA8EF}" type="slidenum">
              <a:rPr lang="da-DK" smtClean="0"/>
              <a:pPr/>
              <a:t>40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128 bits is eg </a:t>
            </a:r>
            <a:r>
              <a:rPr lang="da-DK" dirty="0" err="1" smtClean="0"/>
              <a:t>found</a:t>
            </a:r>
            <a:r>
              <a:rPr lang="da-DK" dirty="0" smtClean="0"/>
              <a:t> </a:t>
            </a:r>
            <a:r>
              <a:rPr lang="da-DK" dirty="0" err="1" smtClean="0"/>
              <a:t>on</a:t>
            </a:r>
            <a:r>
              <a:rPr lang="da-DK" dirty="0" smtClean="0"/>
              <a:t> </a:t>
            </a:r>
            <a:r>
              <a:rPr lang="da-DK" dirty="0" err="1" smtClean="0"/>
              <a:t>Intel’s</a:t>
            </a:r>
            <a:r>
              <a:rPr lang="da-DK" dirty="0" smtClean="0"/>
              <a:t> </a:t>
            </a:r>
            <a:r>
              <a:rPr lang="da-DK" dirty="0" err="1" smtClean="0"/>
              <a:t>Streaming</a:t>
            </a:r>
            <a:r>
              <a:rPr lang="da-DK" dirty="0" smtClean="0"/>
              <a:t> SIMD </a:t>
            </a:r>
            <a:r>
              <a:rPr lang="da-DK" dirty="0" err="1" smtClean="0"/>
              <a:t>Extension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+ </a:t>
            </a:r>
            <a:r>
              <a:rPr lang="da-DK" dirty="0" err="1" smtClean="0"/>
              <a:t>This</a:t>
            </a:r>
            <a:r>
              <a:rPr lang="da-DK" dirty="0" smtClean="0"/>
              <a:t> is </a:t>
            </a:r>
            <a:r>
              <a:rPr lang="da-DK" dirty="0" err="1" smtClean="0"/>
              <a:t>theory</a:t>
            </a:r>
            <a:r>
              <a:rPr lang="da-DK" baseline="0" dirty="0" smtClean="0"/>
              <a:t> talk – </a:t>
            </a:r>
            <a:r>
              <a:rPr lang="da-DK" baseline="0" dirty="0" err="1" smtClean="0"/>
              <a:t>details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about</a:t>
            </a:r>
            <a:r>
              <a:rPr lang="da-DK" baseline="0" dirty="0" smtClean="0"/>
              <a:t> GPU handling separate </a:t>
            </a:r>
            <a:r>
              <a:rPr lang="da-DK" baseline="0" dirty="0" err="1" smtClean="0"/>
              <a:t>topic</a:t>
            </a:r>
            <a:endParaRPr lang="da-DK" dirty="0" smtClean="0"/>
          </a:p>
          <a:p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+ </a:t>
            </a:r>
            <a:r>
              <a:rPr lang="da-DK" dirty="0" smtClean="0">
                <a:solidFill>
                  <a:schemeClr val="tx1"/>
                </a:solidFill>
              </a:rPr>
              <a:t>Philip Bille </a:t>
            </a:r>
            <a:r>
              <a:rPr lang="da-DK" dirty="0" err="1" smtClean="0">
                <a:solidFill>
                  <a:schemeClr val="tx1"/>
                </a:solidFill>
              </a:rPr>
              <a:t>asked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me</a:t>
            </a:r>
            <a:r>
              <a:rPr lang="da-DK" dirty="0" smtClean="0">
                <a:solidFill>
                  <a:schemeClr val="tx1"/>
                </a:solidFill>
              </a:rPr>
              <a:t> to give </a:t>
            </a:r>
            <a:r>
              <a:rPr lang="da-DK" dirty="0" err="1" smtClean="0">
                <a:solidFill>
                  <a:schemeClr val="tx1"/>
                </a:solidFill>
              </a:rPr>
              <a:t>you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some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exercises</a:t>
            </a:r>
            <a:r>
              <a:rPr lang="da-DK" i="1" dirty="0" smtClean="0">
                <a:solidFill>
                  <a:schemeClr val="tx1"/>
                </a:solidFill>
              </a:rPr>
              <a:t>? – </a:t>
            </a:r>
            <a:r>
              <a:rPr lang="da-DK" b="1" i="1" dirty="0" smtClean="0">
                <a:solidFill>
                  <a:schemeClr val="tx1"/>
                </a:solidFill>
              </a:rPr>
              <a:t>Talk </a:t>
            </a:r>
            <a:r>
              <a:rPr lang="da-DK" b="1" i="1" dirty="0" err="1" smtClean="0">
                <a:solidFill>
                  <a:schemeClr val="tx1"/>
                </a:solidFill>
              </a:rPr>
              <a:t>structured</a:t>
            </a:r>
            <a:r>
              <a:rPr lang="da-DK" b="1" i="1" baseline="0" dirty="0" smtClean="0">
                <a:solidFill>
                  <a:schemeClr val="tx1"/>
                </a:solidFill>
              </a:rPr>
              <a:t> as a </a:t>
            </a:r>
            <a:r>
              <a:rPr lang="da-DK" b="1" i="1" baseline="0" dirty="0" err="1" smtClean="0">
                <a:solidFill>
                  <a:schemeClr val="tx1"/>
                </a:solidFill>
              </a:rPr>
              <a:t>seuquence</a:t>
            </a:r>
            <a:r>
              <a:rPr lang="da-DK" b="1" i="1" baseline="0" dirty="0" smtClean="0">
                <a:solidFill>
                  <a:schemeClr val="tx1"/>
                </a:solidFill>
              </a:rPr>
              <a:t> of </a:t>
            </a:r>
            <a:r>
              <a:rPr lang="da-DK" b="1" i="1" baseline="0" dirty="0" err="1" smtClean="0">
                <a:solidFill>
                  <a:schemeClr val="tx1"/>
                </a:solidFill>
              </a:rPr>
              <a:t>exercises</a:t>
            </a:r>
            <a:endParaRPr lang="da-DK" i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E9E3E-F3C7-4732-91F6-0A90745DA8EF}" type="slidenum">
              <a:rPr lang="da-DK" smtClean="0"/>
              <a:pPr/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a-DK" baseline="0" dirty="0" smtClean="0"/>
              <a:t> </a:t>
            </a:r>
            <a:r>
              <a:rPr lang="da-DK" baseline="0" dirty="0" err="1" smtClean="0"/>
              <a:t>multiplication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requires</a:t>
            </a:r>
            <a:r>
              <a:rPr lang="da-DK" baseline="0" dirty="0" smtClean="0"/>
              <a:t> more </a:t>
            </a:r>
            <a:r>
              <a:rPr lang="da-DK" baseline="0" dirty="0" err="1" smtClean="0"/>
              <a:t>complex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circuits</a:t>
            </a:r>
            <a:r>
              <a:rPr lang="da-DK" baseline="0" dirty="0" smtClean="0"/>
              <a:t> and </a:t>
            </a:r>
            <a:r>
              <a:rPr lang="da-DK" baseline="0" dirty="0" err="1" smtClean="0"/>
              <a:t>requires</a:t>
            </a:r>
            <a:r>
              <a:rPr lang="da-DK" baseline="0" dirty="0" smtClean="0"/>
              <a:t> longer to </a:t>
            </a:r>
            <a:r>
              <a:rPr lang="da-DK" baseline="0" dirty="0" err="1" smtClean="0"/>
              <a:t>compute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than</a:t>
            </a:r>
            <a:r>
              <a:rPr lang="da-DK" baseline="0" dirty="0" smtClean="0"/>
              <a:t> addition</a:t>
            </a:r>
          </a:p>
          <a:p>
            <a:pPr>
              <a:buFontTx/>
              <a:buChar char="-"/>
            </a:pPr>
            <a:endParaRPr lang="da-DK" baseline="0" dirty="0" smtClean="0"/>
          </a:p>
          <a:p>
            <a:pPr>
              <a:buFontTx/>
              <a:buNone/>
            </a:pPr>
            <a:r>
              <a:rPr lang="da-DK" baseline="0" dirty="0" smtClean="0"/>
              <a:t>* Peter Bro </a:t>
            </a:r>
            <a:r>
              <a:rPr lang="da-DK" baseline="0" dirty="0" err="1" smtClean="0"/>
              <a:t>Miltersen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will</a:t>
            </a:r>
            <a:r>
              <a:rPr lang="da-DK" baseline="0" dirty="0" smtClean="0"/>
              <a:t> in the </a:t>
            </a:r>
            <a:r>
              <a:rPr lang="da-DK" baseline="0" dirty="0" err="1" smtClean="0"/>
              <a:t>afternoon</a:t>
            </a:r>
            <a:r>
              <a:rPr lang="da-DK" baseline="0" dirty="0" smtClean="0"/>
              <a:t> give a </a:t>
            </a:r>
            <a:r>
              <a:rPr lang="da-DK" baseline="0" dirty="0" err="1" smtClean="0"/>
              <a:t>detailed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study</a:t>
            </a:r>
            <a:r>
              <a:rPr lang="da-DK" baseline="0" dirty="0" smtClean="0"/>
              <a:t> of the </a:t>
            </a:r>
            <a:r>
              <a:rPr lang="da-DK" baseline="0" dirty="0" err="1" smtClean="0"/>
              <a:t>limitations</a:t>
            </a:r>
            <a:endParaRPr lang="da-DK" baseline="0" dirty="0" smtClean="0"/>
          </a:p>
          <a:p>
            <a:pPr>
              <a:buFontTx/>
              <a:buNone/>
            </a:pPr>
            <a:r>
              <a:rPr lang="da-DK" baseline="0" dirty="0" smtClean="0"/>
              <a:t>    </a:t>
            </a:r>
            <a:r>
              <a:rPr lang="da-DK" baseline="0" dirty="0" err="1" smtClean="0"/>
              <a:t>if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mulitplications</a:t>
            </a:r>
            <a:r>
              <a:rPr lang="da-DK" baseline="0" dirty="0" smtClean="0"/>
              <a:t> is not </a:t>
            </a:r>
            <a:r>
              <a:rPr lang="da-DK" baseline="0" dirty="0" err="1" smtClean="0"/>
              <a:t>available</a:t>
            </a:r>
            <a:endParaRPr lang="da-DK" baseline="0" dirty="0" smtClean="0"/>
          </a:p>
          <a:p>
            <a:pPr>
              <a:buFontTx/>
              <a:buChar char="-"/>
            </a:pPr>
            <a:endParaRPr lang="da-DK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E9E3E-F3C7-4732-91F6-0A90745DA8EF}" type="slidenum">
              <a:rPr lang="da-DK" smtClean="0"/>
              <a:pPr/>
              <a:t>6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Prev</a:t>
            </a:r>
            <a:r>
              <a:rPr lang="da-DK" dirty="0" smtClean="0"/>
              <a:t> XOR</a:t>
            </a:r>
            <a:r>
              <a:rPr lang="da-DK" baseline="0" dirty="0" smtClean="0"/>
              <a:t> </a:t>
            </a:r>
            <a:r>
              <a:rPr lang="da-DK" baseline="0" dirty="0" err="1" smtClean="0"/>
              <a:t>next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E9E3E-F3C7-4732-91F6-0A90745DA8EF}" type="slidenum">
              <a:rPr lang="da-DK" smtClean="0"/>
              <a:pPr/>
              <a:t>9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* </a:t>
            </a:r>
            <a:r>
              <a:rPr lang="da-DK" dirty="0" err="1" smtClean="0"/>
              <a:t>This</a:t>
            </a:r>
            <a:r>
              <a:rPr lang="da-DK" dirty="0" smtClean="0"/>
              <a:t> is more </a:t>
            </a:r>
            <a:r>
              <a:rPr lang="da-DK" dirty="0" err="1" smtClean="0"/>
              <a:t>than</a:t>
            </a:r>
            <a:r>
              <a:rPr lang="da-DK" dirty="0" smtClean="0"/>
              <a:t> a trick – it is a</a:t>
            </a:r>
            <a:r>
              <a:rPr lang="da-DK" b="1" dirty="0" smtClean="0"/>
              <a:t> </a:t>
            </a:r>
            <a:r>
              <a:rPr lang="da-DK" b="1" dirty="0" err="1" smtClean="0"/>
              <a:t>technique</a:t>
            </a:r>
            <a:r>
              <a:rPr lang="da-DK" b="1" dirty="0" smtClean="0"/>
              <a:t>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E9E3E-F3C7-4732-91F6-0A90745DA8EF}" type="slidenum">
              <a:rPr lang="da-DK" smtClean="0"/>
              <a:pPr/>
              <a:t>10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Exercise</a:t>
            </a:r>
            <a:r>
              <a:rPr lang="da-DK" dirty="0" smtClean="0"/>
              <a:t> 78</a:t>
            </a:r>
          </a:p>
          <a:p>
            <a:endParaRPr lang="da-DK" dirty="0" smtClean="0"/>
          </a:p>
          <a:p>
            <a:endParaRPr lang="da-DK" dirty="0" smtClean="0"/>
          </a:p>
          <a:p>
            <a:pPr marL="228600" indent="-228600">
              <a:buAutoNum type="alphaLcParenR"/>
            </a:pPr>
            <a:r>
              <a:rPr lang="da-DK" dirty="0" smtClean="0"/>
              <a:t>S AND 1&lt;&lt;x</a:t>
            </a:r>
          </a:p>
          <a:p>
            <a:pPr marL="228600" indent="-228600">
              <a:buAutoNum type="alphaLcParenR"/>
            </a:pPr>
            <a:r>
              <a:rPr lang="da-DK" dirty="0" smtClean="0"/>
              <a:t>S1 AND</a:t>
            </a:r>
            <a:r>
              <a:rPr lang="da-DK" baseline="0" dirty="0" smtClean="0"/>
              <a:t> S2 = 0</a:t>
            </a:r>
            <a:endParaRPr lang="da-DK" dirty="0" smtClean="0"/>
          </a:p>
          <a:p>
            <a:r>
              <a:rPr lang="da-DK" dirty="0" smtClean="0"/>
              <a:t>d) S1 OR S2 OR </a:t>
            </a:r>
            <a:r>
              <a:rPr lang="da-DK" dirty="0" err="1" smtClean="0"/>
              <a:t>Sk</a:t>
            </a:r>
            <a:r>
              <a:rPr lang="da-DK" dirty="0" smtClean="0"/>
              <a:t> = S1</a:t>
            </a:r>
            <a:r>
              <a:rPr lang="da-DK" baseline="0" dirty="0" smtClean="0"/>
              <a:t> + S2+ …+ </a:t>
            </a:r>
            <a:r>
              <a:rPr lang="da-DK" baseline="0" dirty="0" err="1" smtClean="0"/>
              <a:t>Sk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E9E3E-F3C7-4732-91F6-0A90745DA8EF}" type="slidenum">
              <a:rPr lang="da-DK" smtClean="0"/>
              <a:pPr/>
              <a:t>14</a:t>
            </a:fld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da-DK" dirty="0" smtClean="0"/>
              <a:t> </a:t>
            </a:r>
            <a:r>
              <a:rPr lang="da-DK" dirty="0" err="1" smtClean="0"/>
              <a:t>Binary</a:t>
            </a:r>
            <a:r>
              <a:rPr lang="da-DK" dirty="0" smtClean="0"/>
              <a:t> </a:t>
            </a:r>
            <a:r>
              <a:rPr lang="da-DK" dirty="0" err="1" smtClean="0"/>
              <a:t>tree</a:t>
            </a:r>
            <a:r>
              <a:rPr lang="da-DK" dirty="0" smtClean="0"/>
              <a:t> </a:t>
            </a:r>
            <a:r>
              <a:rPr lang="da-DK" dirty="0" err="1" smtClean="0"/>
              <a:t>computation</a:t>
            </a:r>
            <a:r>
              <a:rPr lang="da-DK" baseline="0" dirty="0" smtClean="0"/>
              <a:t> (</a:t>
            </a:r>
            <a:r>
              <a:rPr lang="da-DK" baseline="0" dirty="0" err="1" smtClean="0"/>
              <a:t>divide-and-conquer</a:t>
            </a:r>
            <a:r>
              <a:rPr lang="da-DK" baseline="0" dirty="0" smtClean="0"/>
              <a:t>)</a:t>
            </a:r>
          </a:p>
          <a:p>
            <a:pPr>
              <a:buFont typeface="Arial" charset="0"/>
              <a:buChar char="•"/>
            </a:pPr>
            <a:r>
              <a:rPr lang="da-DK" dirty="0" smtClean="0"/>
              <a:t> </a:t>
            </a:r>
            <a:r>
              <a:rPr lang="da-DK" dirty="0" err="1" smtClean="0"/>
              <a:t>loglog</a:t>
            </a:r>
            <a:r>
              <a:rPr lang="da-DK" baseline="0" dirty="0" smtClean="0"/>
              <a:t> n </a:t>
            </a:r>
            <a:r>
              <a:rPr lang="da-DK" baseline="0" dirty="0" err="1" smtClean="0"/>
              <a:t>reduction</a:t>
            </a:r>
            <a:r>
              <a:rPr lang="da-DK" baseline="0" dirty="0" smtClean="0"/>
              <a:t>, and </a:t>
            </a:r>
            <a:r>
              <a:rPr lang="da-DK" baseline="0" dirty="0" err="1" smtClean="0"/>
              <a:t>apply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multiplication</a:t>
            </a:r>
            <a:r>
              <a:rPr lang="da-DK" baseline="0" dirty="0" smtClean="0"/>
              <a:t> to sum </a:t>
            </a:r>
            <a:r>
              <a:rPr lang="da-DK" baseline="0" dirty="0" err="1" smtClean="0"/>
              <a:t>neighbourhing</a:t>
            </a:r>
            <a:r>
              <a:rPr lang="da-DK" baseline="0" dirty="0" smtClean="0"/>
              <a:t> </a:t>
            </a:r>
            <a:r>
              <a:rPr lang="da-DK" baseline="0" dirty="0" err="1" smtClean="0"/>
              <a:t>fields</a:t>
            </a:r>
            <a:r>
              <a:rPr lang="da-DK" baseline="0" dirty="0" smtClean="0"/>
              <a:t>.</a:t>
            </a:r>
          </a:p>
          <a:p>
            <a:pPr>
              <a:buFont typeface="Arial" charset="0"/>
              <a:buChar char="•"/>
            </a:pPr>
            <a:endParaRPr lang="da-DK" baseline="0" dirty="0" smtClean="0"/>
          </a:p>
          <a:p>
            <a:pPr>
              <a:buFont typeface="Arial" charset="0"/>
              <a:buNone/>
            </a:pPr>
            <a:r>
              <a:rPr lang="da-DK" b="1" baseline="0" dirty="0" smtClean="0"/>
              <a:t>b) </a:t>
            </a:r>
            <a:r>
              <a:rPr lang="da-DK" b="1" baseline="0" dirty="0" err="1" smtClean="0"/>
              <a:t>Equation</a:t>
            </a:r>
            <a:r>
              <a:rPr lang="da-DK" b="1" baseline="0" dirty="0" smtClean="0"/>
              <a:t> 62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E9E3E-F3C7-4732-91F6-0A90745DA8EF}" type="slidenum">
              <a:rPr lang="da-DK" smtClean="0"/>
              <a:pPr/>
              <a:t>15</a:t>
            </a:fld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b="1" dirty="0" smtClean="0"/>
              <a:t>Equation 65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E9E3E-F3C7-4732-91F6-0A90745DA8EF}" type="slidenum">
              <a:rPr lang="da-DK" smtClean="0"/>
              <a:pPr/>
              <a:t>17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A7B1-0292-4F05-B19C-D1E5182AAF61}" type="datetimeFigureOut">
              <a:rPr lang="da-DK" smtClean="0"/>
              <a:pPr/>
              <a:t>17-06-2008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4989-584E-4F48-AAE2-96F876F35F41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A7B1-0292-4F05-B19C-D1E5182AAF61}" type="datetimeFigureOut">
              <a:rPr lang="da-DK" smtClean="0"/>
              <a:pPr/>
              <a:t>17-06-2008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4989-584E-4F48-AAE2-96F876F35F41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A7B1-0292-4F05-B19C-D1E5182AAF61}" type="datetimeFigureOut">
              <a:rPr lang="da-DK" smtClean="0"/>
              <a:pPr/>
              <a:t>17-06-2008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4989-584E-4F48-AAE2-96F876F35F41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BDEC-0F1B-4B56-AA04-A981A99203F1}" type="datetimeFigureOut">
              <a:rPr lang="da-DK" smtClean="0"/>
              <a:pPr/>
              <a:t>17-06-2008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E73-5219-42F9-8BCF-6A5673DC70E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BDEC-0F1B-4B56-AA04-A981A99203F1}" type="datetimeFigureOut">
              <a:rPr lang="da-DK" smtClean="0"/>
              <a:pPr/>
              <a:t>17-06-2008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E73-5219-42F9-8BCF-6A5673DC70E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BDEC-0F1B-4B56-AA04-A981A99203F1}" type="datetimeFigureOut">
              <a:rPr lang="da-DK" smtClean="0"/>
              <a:pPr/>
              <a:t>17-06-2008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E73-5219-42F9-8BCF-6A5673DC70E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BDEC-0F1B-4B56-AA04-A981A99203F1}" type="datetimeFigureOut">
              <a:rPr lang="da-DK" smtClean="0"/>
              <a:pPr/>
              <a:t>17-06-2008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E73-5219-42F9-8BCF-6A5673DC70E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BDEC-0F1B-4B56-AA04-A981A99203F1}" type="datetimeFigureOut">
              <a:rPr lang="da-DK" smtClean="0"/>
              <a:pPr/>
              <a:t>17-06-2008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E73-5219-42F9-8BCF-6A5673DC70E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BDEC-0F1B-4B56-AA04-A981A99203F1}" type="datetimeFigureOut">
              <a:rPr lang="da-DK" smtClean="0"/>
              <a:pPr/>
              <a:t>17-06-2008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E73-5219-42F9-8BCF-6A5673DC70E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BDEC-0F1B-4B56-AA04-A981A99203F1}" type="datetimeFigureOut">
              <a:rPr lang="da-DK" smtClean="0"/>
              <a:pPr/>
              <a:t>17-06-2008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E73-5219-42F9-8BCF-6A5673DC70E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BDEC-0F1B-4B56-AA04-A981A99203F1}" type="datetimeFigureOut">
              <a:rPr lang="da-DK" smtClean="0"/>
              <a:pPr/>
              <a:t>17-06-2008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E73-5219-42F9-8BCF-6A5673DC70E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A7B1-0292-4F05-B19C-D1E5182AAF61}" type="datetimeFigureOut">
              <a:rPr lang="da-DK" smtClean="0"/>
              <a:pPr/>
              <a:t>17-06-2008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4989-584E-4F48-AAE2-96F876F35F41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BDEC-0F1B-4B56-AA04-A981A99203F1}" type="datetimeFigureOut">
              <a:rPr lang="da-DK" smtClean="0"/>
              <a:pPr/>
              <a:t>17-06-2008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E73-5219-42F9-8BCF-6A5673DC70E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BDEC-0F1B-4B56-AA04-A981A99203F1}" type="datetimeFigureOut">
              <a:rPr lang="da-DK" smtClean="0"/>
              <a:pPr/>
              <a:t>17-06-2008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E73-5219-42F9-8BCF-6A5673DC70E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BDEC-0F1B-4B56-AA04-A981A99203F1}" type="datetimeFigureOut">
              <a:rPr lang="da-DK" smtClean="0"/>
              <a:pPr/>
              <a:t>17-06-2008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2E73-5219-42F9-8BCF-6A5673DC70E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A7B1-0292-4F05-B19C-D1E5182AAF61}" type="datetimeFigureOut">
              <a:rPr lang="da-DK" smtClean="0"/>
              <a:pPr/>
              <a:t>17-06-2008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4989-584E-4F48-AAE2-96F876F35F41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A7B1-0292-4F05-B19C-D1E5182AAF61}" type="datetimeFigureOut">
              <a:rPr lang="da-DK" smtClean="0"/>
              <a:pPr/>
              <a:t>17-06-2008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4989-584E-4F48-AAE2-96F876F35F41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A7B1-0292-4F05-B19C-D1E5182AAF61}" type="datetimeFigureOut">
              <a:rPr lang="da-DK" smtClean="0"/>
              <a:pPr/>
              <a:t>17-06-2008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4989-584E-4F48-AAE2-96F876F35F41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A7B1-0292-4F05-B19C-D1E5182AAF61}" type="datetimeFigureOut">
              <a:rPr lang="da-DK" smtClean="0"/>
              <a:pPr/>
              <a:t>17-06-2008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4989-584E-4F48-AAE2-96F876F35F41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A7B1-0292-4F05-B19C-D1E5182AAF61}" type="datetimeFigureOut">
              <a:rPr lang="da-DK" smtClean="0"/>
              <a:pPr/>
              <a:t>17-06-2008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4989-584E-4F48-AAE2-96F876F35F41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A7B1-0292-4F05-B19C-D1E5182AAF61}" type="datetimeFigureOut">
              <a:rPr lang="da-DK" smtClean="0"/>
              <a:pPr/>
              <a:t>17-06-2008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4989-584E-4F48-AAE2-96F876F35F41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A7B1-0292-4F05-B19C-D1E5182AAF61}" type="datetimeFigureOut">
              <a:rPr lang="da-DK" smtClean="0"/>
              <a:pPr/>
              <a:t>17-06-2008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4989-584E-4F48-AAE2-96F876F35F41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1A7B1-0292-4F05-B19C-D1E5182AAF61}" type="datetimeFigureOut">
              <a:rPr lang="da-DK" smtClean="0"/>
              <a:pPr/>
              <a:t>17-06-2008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 err="1" smtClean="0"/>
              <a:t>Bla</a:t>
            </a:r>
            <a:r>
              <a:rPr lang="da-DK" dirty="0" smtClean="0"/>
              <a:t>… </a:t>
            </a:r>
            <a:fld id="{0D7C2377-A402-4F8E-8DAE-87691191277F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BDEC-0F1B-4B56-AA04-A981A99203F1}" type="datetimeFigureOut">
              <a:rPr lang="da-DK" smtClean="0"/>
              <a:pPr/>
              <a:t>17-06-2008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22E73-5219-42F9-8BCF-6A5673DC70EF}" type="slidenum">
              <a:rPr lang="da-DK" smtClean="0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000240"/>
            <a:ext cx="9144000" cy="142876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30413"/>
            <a:ext cx="9144000" cy="1470025"/>
          </a:xfrm>
        </p:spPr>
        <p:txBody>
          <a:bodyPr>
            <a:noAutofit/>
          </a:bodyPr>
          <a:lstStyle/>
          <a:p>
            <a:r>
              <a:rPr lang="da-DK" sz="6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Word RAM </a:t>
            </a:r>
            <a:r>
              <a:rPr lang="da-DK" sz="66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Algorithms</a:t>
            </a:r>
            <a:endParaRPr lang="da-DK" sz="6600" b="1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76730"/>
            <a:ext cx="6400800" cy="1681162"/>
          </a:xfrm>
        </p:spPr>
        <p:txBody>
          <a:bodyPr>
            <a:normAutofit fontScale="85000" lnSpcReduction="20000"/>
          </a:bodyPr>
          <a:lstStyle/>
          <a:p>
            <a:r>
              <a:rPr lang="da-DK" sz="3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Gerth </a:t>
            </a:r>
            <a:r>
              <a:rPr lang="da-DK" sz="3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Stølting</a:t>
            </a:r>
            <a:r>
              <a:rPr lang="da-DK" sz="3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Brodal</a:t>
            </a:r>
          </a:p>
          <a:p>
            <a:endParaRPr lang="da-D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University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Aarhus</a:t>
            </a:r>
            <a:endParaRPr lang="da-DK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64447" y="6417254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Monday</a:t>
            </a:r>
            <a:r>
              <a:rPr lang="da-DK" dirty="0" smtClean="0"/>
              <a:t> </a:t>
            </a:r>
            <a:r>
              <a:rPr lang="da-DK" dirty="0"/>
              <a:t>J</a:t>
            </a:r>
            <a:r>
              <a:rPr lang="da-DK" dirty="0" smtClean="0"/>
              <a:t>une 9, 2008, IT </a:t>
            </a:r>
            <a:r>
              <a:rPr lang="da-DK" dirty="0" err="1" smtClean="0"/>
              <a:t>University</a:t>
            </a:r>
            <a:r>
              <a:rPr lang="da-DK" dirty="0" smtClean="0"/>
              <a:t> of Copenhagen, Denmark</a:t>
            </a:r>
            <a:endParaRPr lang="da-DK" dirty="0"/>
          </a:p>
        </p:txBody>
      </p:sp>
      <p:pic>
        <p:nvPicPr>
          <p:cNvPr id="1026" name="Picture 2" descr="http://www.daimi.au.dk/~gerth/madalgo-logo/MadalgoLogo1024x1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6090" y="4929198"/>
            <a:ext cx="3611820" cy="35977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50004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International PhD School in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b="1" dirty="0"/>
              <a:t>Algorithms for Advanced Processor Architectures - </a:t>
            </a:r>
            <a:r>
              <a:rPr lang="en-US" sz="2400" b="1" dirty="0" smtClean="0"/>
              <a:t>AFAPA</a:t>
            </a:r>
            <a:endParaRPr lang="da-D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2876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>
                <a:solidFill>
                  <a:schemeClr val="bg1"/>
                </a:solidFill>
              </a:rPr>
              <a:t>Exercise</a:t>
            </a:r>
            <a:r>
              <a:rPr lang="da-DK" b="1" dirty="0" smtClean="0">
                <a:solidFill>
                  <a:schemeClr val="bg1"/>
                </a:solidFill>
              </a:rPr>
              <a:t> 2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14515"/>
            <a:ext cx="8543956" cy="4686319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None/>
            </a:pPr>
            <a:r>
              <a:rPr lang="da-DK" dirty="0" err="1" smtClean="0">
                <a:solidFill>
                  <a:srgbClr val="C00000"/>
                </a:solidFill>
              </a:rPr>
              <a:t>Question</a:t>
            </a:r>
            <a:r>
              <a:rPr lang="da-DK" dirty="0" smtClean="0">
                <a:solidFill>
                  <a:srgbClr val="C00000"/>
                </a:solidFill>
              </a:rPr>
              <a:t>.</a:t>
            </a:r>
            <a:r>
              <a:rPr lang="da-DK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dirty="0" err="1" smtClean="0"/>
              <a:t>How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pack</a:t>
            </a:r>
            <a:r>
              <a:rPr lang="da-DK" dirty="0" smtClean="0"/>
              <a:t> an array of </a:t>
            </a:r>
            <a:r>
              <a:rPr lang="da-DK" i="1" dirty="0" smtClean="0"/>
              <a:t>N</a:t>
            </a:r>
            <a:r>
              <a:rPr lang="da-DK" dirty="0" smtClean="0"/>
              <a:t> 5-bit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dirty="0" err="1" smtClean="0"/>
              <a:t>integers</a:t>
            </a:r>
            <a:r>
              <a:rPr lang="da-DK" dirty="0" smtClean="0"/>
              <a:t> </a:t>
            </a:r>
            <a:r>
              <a:rPr lang="da-DK" dirty="0" err="1" smtClean="0"/>
              <a:t>into</a:t>
            </a:r>
            <a:r>
              <a:rPr lang="da-DK" dirty="0" smtClean="0"/>
              <a:t> an array of 64-bit </a:t>
            </a:r>
            <a:r>
              <a:rPr lang="da-DK" dirty="0" err="1" smtClean="0"/>
              <a:t>words</a:t>
            </a:r>
            <a:r>
              <a:rPr lang="da-DK" dirty="0" smtClean="0"/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dirty="0" err="1" smtClean="0"/>
              <a:t>such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endParaRPr lang="da-DK" dirty="0" smtClean="0"/>
          </a:p>
          <a:p>
            <a:pPr marL="0" indent="0">
              <a:spcBef>
                <a:spcPts val="0"/>
              </a:spcBef>
              <a:buNone/>
            </a:pPr>
            <a:endParaRPr lang="da-DK" dirty="0" smtClean="0"/>
          </a:p>
          <a:p>
            <a:pPr marL="514350" indent="-514350">
              <a:spcBef>
                <a:spcPts val="0"/>
              </a:spcBef>
              <a:buFont typeface="+mj-lt"/>
              <a:buAutoNum type="alphaLcParenR"/>
            </a:pP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only</a:t>
            </a:r>
            <a:r>
              <a:rPr lang="da-DK" dirty="0" smtClean="0"/>
              <a:t> </a:t>
            </a:r>
            <a:r>
              <a:rPr lang="da-DK" dirty="0" err="1" smtClean="0"/>
              <a:t>use</a:t>
            </a:r>
            <a:r>
              <a:rPr lang="da-DK" dirty="0" smtClean="0"/>
              <a:t> </a:t>
            </a:r>
            <a:r>
              <a:rPr lang="da-DK" dirty="0" smtClean="0">
                <a:sym typeface="Symbol"/>
              </a:rPr>
              <a:t></a:t>
            </a:r>
            <a:r>
              <a:rPr lang="da-DK" dirty="0" smtClean="0"/>
              <a:t> </a:t>
            </a:r>
            <a:r>
              <a:rPr lang="da-DK" i="1" dirty="0" smtClean="0"/>
              <a:t>N</a:t>
            </a:r>
            <a:r>
              <a:rPr lang="da-DK" dirty="0" smtClean="0"/>
              <a:t>∙5/64 </a:t>
            </a:r>
            <a:r>
              <a:rPr lang="da-DK" dirty="0" err="1" smtClean="0"/>
              <a:t>words</a:t>
            </a:r>
            <a:r>
              <a:rPr lang="da-DK" dirty="0" smtClean="0"/>
              <a:t>, and </a:t>
            </a:r>
          </a:p>
          <a:p>
            <a:pPr marL="514350" indent="-514350">
              <a:spcBef>
                <a:spcPts val="0"/>
              </a:spcBef>
              <a:buFont typeface="+mj-lt"/>
              <a:buAutoNum type="alphaLcParenR"/>
            </a:pPr>
            <a:endParaRPr lang="da-DK" dirty="0" smtClean="0"/>
          </a:p>
          <a:p>
            <a:pPr marL="514350" indent="-514350">
              <a:spcBef>
                <a:spcPts val="0"/>
              </a:spcBef>
              <a:buFont typeface="+mj-lt"/>
              <a:buAutoNum type="alphaLcParenR"/>
            </a:pP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access</a:t>
            </a:r>
            <a:r>
              <a:rPr lang="da-DK" dirty="0" smtClean="0"/>
              <a:t> the </a:t>
            </a:r>
            <a:r>
              <a:rPr lang="da-DK" i="1" dirty="0" err="1" smtClean="0"/>
              <a:t>i</a:t>
            </a:r>
            <a:r>
              <a:rPr lang="da-DK" dirty="0" err="1" smtClean="0"/>
              <a:t>’th</a:t>
            </a:r>
            <a:r>
              <a:rPr lang="da-DK" dirty="0" smtClean="0"/>
              <a:t> 5-bit </a:t>
            </a:r>
            <a:r>
              <a:rPr lang="da-DK" dirty="0" err="1" smtClean="0"/>
              <a:t>integer</a:t>
            </a:r>
            <a:r>
              <a:rPr lang="da-DK" dirty="0" smtClean="0"/>
              <a:t> </a:t>
            </a:r>
            <a:r>
              <a:rPr lang="da-DK" dirty="0" err="1" smtClean="0"/>
              <a:t>efficiently</a:t>
            </a:r>
            <a:r>
              <a:rPr lang="da-DK" dirty="0" smtClean="0"/>
              <a:t> </a:t>
            </a:r>
            <a:r>
              <a:rPr lang="da-DK" i="1" dirty="0" smtClean="0"/>
              <a:t>?</a:t>
            </a:r>
            <a:endParaRPr lang="da-DK" i="1" dirty="0"/>
          </a:p>
        </p:txBody>
      </p:sp>
      <p:grpSp>
        <p:nvGrpSpPr>
          <p:cNvPr id="117" name="Group 116"/>
          <p:cNvGrpSpPr/>
          <p:nvPr/>
        </p:nvGrpSpPr>
        <p:grpSpPr>
          <a:xfrm>
            <a:off x="7072330" y="2000240"/>
            <a:ext cx="1785950" cy="2819119"/>
            <a:chOff x="7143768" y="1610013"/>
            <a:chExt cx="1785950" cy="2819119"/>
          </a:xfrm>
        </p:grpSpPr>
        <p:sp>
          <p:nvSpPr>
            <p:cNvPr id="53" name="Rectangle 52"/>
            <p:cNvSpPr/>
            <p:nvPr/>
          </p:nvSpPr>
          <p:spPr>
            <a:xfrm>
              <a:off x="7286644" y="2000240"/>
              <a:ext cx="1500198" cy="21431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7286643" y="2000240"/>
              <a:ext cx="1123931" cy="2143140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001024" y="1990714"/>
              <a:ext cx="8572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000" dirty="0" smtClean="0"/>
                <a:t>01011</a:t>
              </a:r>
              <a:endParaRPr lang="en-US" sz="1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001024" y="2428868"/>
              <a:ext cx="8572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000" dirty="0" smtClean="0"/>
                <a:t>01011</a:t>
              </a:r>
              <a:endParaRPr lang="en-US" sz="10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8001024" y="2214554"/>
              <a:ext cx="8572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000" dirty="0" smtClean="0"/>
                <a:t>01011</a:t>
              </a:r>
              <a:endParaRPr lang="en-US" sz="10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001024" y="2643182"/>
              <a:ext cx="8572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000" dirty="0" smtClean="0"/>
                <a:t>01011</a:t>
              </a:r>
              <a:endParaRPr lang="en-US" sz="10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001024" y="2857496"/>
              <a:ext cx="8572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000" dirty="0" smtClean="0"/>
                <a:t>01011</a:t>
              </a:r>
              <a:endParaRPr lang="en-US" sz="10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001024" y="3067040"/>
              <a:ext cx="8572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000" dirty="0" smtClean="0"/>
                <a:t>01011</a:t>
              </a:r>
              <a:endParaRPr lang="en-US" sz="10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001024" y="3286124"/>
              <a:ext cx="8572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000" dirty="0" smtClean="0"/>
                <a:t>01011</a:t>
              </a:r>
              <a:endParaRPr lang="en-US" sz="10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001024" y="3500438"/>
              <a:ext cx="8572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000" dirty="0" smtClean="0"/>
                <a:t>01011</a:t>
              </a:r>
              <a:endParaRPr lang="en-US" sz="10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8001024" y="3929066"/>
              <a:ext cx="8572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000" dirty="0" smtClean="0"/>
                <a:t>01011</a:t>
              </a:r>
              <a:endParaRPr lang="en-US" sz="10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001024" y="3714752"/>
              <a:ext cx="8572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000" dirty="0" smtClean="0"/>
                <a:t>01011</a:t>
              </a:r>
              <a:endParaRPr lang="en-US" sz="1000" dirty="0"/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7286644" y="2214554"/>
              <a:ext cx="150019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7286644" y="2428868"/>
              <a:ext cx="150019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7286644" y="2643182"/>
              <a:ext cx="150019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7286644" y="2857496"/>
              <a:ext cx="150019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7286644" y="3071810"/>
              <a:ext cx="150019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7286644" y="3714752"/>
              <a:ext cx="150019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7286644" y="3286124"/>
              <a:ext cx="150019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7286644" y="3500438"/>
              <a:ext cx="150019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7286644" y="3929066"/>
              <a:ext cx="150019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Rectangle 113"/>
            <p:cNvSpPr/>
            <p:nvPr/>
          </p:nvSpPr>
          <p:spPr>
            <a:xfrm>
              <a:off x="7286644" y="2000240"/>
              <a:ext cx="1500198" cy="214314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7143768" y="4090578"/>
              <a:ext cx="17859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600" i="1" dirty="0" err="1" smtClean="0"/>
                <a:t>how</a:t>
              </a:r>
              <a:r>
                <a:rPr lang="da-DK" sz="1600" i="1" dirty="0" smtClean="0"/>
                <a:t> not to do it</a:t>
              </a:r>
              <a:endParaRPr lang="en-US" sz="1600" i="1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7286644" y="1610013"/>
              <a:ext cx="1500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 smtClean="0"/>
                <a:t>64 bits</a:t>
              </a:r>
              <a:endParaRPr lang="en-US" sz="2400" dirty="0"/>
            </a:p>
          </p:txBody>
        </p:sp>
      </p:grpSp>
      <p:sp>
        <p:nvSpPr>
          <p:cNvPr id="118" name="TextBox 117"/>
          <p:cNvSpPr txBox="1"/>
          <p:nvPr/>
        </p:nvSpPr>
        <p:spPr>
          <a:xfrm rot="17465869">
            <a:off x="6630740" y="2921168"/>
            <a:ext cx="22145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6000" b="1" dirty="0" err="1" smtClean="0">
                <a:solidFill>
                  <a:schemeClr val="bg1"/>
                </a:solidFill>
              </a:rPr>
              <a:t>waste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1917"/>
            <a:ext cx="7772400" cy="1470025"/>
          </a:xfrm>
        </p:spPr>
        <p:txBody>
          <a:bodyPr>
            <a:normAutofit/>
          </a:bodyPr>
          <a:lstStyle/>
          <a:p>
            <a:r>
              <a:rPr lang="da-DK" sz="6000" b="1" dirty="0" smtClean="0">
                <a:solidFill>
                  <a:srgbClr val="C00000"/>
                </a:solidFill>
              </a:rPr>
              <a:t>Words as Sets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rgbClr val="C00000"/>
                </a:solidFill>
              </a:rPr>
              <a:t>Words as Sets</a:t>
            </a:r>
            <a:endParaRPr lang="da-DK" b="1" dirty="0">
              <a:solidFill>
                <a:srgbClr val="C000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00138" y="5000636"/>
          <a:ext cx="73152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6400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4000"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42910" y="1857364"/>
            <a:ext cx="77867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err="1" smtClean="0"/>
              <a:t>Would</a:t>
            </a:r>
            <a:r>
              <a:rPr lang="da-DK" sz="3200" dirty="0" smtClean="0"/>
              <a:t> </a:t>
            </a:r>
            <a:r>
              <a:rPr lang="da-DK" sz="3200" dirty="0" err="1" smtClean="0"/>
              <a:t>like</a:t>
            </a:r>
            <a:r>
              <a:rPr lang="da-DK" sz="3200" dirty="0" smtClean="0"/>
              <a:t> to store </a:t>
            </a:r>
            <a:r>
              <a:rPr lang="da-DK" sz="3200" i="1" dirty="0" err="1" smtClean="0"/>
              <a:t>subsets</a:t>
            </a:r>
            <a:r>
              <a:rPr lang="da-DK" sz="3200" i="1" dirty="0" smtClean="0"/>
              <a:t> </a:t>
            </a:r>
            <a:r>
              <a:rPr lang="da-DK" sz="3200" dirty="0" smtClean="0"/>
              <a:t>of {0,1,2,...,</a:t>
            </a:r>
            <a:r>
              <a:rPr lang="da-DK" sz="3200" i="1" dirty="0" smtClean="0"/>
              <a:t>n</a:t>
            </a:r>
            <a:r>
              <a:rPr lang="da-DK" sz="3200" dirty="0" smtClean="0"/>
              <a:t>-1} in an </a:t>
            </a:r>
            <a:r>
              <a:rPr lang="da-DK" sz="3200" i="1" dirty="0" err="1" smtClean="0"/>
              <a:t>n</a:t>
            </a:r>
            <a:r>
              <a:rPr lang="da-DK" sz="3200" dirty="0" err="1" smtClean="0"/>
              <a:t>-bit</a:t>
            </a:r>
            <a:r>
              <a:rPr lang="da-DK" sz="3200" dirty="0" smtClean="0"/>
              <a:t> </a:t>
            </a:r>
            <a:r>
              <a:rPr lang="da-DK" sz="3200" dirty="0" err="1" smtClean="0"/>
              <a:t>word</a:t>
            </a:r>
            <a:r>
              <a:rPr lang="da-DK" sz="3200" dirty="0" smtClean="0"/>
              <a:t>.</a:t>
            </a:r>
          </a:p>
          <a:p>
            <a:endParaRPr lang="da-DK" sz="3200" dirty="0" smtClean="0"/>
          </a:p>
          <a:p>
            <a:r>
              <a:rPr lang="da-DK" sz="3200" dirty="0" smtClean="0"/>
              <a:t>The set {</a:t>
            </a:r>
            <a:r>
              <a:rPr lang="da-DK" sz="3200" dirty="0" smtClean="0">
                <a:solidFill>
                  <a:srgbClr val="C00000"/>
                </a:solidFill>
              </a:rPr>
              <a:t>2</a:t>
            </a:r>
            <a:r>
              <a:rPr lang="da-DK" sz="3200" dirty="0" smtClean="0"/>
              <a:t>,</a:t>
            </a:r>
            <a:r>
              <a:rPr lang="da-DK" sz="3200" dirty="0" smtClean="0">
                <a:solidFill>
                  <a:srgbClr val="C00000"/>
                </a:solidFill>
              </a:rPr>
              <a:t>5</a:t>
            </a:r>
            <a:r>
              <a:rPr lang="da-DK" sz="3200" dirty="0" smtClean="0"/>
              <a:t>,</a:t>
            </a:r>
            <a:r>
              <a:rPr lang="da-DK" sz="3200" dirty="0" smtClean="0">
                <a:solidFill>
                  <a:srgbClr val="C00000"/>
                </a:solidFill>
              </a:rPr>
              <a:t>7</a:t>
            </a:r>
            <a:r>
              <a:rPr lang="da-DK" sz="3200" dirty="0" smtClean="0"/>
              <a:t>,</a:t>
            </a:r>
            <a:r>
              <a:rPr lang="da-DK" sz="3200" dirty="0" smtClean="0">
                <a:solidFill>
                  <a:srgbClr val="C00000"/>
                </a:solidFill>
              </a:rPr>
              <a:t>13</a:t>
            </a:r>
            <a:r>
              <a:rPr lang="da-DK" sz="3200" dirty="0" smtClean="0"/>
              <a:t>} </a:t>
            </a:r>
            <a:r>
              <a:rPr lang="da-DK" sz="3200" dirty="0" err="1" smtClean="0"/>
              <a:t>can</a:t>
            </a:r>
            <a:r>
              <a:rPr lang="da-DK" sz="3200" dirty="0" smtClean="0"/>
              <a:t> </a:t>
            </a:r>
            <a:r>
              <a:rPr lang="da-DK" sz="3200" dirty="0" err="1" smtClean="0"/>
              <a:t>e.g</a:t>
            </a:r>
            <a:r>
              <a:rPr lang="da-DK" sz="3200" dirty="0" smtClean="0"/>
              <a:t>. </a:t>
            </a:r>
            <a:r>
              <a:rPr lang="da-DK" sz="3200" dirty="0" err="1" smtClean="0"/>
              <a:t>be</a:t>
            </a:r>
            <a:r>
              <a:rPr lang="da-DK" sz="3200" dirty="0" smtClean="0"/>
              <a:t> </a:t>
            </a:r>
            <a:r>
              <a:rPr lang="da-DK" sz="3200" dirty="0" err="1" smtClean="0"/>
              <a:t>represented</a:t>
            </a:r>
            <a:r>
              <a:rPr lang="da-DK" sz="3200" dirty="0" smtClean="0"/>
              <a:t> by</a:t>
            </a:r>
          </a:p>
          <a:p>
            <a:r>
              <a:rPr lang="da-DK" sz="3200" dirty="0" smtClean="0"/>
              <a:t>the </a:t>
            </a:r>
            <a:r>
              <a:rPr lang="da-DK" sz="3200" dirty="0" err="1" smtClean="0"/>
              <a:t>following</a:t>
            </a:r>
            <a:r>
              <a:rPr lang="da-DK" sz="3200" dirty="0" smtClean="0"/>
              <a:t> </a:t>
            </a:r>
            <a:r>
              <a:rPr lang="da-DK" sz="3200" dirty="0" err="1" smtClean="0"/>
              <a:t>word</a:t>
            </a:r>
            <a:r>
              <a:rPr lang="da-DK" sz="3200" dirty="0" smtClean="0"/>
              <a:t> (</a:t>
            </a:r>
            <a:r>
              <a:rPr lang="da-DK" sz="3200" dirty="0" err="1" smtClean="0"/>
              <a:t>bit-vector</a:t>
            </a:r>
            <a:r>
              <a:rPr lang="da-DK" sz="3200" dirty="0" smtClean="0"/>
              <a:t>):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2876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>
                <a:solidFill>
                  <a:schemeClr val="bg1"/>
                </a:solidFill>
              </a:rPr>
              <a:t>Exercise</a:t>
            </a:r>
            <a:r>
              <a:rPr lang="da-DK" b="1" dirty="0" smtClean="0">
                <a:solidFill>
                  <a:schemeClr val="bg1"/>
                </a:solidFill>
              </a:rPr>
              <a:t> 3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00267"/>
            <a:ext cx="8543956" cy="1614485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None/>
            </a:pPr>
            <a:r>
              <a:rPr lang="da-DK" dirty="0" err="1" smtClean="0">
                <a:solidFill>
                  <a:srgbClr val="C00000"/>
                </a:solidFill>
              </a:rPr>
              <a:t>Question</a:t>
            </a:r>
            <a:r>
              <a:rPr lang="da-DK" dirty="0" smtClean="0">
                <a:solidFill>
                  <a:srgbClr val="C00000"/>
                </a:solidFill>
              </a:rPr>
              <a:t>.</a:t>
            </a:r>
            <a:r>
              <a:rPr lang="da-DK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dirty="0" err="1" smtClean="0"/>
              <a:t>How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perform</a:t>
            </a:r>
            <a:r>
              <a:rPr lang="da-DK" dirty="0" smtClean="0"/>
              <a:t> the </a:t>
            </a:r>
            <a:r>
              <a:rPr lang="da-DK" dirty="0" err="1" smtClean="0"/>
              <a:t>following</a:t>
            </a:r>
            <a:r>
              <a:rPr lang="da-DK" dirty="0" smtClean="0"/>
              <a:t> set operations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dirty="0" err="1" smtClean="0"/>
              <a:t>efficiently</a:t>
            </a:r>
            <a:r>
              <a:rPr lang="da-DK" dirty="0" smtClean="0"/>
              <a:t>, given </a:t>
            </a:r>
            <a:r>
              <a:rPr lang="da-DK" dirty="0" err="1" smtClean="0"/>
              <a:t>two</a:t>
            </a:r>
            <a:r>
              <a:rPr lang="da-DK" dirty="0" smtClean="0"/>
              <a:t> </a:t>
            </a:r>
            <a:r>
              <a:rPr lang="en-US" dirty="0" smtClean="0"/>
              <a:t>words</a:t>
            </a:r>
            <a:r>
              <a:rPr lang="da-DK" dirty="0" smtClean="0"/>
              <a:t> </a:t>
            </a:r>
            <a:r>
              <a:rPr lang="da-DK" dirty="0" err="1" smtClean="0"/>
              <a:t>representing</a:t>
            </a:r>
            <a:r>
              <a:rPr lang="da-DK" dirty="0" smtClean="0"/>
              <a:t> </a:t>
            </a:r>
            <a:r>
              <a:rPr lang="da-DK" i="1" dirty="0" smtClean="0"/>
              <a:t>S</a:t>
            </a:r>
            <a:r>
              <a:rPr lang="da-DK" baseline="-25000" dirty="0" smtClean="0"/>
              <a:t>1 </a:t>
            </a:r>
            <a:r>
              <a:rPr lang="da-DK" dirty="0" smtClean="0">
                <a:sym typeface="Symbol"/>
              </a:rPr>
              <a:t>and </a:t>
            </a:r>
            <a:r>
              <a:rPr lang="da-DK" i="1" dirty="0" smtClean="0">
                <a:sym typeface="Symbol"/>
              </a:rPr>
              <a:t>S</a:t>
            </a:r>
            <a:r>
              <a:rPr lang="da-DK" baseline="-25000" dirty="0" smtClean="0">
                <a:sym typeface="Symbol"/>
              </a:rPr>
              <a:t>2</a:t>
            </a:r>
            <a:r>
              <a:rPr lang="da-DK" dirty="0" smtClean="0"/>
              <a:t>: 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3181368" y="4071942"/>
            <a:ext cx="3962400" cy="171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da-DK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da-DK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 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</a:t>
            </a:r>
            <a:r>
              <a:rPr kumimoji="0" lang="da-DK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2</a:t>
            </a:r>
            <a:endParaRPr kumimoji="0" lang="da-D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da-DK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da-DK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 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</a:t>
            </a:r>
            <a:r>
              <a:rPr kumimoji="0" lang="da-DK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2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da-DK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da-DK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\ 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</a:t>
            </a:r>
            <a:r>
              <a:rPr kumimoji="0" lang="da-DK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2</a:t>
            </a:r>
            <a:endParaRPr kumimoji="0" lang="da-D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2876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>
                <a:solidFill>
                  <a:schemeClr val="bg1"/>
                </a:solidFill>
              </a:rPr>
              <a:t>Exercise</a:t>
            </a:r>
            <a:r>
              <a:rPr lang="da-DK" b="1" dirty="0" smtClean="0">
                <a:solidFill>
                  <a:schemeClr val="bg1"/>
                </a:solidFill>
              </a:rPr>
              <a:t> 4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00267"/>
            <a:ext cx="8543956" cy="1614485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None/>
            </a:pPr>
            <a:r>
              <a:rPr lang="da-DK" dirty="0" err="1" smtClean="0">
                <a:solidFill>
                  <a:srgbClr val="C00000"/>
                </a:solidFill>
              </a:rPr>
              <a:t>Question</a:t>
            </a:r>
            <a:r>
              <a:rPr lang="da-DK" dirty="0" smtClean="0">
                <a:solidFill>
                  <a:srgbClr val="C00000"/>
                </a:solidFill>
              </a:rPr>
              <a:t>.</a:t>
            </a:r>
            <a:r>
              <a:rPr lang="da-DK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dirty="0" err="1" smtClean="0"/>
              <a:t>How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perform</a:t>
            </a:r>
            <a:r>
              <a:rPr lang="da-DK" dirty="0" smtClean="0"/>
              <a:t> the </a:t>
            </a:r>
            <a:r>
              <a:rPr lang="da-DK" dirty="0" err="1" smtClean="0"/>
              <a:t>following</a:t>
            </a:r>
            <a:r>
              <a:rPr lang="da-DK" dirty="0" smtClean="0"/>
              <a:t> set </a:t>
            </a:r>
            <a:r>
              <a:rPr lang="da-DK" dirty="0" err="1" smtClean="0"/>
              <a:t>queries</a:t>
            </a:r>
            <a:r>
              <a:rPr lang="da-DK" dirty="0" smtClean="0"/>
              <a:t>, given </a:t>
            </a:r>
            <a:r>
              <a:rPr lang="da-DK" dirty="0" err="1" smtClean="0"/>
              <a:t>words</a:t>
            </a:r>
            <a:r>
              <a:rPr lang="da-DK" dirty="0" smtClean="0"/>
              <a:t> </a:t>
            </a:r>
            <a:r>
              <a:rPr lang="da-DK" dirty="0" err="1" smtClean="0"/>
              <a:t>representing</a:t>
            </a:r>
            <a:r>
              <a:rPr lang="da-DK" dirty="0" smtClean="0"/>
              <a:t> the sets: 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2500298" y="4071942"/>
            <a:ext cx="4643470" cy="2286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da-DK" sz="3200" dirty="0" smtClean="0">
                <a:sym typeface="Symbol"/>
              </a:rPr>
              <a:t> 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x 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 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</a:t>
            </a:r>
            <a:r>
              <a:rPr kumimoji="0" lang="da-DK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?</a:t>
            </a:r>
            <a:endParaRPr kumimoji="0" lang="da-D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buFont typeface="+mj-lt"/>
              <a:buAutoNum type="alphaLcParenR"/>
            </a:pP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da-DK" sz="3200" i="1" dirty="0" smtClean="0"/>
              <a:t>S</a:t>
            </a:r>
            <a:r>
              <a:rPr lang="da-DK" sz="3200" baseline="-25000" dirty="0" smtClean="0"/>
              <a:t>1 </a:t>
            </a:r>
            <a:r>
              <a:rPr lang="da-DK" sz="3200" dirty="0" smtClean="0">
                <a:sym typeface="Symbol"/>
              </a:rPr>
              <a:t> </a:t>
            </a:r>
            <a:r>
              <a:rPr lang="da-DK" sz="3200" i="1" dirty="0" smtClean="0">
                <a:sym typeface="Symbol"/>
              </a:rPr>
              <a:t>S</a:t>
            </a:r>
            <a:r>
              <a:rPr lang="da-DK" sz="3200" baseline="-25000" dirty="0" smtClean="0">
                <a:sym typeface="Symbol"/>
              </a:rPr>
              <a:t>2</a:t>
            </a:r>
            <a:r>
              <a:rPr lang="da-DK" sz="3200" dirty="0" smtClean="0"/>
              <a:t> ?</a:t>
            </a:r>
            <a:endParaRPr kumimoji="0" lang="da-DK" sz="32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514350" lvl="0" indent="-514350">
              <a:buFont typeface="+mj-lt"/>
              <a:buAutoNum type="alphaLcParenR"/>
            </a:pP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Disjoint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da-DK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lang="da-DK" sz="3200" dirty="0" smtClean="0"/>
              <a:t>, 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</a:t>
            </a:r>
            <a:r>
              <a:rPr kumimoji="0" lang="da-DK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2</a:t>
            </a:r>
            <a:r>
              <a:rPr lang="da-DK" sz="3200" dirty="0" smtClean="0"/>
              <a:t>) ?</a:t>
            </a:r>
          </a:p>
          <a:p>
            <a:pPr marL="514350" indent="-514350">
              <a:buFont typeface="+mj-lt"/>
              <a:buAutoNum type="alphaLcParenR"/>
            </a:pPr>
            <a:r>
              <a:rPr lang="da-DK" sz="3200" dirty="0" smtClean="0"/>
              <a:t> </a:t>
            </a:r>
            <a:r>
              <a:rPr lang="da-DK" sz="3200" dirty="0" err="1" smtClean="0"/>
              <a:t>Disjoint</a:t>
            </a:r>
            <a:r>
              <a:rPr lang="da-DK" sz="3200" dirty="0" smtClean="0"/>
              <a:t>(</a:t>
            </a:r>
            <a:r>
              <a:rPr lang="da-DK" sz="3200" i="1" dirty="0" smtClean="0"/>
              <a:t>S</a:t>
            </a:r>
            <a:r>
              <a:rPr lang="da-DK" sz="3200" baseline="-25000" dirty="0" smtClean="0"/>
              <a:t>1</a:t>
            </a:r>
            <a:r>
              <a:rPr lang="da-DK" sz="3200" dirty="0" smtClean="0"/>
              <a:t>, </a:t>
            </a:r>
            <a:r>
              <a:rPr lang="da-DK" sz="3200" i="1" dirty="0" smtClean="0">
                <a:sym typeface="Symbol"/>
              </a:rPr>
              <a:t>S</a:t>
            </a:r>
            <a:r>
              <a:rPr lang="da-DK" sz="3200" baseline="-25000" dirty="0" smtClean="0">
                <a:sym typeface="Symbol"/>
              </a:rPr>
              <a:t>2</a:t>
            </a:r>
            <a:r>
              <a:rPr lang="da-DK" sz="3200" dirty="0" smtClean="0"/>
              <a:t>,..., </a:t>
            </a:r>
            <a:r>
              <a:rPr lang="da-DK" sz="3200" i="1" dirty="0" err="1" smtClean="0">
                <a:sym typeface="Symbol"/>
              </a:rPr>
              <a:t>S</a:t>
            </a:r>
            <a:r>
              <a:rPr lang="da-DK" sz="3200" i="1" baseline="-25000" dirty="0" err="1" smtClean="0">
                <a:sym typeface="Symbol"/>
              </a:rPr>
              <a:t>k</a:t>
            </a:r>
            <a:r>
              <a:rPr lang="da-DK" sz="3200" dirty="0" smtClean="0"/>
              <a:t> ) ?</a:t>
            </a:r>
          </a:p>
          <a:p>
            <a:pPr marL="514350" lvl="0" indent="-514350">
              <a:buFont typeface="+mj-lt"/>
              <a:buAutoNum type="alphaLcParenR"/>
            </a:pPr>
            <a:endParaRPr kumimoji="0" lang="da-D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kumimoji="0" lang="da-DK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2876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>
                <a:solidFill>
                  <a:schemeClr val="bg1"/>
                </a:solidFill>
              </a:rPr>
              <a:t>Exercise</a:t>
            </a:r>
            <a:r>
              <a:rPr lang="da-DK" b="1" dirty="0" smtClean="0">
                <a:solidFill>
                  <a:schemeClr val="bg1"/>
                </a:solidFill>
              </a:rPr>
              <a:t> 5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2910" y="2100267"/>
            <a:ext cx="7929618" cy="3971939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None/>
            </a:pPr>
            <a:r>
              <a:rPr lang="da-DK" dirty="0" err="1" smtClean="0">
                <a:solidFill>
                  <a:srgbClr val="C00000"/>
                </a:solidFill>
              </a:rPr>
              <a:t>Question</a:t>
            </a:r>
            <a:r>
              <a:rPr lang="da-DK" dirty="0" smtClean="0">
                <a:solidFill>
                  <a:srgbClr val="C00000"/>
                </a:solidFill>
              </a:rPr>
              <a:t>.</a:t>
            </a:r>
            <a:r>
              <a:rPr lang="da-DK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dirty="0" err="1" smtClean="0"/>
              <a:t>How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perform</a:t>
            </a:r>
            <a:r>
              <a:rPr lang="da-DK" dirty="0" smtClean="0"/>
              <a:t> </a:t>
            </a:r>
            <a:r>
              <a:rPr lang="da-DK" dirty="0" err="1" smtClean="0"/>
              <a:t>compute</a:t>
            </a:r>
            <a:r>
              <a:rPr lang="da-DK" dirty="0" smtClean="0"/>
              <a:t> |</a:t>
            </a:r>
            <a:r>
              <a:rPr lang="da-DK" i="1" dirty="0" smtClean="0"/>
              <a:t>S</a:t>
            </a:r>
            <a:r>
              <a:rPr lang="da-DK" dirty="0" smtClean="0"/>
              <a:t>|, given </a:t>
            </a:r>
            <a:r>
              <a:rPr lang="da-DK" i="1" dirty="0" smtClean="0"/>
              <a:t>S</a:t>
            </a:r>
            <a:r>
              <a:rPr lang="da-DK" dirty="0" smtClean="0"/>
              <a:t> as a </a:t>
            </a:r>
            <a:r>
              <a:rPr lang="da-DK" dirty="0" err="1" smtClean="0"/>
              <a:t>word</a:t>
            </a:r>
            <a:r>
              <a:rPr lang="da-DK" dirty="0" smtClean="0"/>
              <a:t> (i.e. </a:t>
            </a:r>
            <a:r>
              <a:rPr lang="da-DK" dirty="0" err="1" smtClean="0"/>
              <a:t>numer</a:t>
            </a:r>
            <a:r>
              <a:rPr lang="da-DK" dirty="0" smtClean="0"/>
              <a:t> of bits = 1)?</a:t>
            </a:r>
          </a:p>
          <a:p>
            <a:pPr marL="0" indent="0">
              <a:spcBef>
                <a:spcPts val="0"/>
              </a:spcBef>
              <a:buNone/>
            </a:pPr>
            <a:endParaRPr lang="da-DK" dirty="0" smtClean="0"/>
          </a:p>
          <a:p>
            <a:pPr marL="514350" indent="-514350">
              <a:spcBef>
                <a:spcPts val="0"/>
              </a:spcBef>
              <a:buFont typeface="+mj-lt"/>
              <a:buAutoNum type="alphaLcParenR"/>
            </a:pPr>
            <a:r>
              <a:rPr lang="da-DK" dirty="0" err="1" smtClean="0"/>
              <a:t>without</a:t>
            </a:r>
            <a:r>
              <a:rPr lang="da-DK" dirty="0" smtClean="0"/>
              <a:t>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dirty="0" err="1" smtClean="0"/>
              <a:t>multiplication</a:t>
            </a:r>
            <a:endParaRPr lang="da-DK" dirty="0" smtClean="0"/>
          </a:p>
          <a:p>
            <a:pPr marL="514350" indent="-514350">
              <a:spcBef>
                <a:spcPts val="0"/>
              </a:spcBef>
              <a:buFont typeface="+mj-lt"/>
              <a:buAutoNum type="alphaLcParenR"/>
            </a:pP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dirty="0" err="1" smtClean="0"/>
              <a:t>multiplication</a:t>
            </a:r>
            <a:endParaRPr lang="da-DK" dirty="0" smtClean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714348" y="5750641"/>
            <a:ext cx="7786742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a-DK" sz="3200" dirty="0" smtClean="0">
                <a:sym typeface="Symbol"/>
              </a:rPr>
              <a:t>					|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</a:t>
            </a:r>
            <a:r>
              <a:rPr kumimoji="0" lang="da-DK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|= 4</a:t>
            </a:r>
            <a:endParaRPr kumimoji="0" lang="da-DK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28714" y="5500702"/>
          <a:ext cx="73152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6400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4000"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318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a-DK" sz="6000" b="1" dirty="0" err="1" smtClean="0">
                <a:solidFill>
                  <a:srgbClr val="C00000"/>
                </a:solidFill>
              </a:rPr>
              <a:t>Bit-manipulations</a:t>
            </a:r>
            <a:r>
              <a:rPr lang="da-DK" sz="6000" b="1" dirty="0" smtClean="0">
                <a:solidFill>
                  <a:srgbClr val="C00000"/>
                </a:solidFill>
              </a:rPr>
              <a:t> </a:t>
            </a:r>
            <a:br>
              <a:rPr lang="da-DK" sz="6000" b="1" dirty="0" smtClean="0">
                <a:solidFill>
                  <a:srgbClr val="C00000"/>
                </a:solidFill>
              </a:rPr>
            </a:br>
            <a:r>
              <a:rPr lang="da-DK" sz="6000" b="1" dirty="0" err="1" smtClean="0">
                <a:solidFill>
                  <a:srgbClr val="C00000"/>
                </a:solidFill>
              </a:rPr>
              <a:t>on</a:t>
            </a:r>
            <a:r>
              <a:rPr lang="da-DK" sz="6000" b="1" dirty="0" smtClean="0">
                <a:solidFill>
                  <a:srgbClr val="C00000"/>
                </a:solidFill>
              </a:rPr>
              <a:t> Words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2876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>
                <a:solidFill>
                  <a:schemeClr val="bg1"/>
                </a:solidFill>
              </a:rPr>
              <a:t>Exercise</a:t>
            </a:r>
            <a:r>
              <a:rPr lang="da-DK" b="1" dirty="0" smtClean="0">
                <a:solidFill>
                  <a:schemeClr val="bg1"/>
                </a:solidFill>
              </a:rPr>
              <a:t> 6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2910" y="2100267"/>
            <a:ext cx="7929618" cy="1328733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None/>
            </a:pPr>
            <a:r>
              <a:rPr lang="da-DK" dirty="0" err="1" smtClean="0">
                <a:solidFill>
                  <a:srgbClr val="C00000"/>
                </a:solidFill>
              </a:rPr>
              <a:t>Question</a:t>
            </a:r>
            <a:r>
              <a:rPr lang="da-DK" dirty="0" smtClean="0">
                <a:solidFill>
                  <a:srgbClr val="C00000"/>
                </a:solidFill>
              </a:rPr>
              <a:t>.</a:t>
            </a:r>
            <a:r>
              <a:rPr lang="da-DK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dirty="0" err="1" smtClean="0"/>
              <a:t>Describe</a:t>
            </a:r>
            <a:r>
              <a:rPr lang="da-DK" dirty="0" smtClean="0"/>
              <a:t> </a:t>
            </a:r>
            <a:r>
              <a:rPr lang="da-DK" dirty="0" err="1" smtClean="0"/>
              <a:t>how</a:t>
            </a:r>
            <a:r>
              <a:rPr lang="da-DK" dirty="0" smtClean="0"/>
              <a:t> to </a:t>
            </a:r>
            <a:r>
              <a:rPr lang="da-DK" dirty="0" err="1" smtClean="0"/>
              <a:t>efficiently</a:t>
            </a:r>
            <a:r>
              <a:rPr lang="da-DK" dirty="0" smtClean="0"/>
              <a:t> </a:t>
            </a:r>
            <a:r>
              <a:rPr lang="da-DK" i="1" dirty="0" err="1" smtClean="0"/>
              <a:t>reverse</a:t>
            </a:r>
            <a:r>
              <a:rPr lang="da-DK" dirty="0" smtClean="0"/>
              <a:t> a </a:t>
            </a:r>
            <a:r>
              <a:rPr lang="da-DK" dirty="0" err="1" smtClean="0"/>
              <a:t>word</a:t>
            </a:r>
            <a:r>
              <a:rPr lang="da-DK" dirty="0" smtClean="0"/>
              <a:t> </a:t>
            </a:r>
            <a:r>
              <a:rPr lang="da-DK" i="1" dirty="0" smtClean="0"/>
              <a:t>S.</a:t>
            </a:r>
            <a:endParaRPr lang="da-DK" dirty="0" smtClean="0"/>
          </a:p>
          <a:p>
            <a:pPr marL="0" indent="0">
              <a:spcBef>
                <a:spcPts val="0"/>
              </a:spcBef>
              <a:buNone/>
            </a:pPr>
            <a:endParaRPr lang="da-DK" dirty="0" smtClean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0" y="4000504"/>
            <a:ext cx="1571636" cy="185738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514350" marR="0" lvl="0" indent="-51435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</a:t>
            </a:r>
          </a:p>
          <a:p>
            <a:pPr marL="514350" marR="0" lvl="0" indent="-51435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da-DK" sz="3200" i="1" dirty="0" smtClean="0">
              <a:sym typeface="Symbol"/>
            </a:endParaRPr>
          </a:p>
          <a:p>
            <a:pPr marL="514350" marR="0" lvl="0" indent="-51435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da-DK" sz="3200" i="1" dirty="0" smtClean="0">
              <a:sym typeface="Symbol"/>
            </a:endParaRPr>
          </a:p>
          <a:p>
            <a:pPr marL="514350" marR="0" lvl="0" indent="-51435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da-DK" sz="3200" i="1" dirty="0" smtClean="0">
              <a:sym typeface="Symbol"/>
            </a:endParaRPr>
          </a:p>
          <a:p>
            <a:pPr marL="514350" marR="0" lvl="0" indent="-51435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a-DK" sz="3200" b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reverse</a:t>
            </a:r>
            <a:r>
              <a:rPr kumimoji="0" lang="da-DK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</a:t>
            </a:r>
            <a:r>
              <a:rPr kumimoji="0" lang="da-DK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71604" y="3667132"/>
          <a:ext cx="73152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6400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4000"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92D050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92D05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accent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71604" y="5000636"/>
          <a:ext cx="73152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6400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4000"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</a:t>
                      </a: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accent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b="1" dirty="0" smtClean="0">
                          <a:solidFill>
                            <a:srgbClr val="92D050"/>
                          </a:solidFill>
                        </a:rPr>
                        <a:t>1</a:t>
                      </a: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rgbClr val="92D05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2876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>
                <a:solidFill>
                  <a:schemeClr val="bg1"/>
                </a:solidFill>
              </a:rPr>
              <a:t>Exercise</a:t>
            </a:r>
            <a:r>
              <a:rPr lang="da-DK" b="1" dirty="0" smtClean="0">
                <a:solidFill>
                  <a:schemeClr val="bg1"/>
                </a:solidFill>
              </a:rPr>
              <a:t> 7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2100267"/>
            <a:ext cx="8501122" cy="3328997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None/>
            </a:pPr>
            <a:r>
              <a:rPr lang="da-DK" dirty="0" err="1" smtClean="0">
                <a:solidFill>
                  <a:srgbClr val="C00000"/>
                </a:solidFill>
              </a:rPr>
              <a:t>Question</a:t>
            </a:r>
            <a:r>
              <a:rPr lang="da-DK" dirty="0" smtClean="0">
                <a:solidFill>
                  <a:srgbClr val="C00000"/>
                </a:solidFill>
              </a:rPr>
              <a:t>.</a:t>
            </a:r>
            <a:r>
              <a:rPr lang="da-DK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dirty="0" err="1" smtClean="0"/>
              <a:t>How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efficiently</a:t>
            </a:r>
            <a:r>
              <a:rPr lang="da-DK" dirty="0" smtClean="0"/>
              <a:t> </a:t>
            </a:r>
            <a:r>
              <a:rPr lang="da-DK" dirty="0" err="1" smtClean="0"/>
              <a:t>compute</a:t>
            </a:r>
            <a:r>
              <a:rPr lang="da-DK" dirty="0" smtClean="0"/>
              <a:t> the </a:t>
            </a:r>
            <a:r>
              <a:rPr lang="da-DK" i="1" dirty="0" err="1" smtClean="0">
                <a:solidFill>
                  <a:srgbClr val="C00000"/>
                </a:solidFill>
              </a:rPr>
              <a:t>zipper</a:t>
            </a:r>
            <a:r>
              <a:rPr lang="da-DK" i="1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da-DK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da-DK" i="1" dirty="0" smtClean="0"/>
              <a:t>y</a:t>
            </a:r>
            <a:r>
              <a:rPr lang="da-DK" i="1" baseline="-25000" dirty="0" smtClean="0"/>
              <a:t>n</a:t>
            </a:r>
            <a:r>
              <a:rPr lang="da-DK" baseline="-25000" dirty="0" smtClean="0"/>
              <a:t>/2-1</a:t>
            </a:r>
            <a:r>
              <a:rPr lang="da-DK" i="1" dirty="0" smtClean="0"/>
              <a:t>x</a:t>
            </a:r>
            <a:r>
              <a:rPr lang="da-DK" i="1" baseline="-25000" dirty="0" smtClean="0"/>
              <a:t>n</a:t>
            </a:r>
            <a:r>
              <a:rPr lang="da-DK" baseline="-25000" dirty="0" smtClean="0"/>
              <a:t>/2-1</a:t>
            </a:r>
            <a:r>
              <a:rPr lang="da-DK" i="1" dirty="0" smtClean="0"/>
              <a:t>...y</a:t>
            </a:r>
            <a:r>
              <a:rPr lang="da-DK" baseline="-25000" dirty="0" smtClean="0"/>
              <a:t>2</a:t>
            </a:r>
            <a:r>
              <a:rPr lang="da-DK" i="1" dirty="0" smtClean="0"/>
              <a:t>x</a:t>
            </a:r>
            <a:r>
              <a:rPr lang="da-DK" baseline="-25000" dirty="0" smtClean="0"/>
              <a:t>2</a:t>
            </a:r>
            <a:r>
              <a:rPr lang="da-DK" i="1" dirty="0" smtClean="0"/>
              <a:t>y</a:t>
            </a:r>
            <a:r>
              <a:rPr lang="da-DK" baseline="-25000" dirty="0" smtClean="0"/>
              <a:t>1</a:t>
            </a:r>
            <a:r>
              <a:rPr lang="da-DK" i="1" dirty="0" smtClean="0"/>
              <a:t>x</a:t>
            </a:r>
            <a:r>
              <a:rPr lang="da-DK" baseline="-25000" dirty="0" smtClean="0"/>
              <a:t>1</a:t>
            </a:r>
            <a:r>
              <a:rPr lang="da-DK" i="1" dirty="0" smtClean="0"/>
              <a:t>y</a:t>
            </a:r>
            <a:r>
              <a:rPr lang="da-DK" baseline="-25000" dirty="0" smtClean="0"/>
              <a:t>0</a:t>
            </a:r>
            <a:r>
              <a:rPr lang="da-DK" i="1" dirty="0" smtClean="0"/>
              <a:t>x</a:t>
            </a:r>
            <a:r>
              <a:rPr lang="da-DK" baseline="-25000" dirty="0" smtClean="0"/>
              <a:t>0</a:t>
            </a:r>
          </a:p>
          <a:p>
            <a:pPr marL="0" indent="0" algn="ctr">
              <a:spcBef>
                <a:spcPts val="0"/>
              </a:spcBef>
              <a:buNone/>
            </a:pPr>
            <a:endParaRPr lang="da-DK" dirty="0" smtClean="0"/>
          </a:p>
          <a:p>
            <a:pPr marL="0" indent="0">
              <a:spcBef>
                <a:spcPts val="0"/>
              </a:spcBef>
              <a:buNone/>
            </a:pPr>
            <a:r>
              <a:rPr lang="da-DK" dirty="0" smtClean="0"/>
              <a:t>of </a:t>
            </a:r>
            <a:r>
              <a:rPr lang="da-DK" dirty="0" err="1" smtClean="0"/>
              <a:t>two</a:t>
            </a:r>
            <a:r>
              <a:rPr lang="da-DK" dirty="0" smtClean="0"/>
              <a:t> </a:t>
            </a:r>
            <a:r>
              <a:rPr lang="da-DK" dirty="0" err="1" smtClean="0"/>
              <a:t>half-words</a:t>
            </a:r>
            <a:r>
              <a:rPr lang="da-DK" dirty="0" smtClean="0"/>
              <a:t> </a:t>
            </a:r>
            <a:r>
              <a:rPr lang="da-DK" i="1" dirty="0" smtClean="0"/>
              <a:t>x</a:t>
            </a:r>
            <a:r>
              <a:rPr lang="da-DK" i="1" baseline="-25000" dirty="0" smtClean="0"/>
              <a:t>n</a:t>
            </a:r>
            <a:r>
              <a:rPr lang="da-DK" baseline="-25000" dirty="0" smtClean="0"/>
              <a:t>/2-1</a:t>
            </a:r>
            <a:r>
              <a:rPr lang="da-DK" dirty="0" smtClean="0"/>
              <a:t>...</a:t>
            </a:r>
            <a:r>
              <a:rPr lang="da-DK" i="1" dirty="0" smtClean="0"/>
              <a:t>x</a:t>
            </a:r>
            <a:r>
              <a:rPr lang="da-DK" baseline="-25000" dirty="0" smtClean="0"/>
              <a:t>2</a:t>
            </a:r>
            <a:r>
              <a:rPr lang="da-DK" i="1" dirty="0" smtClean="0"/>
              <a:t>x</a:t>
            </a:r>
            <a:r>
              <a:rPr lang="da-DK" baseline="-25000" dirty="0" smtClean="0"/>
              <a:t>1</a:t>
            </a:r>
            <a:r>
              <a:rPr lang="da-DK" i="1" dirty="0" smtClean="0"/>
              <a:t>x</a:t>
            </a:r>
            <a:r>
              <a:rPr lang="da-DK" baseline="-25000" dirty="0" smtClean="0"/>
              <a:t>0</a:t>
            </a:r>
            <a:r>
              <a:rPr lang="da-DK" dirty="0" smtClean="0"/>
              <a:t> and </a:t>
            </a:r>
            <a:r>
              <a:rPr lang="da-DK" i="1" dirty="0" smtClean="0"/>
              <a:t>y</a:t>
            </a:r>
            <a:r>
              <a:rPr lang="da-DK" i="1" baseline="-25000" dirty="0" smtClean="0"/>
              <a:t>n</a:t>
            </a:r>
            <a:r>
              <a:rPr lang="da-DK" baseline="-25000" dirty="0" smtClean="0"/>
              <a:t>/2-1</a:t>
            </a:r>
            <a:r>
              <a:rPr lang="da-DK" dirty="0" smtClean="0"/>
              <a:t>...</a:t>
            </a:r>
            <a:r>
              <a:rPr lang="da-DK" i="1" dirty="0" smtClean="0"/>
              <a:t>y</a:t>
            </a:r>
            <a:r>
              <a:rPr lang="da-DK" baseline="-25000" dirty="0" smtClean="0"/>
              <a:t>2</a:t>
            </a:r>
            <a:r>
              <a:rPr lang="da-DK" i="1" dirty="0" smtClean="0"/>
              <a:t>y</a:t>
            </a:r>
            <a:r>
              <a:rPr lang="da-DK" baseline="-25000" dirty="0" smtClean="0"/>
              <a:t>1</a:t>
            </a:r>
            <a:r>
              <a:rPr lang="da-DK" i="1" dirty="0" smtClean="0"/>
              <a:t>y</a:t>
            </a:r>
            <a:r>
              <a:rPr lang="da-DK" baseline="-25000" dirty="0" smtClean="0"/>
              <a:t>0 </a:t>
            </a:r>
            <a:r>
              <a:rPr lang="da-DK" dirty="0" smtClean="0"/>
              <a:t>?</a:t>
            </a:r>
          </a:p>
        </p:txBody>
      </p:sp>
      <p:sp>
        <p:nvSpPr>
          <p:cNvPr id="11" name="Cloud 10"/>
          <p:cNvSpPr/>
          <p:nvPr/>
        </p:nvSpPr>
        <p:spPr>
          <a:xfrm>
            <a:off x="5143504" y="5500702"/>
            <a:ext cx="3929090" cy="1285884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86380" y="5643578"/>
            <a:ext cx="335758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Whitcomb Judson developed 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first commercial  zipper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(named the Clasp Locker) in 1893.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21"/>
          <p:cNvSpPr/>
          <p:nvPr/>
        </p:nvSpPr>
        <p:spPr>
          <a:xfrm>
            <a:off x="564332" y="4744519"/>
            <a:ext cx="624348" cy="1548581"/>
          </a:xfrm>
          <a:custGeom>
            <a:avLst/>
            <a:gdLst>
              <a:gd name="connsiteX0" fmla="*/ 624348 w 624348"/>
              <a:gd name="connsiteY0" fmla="*/ 0 h 1548581"/>
              <a:gd name="connsiteX1" fmla="*/ 4916 w 624348"/>
              <a:gd name="connsiteY1" fmla="*/ 766916 h 1548581"/>
              <a:gd name="connsiteX2" fmla="*/ 594852 w 624348"/>
              <a:gd name="connsiteY2" fmla="*/ 1548581 h 1548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4348" h="1548581">
                <a:moveTo>
                  <a:pt x="624348" y="0"/>
                </a:moveTo>
                <a:cubicBezTo>
                  <a:pt x="317090" y="254409"/>
                  <a:pt x="9832" y="508819"/>
                  <a:pt x="4916" y="766916"/>
                </a:cubicBezTo>
                <a:cubicBezTo>
                  <a:pt x="0" y="1025013"/>
                  <a:pt x="422787" y="1401097"/>
                  <a:pt x="594852" y="1548581"/>
                </a:cubicBezTo>
              </a:path>
            </a:pathLst>
          </a:cu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00072" y="5334008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42876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>
                <a:solidFill>
                  <a:schemeClr val="bg1"/>
                </a:solidFill>
              </a:rPr>
              <a:t>Exercise</a:t>
            </a:r>
            <a:r>
              <a:rPr lang="da-DK" b="1" dirty="0" smtClean="0">
                <a:solidFill>
                  <a:schemeClr val="bg1"/>
                </a:solidFill>
              </a:rPr>
              <a:t> 8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4348" y="1643050"/>
            <a:ext cx="8001056" cy="3971939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None/>
            </a:pPr>
            <a:r>
              <a:rPr lang="da-DK" dirty="0" err="1" smtClean="0">
                <a:solidFill>
                  <a:srgbClr val="C00000"/>
                </a:solidFill>
              </a:rPr>
              <a:t>Question</a:t>
            </a:r>
            <a:r>
              <a:rPr lang="da-DK" dirty="0" smtClean="0">
                <a:solidFill>
                  <a:srgbClr val="C00000"/>
                </a:solidFill>
              </a:rPr>
              <a:t>.</a:t>
            </a:r>
            <a:r>
              <a:rPr lang="da-DK" dirty="0" smtClean="0"/>
              <a:t>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da-DK" dirty="0" err="1" smtClean="0"/>
              <a:t>Describe</a:t>
            </a:r>
            <a:r>
              <a:rPr lang="da-DK" dirty="0" smtClean="0"/>
              <a:t> </a:t>
            </a:r>
            <a:r>
              <a:rPr lang="da-DK" dirty="0" err="1" smtClean="0"/>
              <a:t>how</a:t>
            </a:r>
            <a:r>
              <a:rPr lang="da-DK" dirty="0" smtClean="0"/>
              <a:t> to </a:t>
            </a:r>
            <a:r>
              <a:rPr lang="da-DK" i="1" dirty="0" err="1" smtClean="0"/>
              <a:t>compress</a:t>
            </a:r>
            <a:r>
              <a:rPr lang="da-DK" dirty="0" smtClean="0"/>
              <a:t>  a </a:t>
            </a:r>
            <a:r>
              <a:rPr lang="da-DK" dirty="0" err="1" smtClean="0"/>
              <a:t>subset</a:t>
            </a:r>
            <a:r>
              <a:rPr lang="da-DK" dirty="0" smtClean="0"/>
              <a:t> of the bits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da-DK" dirty="0" err="1" smtClean="0"/>
              <a:t>w.r.t</a:t>
            </a:r>
            <a:r>
              <a:rPr lang="da-DK" dirty="0" smtClean="0"/>
              <a:t>. an </a:t>
            </a:r>
            <a:r>
              <a:rPr lang="da-DK" dirty="0" err="1" smtClean="0"/>
              <a:t>arbitrary</a:t>
            </a:r>
            <a:r>
              <a:rPr lang="da-DK" dirty="0" smtClean="0"/>
              <a:t> set of bit positions </a:t>
            </a:r>
            <a:r>
              <a:rPr lang="da-DK" i="1" dirty="0" smtClean="0"/>
              <a:t>i</a:t>
            </a:r>
            <a:r>
              <a:rPr lang="da-DK" i="1" baseline="-25000" dirty="0" smtClean="0"/>
              <a:t>k</a:t>
            </a:r>
            <a:r>
              <a:rPr lang="da-DK" dirty="0" smtClean="0"/>
              <a:t>&gt;∙∙∙&gt;</a:t>
            </a:r>
            <a:r>
              <a:rPr lang="da-DK" i="1" dirty="0" smtClean="0"/>
              <a:t>i</a:t>
            </a:r>
            <a:r>
              <a:rPr lang="da-DK" baseline="-25000" dirty="0" smtClean="0"/>
              <a:t>2</a:t>
            </a:r>
            <a:r>
              <a:rPr lang="da-DK" dirty="0" smtClean="0"/>
              <a:t>&gt;</a:t>
            </a:r>
            <a:r>
              <a:rPr lang="da-DK" i="1" dirty="0" smtClean="0"/>
              <a:t>i</a:t>
            </a:r>
            <a:r>
              <a:rPr lang="da-DK" baseline="-25000" dirty="0" smtClean="0"/>
              <a:t>1</a:t>
            </a:r>
            <a:r>
              <a:rPr lang="da-DK" dirty="0" smtClean="0"/>
              <a:t>:</a:t>
            </a:r>
          </a:p>
          <a:p>
            <a:pPr marL="514350" indent="-514350" algn="ctr">
              <a:spcBef>
                <a:spcPts val="1200"/>
              </a:spcBef>
              <a:buNone/>
            </a:pPr>
            <a:r>
              <a:rPr lang="da-DK" dirty="0" smtClean="0"/>
              <a:t>   </a:t>
            </a:r>
            <a:r>
              <a:rPr lang="da-DK" dirty="0" err="1" smtClean="0"/>
              <a:t>compress</a:t>
            </a:r>
            <a:r>
              <a:rPr lang="da-DK" dirty="0" smtClean="0"/>
              <a:t>(</a:t>
            </a:r>
            <a:r>
              <a:rPr lang="da-DK" i="1" dirty="0" smtClean="0"/>
              <a:t>x</a:t>
            </a:r>
            <a:r>
              <a:rPr lang="da-DK" i="1" baseline="-25000" dirty="0" smtClean="0"/>
              <a:t>n</a:t>
            </a:r>
            <a:r>
              <a:rPr lang="da-DK" baseline="-25000" dirty="0" smtClean="0"/>
              <a:t>-1</a:t>
            </a:r>
            <a:r>
              <a:rPr lang="da-DK" dirty="0" smtClean="0"/>
              <a:t>,...,</a:t>
            </a:r>
            <a:r>
              <a:rPr lang="da-DK" i="1" dirty="0" smtClean="0"/>
              <a:t>x</a:t>
            </a:r>
            <a:r>
              <a:rPr lang="da-DK" baseline="-25000" dirty="0" smtClean="0"/>
              <a:t>2</a:t>
            </a:r>
            <a:r>
              <a:rPr lang="da-DK" dirty="0" smtClean="0"/>
              <a:t>,</a:t>
            </a:r>
            <a:r>
              <a:rPr lang="da-DK" i="1" dirty="0" smtClean="0"/>
              <a:t>x</a:t>
            </a:r>
            <a:r>
              <a:rPr lang="da-DK" baseline="-25000" dirty="0" smtClean="0"/>
              <a:t>1</a:t>
            </a:r>
            <a:r>
              <a:rPr lang="da-DK" dirty="0" smtClean="0"/>
              <a:t>,</a:t>
            </a:r>
            <a:r>
              <a:rPr lang="da-DK" i="1" dirty="0" smtClean="0"/>
              <a:t>x</a:t>
            </a:r>
            <a:r>
              <a:rPr lang="da-DK" baseline="-25000" dirty="0" smtClean="0"/>
              <a:t>0</a:t>
            </a:r>
            <a:r>
              <a:rPr lang="da-DK" dirty="0" smtClean="0"/>
              <a:t>) = 0....0</a:t>
            </a:r>
            <a:r>
              <a:rPr lang="da-DK" i="1" dirty="0" smtClean="0"/>
              <a:t>x</a:t>
            </a:r>
            <a:r>
              <a:rPr lang="da-DK" i="1" baseline="-25000" dirty="0" smtClean="0"/>
              <a:t>i</a:t>
            </a:r>
            <a:r>
              <a:rPr lang="da-DK" i="1" baseline="-50000" dirty="0" smtClean="0"/>
              <a:t>k</a:t>
            </a:r>
            <a:r>
              <a:rPr lang="da-DK" dirty="0" smtClean="0"/>
              <a:t>...</a:t>
            </a:r>
            <a:r>
              <a:rPr lang="da-DK" i="1" dirty="0" smtClean="0"/>
              <a:t>x</a:t>
            </a:r>
            <a:r>
              <a:rPr lang="da-DK" i="1" baseline="-25000" dirty="0" smtClean="0"/>
              <a:t>i</a:t>
            </a:r>
            <a:r>
              <a:rPr lang="da-DK" baseline="-50000" dirty="0" smtClean="0"/>
              <a:t>2</a:t>
            </a:r>
            <a:r>
              <a:rPr lang="da-DK" i="1" dirty="0" smtClean="0"/>
              <a:t>x</a:t>
            </a:r>
            <a:r>
              <a:rPr lang="da-DK" i="1" baseline="-25000" dirty="0" smtClean="0"/>
              <a:t>i</a:t>
            </a:r>
            <a:r>
              <a:rPr lang="da-DK" baseline="-50000" dirty="0" smtClean="0"/>
              <a:t>1</a:t>
            </a: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-28524" y="5262570"/>
            <a:ext cx="2214546" cy="57150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a-DK" sz="3200" i="1" dirty="0" smtClean="0">
                <a:sym typeface="Symbol"/>
              </a:rPr>
              <a:t>  </a:t>
            </a:r>
            <a:r>
              <a:rPr lang="da-DK" sz="3200" dirty="0" smtClean="0">
                <a:sym typeface="Symbol"/>
              </a:rPr>
              <a:t>c</a:t>
            </a:r>
            <a:r>
              <a:rPr kumimoji="0" lang="da-DK" sz="3200" b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ompress</a:t>
            </a:r>
            <a:r>
              <a:rPr lang="da-DK" sz="3200" dirty="0" smtClean="0">
                <a:sym typeface="Symbol"/>
              </a:rPr>
              <a:t>(</a:t>
            </a:r>
            <a:r>
              <a:rPr lang="da-DK" sz="3200" i="1" dirty="0" smtClean="0">
                <a:sym typeface="Symbol"/>
              </a:rPr>
              <a:t>x</a:t>
            </a:r>
            <a:r>
              <a:rPr kumimoji="0" lang="da-DK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257328" y="4286256"/>
          <a:ext cx="73152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6400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4000"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92D050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rgbClr val="92D05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accent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228804" y="5786454"/>
          <a:ext cx="73152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6400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4000"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 smtClean="0">
                        <a:solidFill>
                          <a:srgbClr val="92D05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 smtClean="0">
                        <a:solidFill>
                          <a:srgbClr val="92D05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 smtClean="0">
                        <a:solidFill>
                          <a:srgbClr val="92D05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rgbClr val="92D05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b="1" dirty="0" smtClean="0">
                          <a:solidFill>
                            <a:srgbClr val="92D050"/>
                          </a:solidFill>
                        </a:rPr>
                        <a:t>0</a:t>
                      </a:r>
                      <a:endParaRPr lang="da-DK" sz="3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b="1" dirty="0" smtClean="0">
                          <a:solidFill>
                            <a:schemeClr val="accent1"/>
                          </a:solidFill>
                        </a:rPr>
                        <a:t>1</a:t>
                      </a:r>
                      <a:endParaRPr lang="da-DK" sz="3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329162" y="4976818"/>
            <a:ext cx="4214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800" i="1" dirty="0" smtClean="0"/>
              <a:t>i</a:t>
            </a:r>
            <a:r>
              <a:rPr lang="da-DK" sz="2800" baseline="-25000" dirty="0" smtClean="0"/>
              <a:t>4</a:t>
            </a:r>
            <a:r>
              <a:rPr lang="da-DK" sz="2800" dirty="0" smtClean="0"/>
              <a:t>=14,  </a:t>
            </a:r>
            <a:r>
              <a:rPr lang="da-DK" sz="2800" i="1" dirty="0" smtClean="0"/>
              <a:t>i</a:t>
            </a:r>
            <a:r>
              <a:rPr lang="da-DK" sz="2800" baseline="-25000" dirty="0" smtClean="0"/>
              <a:t>3</a:t>
            </a:r>
            <a:r>
              <a:rPr lang="da-DK" sz="2800" dirty="0" smtClean="0"/>
              <a:t>=7,  </a:t>
            </a:r>
            <a:r>
              <a:rPr lang="da-DK" sz="2800" i="1" dirty="0" smtClean="0"/>
              <a:t>i</a:t>
            </a:r>
            <a:r>
              <a:rPr lang="da-DK" sz="2800" baseline="-25000" dirty="0" smtClean="0"/>
              <a:t>2</a:t>
            </a:r>
            <a:r>
              <a:rPr lang="da-DK" sz="2800" dirty="0" smtClean="0"/>
              <a:t>=5,   </a:t>
            </a:r>
            <a:r>
              <a:rPr lang="da-DK" sz="2800" i="1" dirty="0" smtClean="0"/>
              <a:t>i</a:t>
            </a:r>
            <a:r>
              <a:rPr lang="da-DK" sz="2800" baseline="-25000" dirty="0" smtClean="0"/>
              <a:t>1</a:t>
            </a:r>
            <a:r>
              <a:rPr lang="da-DK" sz="2800" dirty="0" smtClean="0"/>
              <a:t>=2 </a:t>
            </a:r>
            <a:endParaRPr lang="en-US" sz="2800" dirty="0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>
            <a:off x="7293839" y="5155413"/>
            <a:ext cx="114300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043674" y="4976818"/>
            <a:ext cx="1714512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257856" y="4976818"/>
            <a:ext cx="2071702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043146" y="4976818"/>
            <a:ext cx="4786346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Lecture</a:t>
            </a:r>
            <a:r>
              <a:rPr kumimoji="0" lang="da-DK" sz="4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Material</a:t>
            </a:r>
            <a:r>
              <a:rPr kumimoji="0" lang="da-DK" sz="4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da-DK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785786" y="2195730"/>
            <a:ext cx="5123442" cy="3590724"/>
            <a:chOff x="214282" y="1991588"/>
            <a:chExt cx="5766384" cy="3956566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3"/>
            <a:srcRect l="5468" t="82096" r="70509" b="12044"/>
            <a:stretch>
              <a:fillRect/>
            </a:stretch>
          </p:blipFill>
          <p:spPr bwMode="auto">
            <a:xfrm>
              <a:off x="277532" y="1991588"/>
              <a:ext cx="3417118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3"/>
            <a:srcRect l="30663" t="82096" r="48321" b="11914"/>
            <a:stretch>
              <a:fillRect/>
            </a:stretch>
          </p:blipFill>
          <p:spPr bwMode="auto">
            <a:xfrm>
              <a:off x="235753" y="2420216"/>
              <a:ext cx="2924307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/>
            <a:srcRect l="5273" t="49805" r="22656" b="18945"/>
            <a:stretch>
              <a:fillRect/>
            </a:stretch>
          </p:blipFill>
          <p:spPr bwMode="auto">
            <a:xfrm>
              <a:off x="214282" y="3348910"/>
              <a:ext cx="5766384" cy="1500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/>
            <a:srcRect l="5468" t="20703" r="3125" b="58789"/>
            <a:stretch>
              <a:fillRect/>
            </a:stretch>
          </p:blipFill>
          <p:spPr bwMode="auto">
            <a:xfrm>
              <a:off x="214601" y="5277736"/>
              <a:ext cx="4980247" cy="670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031" name="Picture 7" descr="http://www.pme-math.org/conferences/national/2007/Knuth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5322" y="1955868"/>
            <a:ext cx="2699802" cy="40362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2876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>
                <a:solidFill>
                  <a:schemeClr val="bg1"/>
                </a:solidFill>
              </a:rPr>
              <a:t>Exercise</a:t>
            </a:r>
            <a:r>
              <a:rPr lang="da-DK" b="1" dirty="0" smtClean="0">
                <a:solidFill>
                  <a:schemeClr val="bg1"/>
                </a:solidFill>
              </a:rPr>
              <a:t> 9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0034" y="1857365"/>
            <a:ext cx="7929618" cy="1571636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None/>
            </a:pPr>
            <a:r>
              <a:rPr lang="da-DK" dirty="0" err="1" smtClean="0">
                <a:solidFill>
                  <a:srgbClr val="C00000"/>
                </a:solidFill>
              </a:rPr>
              <a:t>Question</a:t>
            </a:r>
            <a:r>
              <a:rPr lang="da-DK" dirty="0" smtClean="0">
                <a:solidFill>
                  <a:srgbClr val="C00000"/>
                </a:solidFill>
              </a:rPr>
              <a:t>.</a:t>
            </a:r>
            <a:r>
              <a:rPr lang="da-DK" dirty="0" smtClean="0"/>
              <a:t> </a:t>
            </a:r>
          </a:p>
          <a:p>
            <a:pPr marL="514350" indent="-514350">
              <a:spcBef>
                <a:spcPts val="0"/>
              </a:spcBef>
              <a:buAutoNum type="alphaLcParenR"/>
            </a:pPr>
            <a:r>
              <a:rPr lang="da-DK" dirty="0" err="1" smtClean="0"/>
              <a:t>Describe</a:t>
            </a:r>
            <a:r>
              <a:rPr lang="da-DK" dirty="0" smtClean="0"/>
              <a:t> </a:t>
            </a:r>
            <a:r>
              <a:rPr lang="da-DK" dirty="0" err="1" smtClean="0"/>
              <a:t>how</a:t>
            </a:r>
            <a:r>
              <a:rPr lang="da-DK" dirty="0" smtClean="0"/>
              <a:t> to </a:t>
            </a:r>
            <a:r>
              <a:rPr lang="da-DK" dirty="0" err="1" smtClean="0"/>
              <a:t>remove</a:t>
            </a:r>
            <a:r>
              <a:rPr lang="da-DK" dirty="0" smtClean="0"/>
              <a:t> the </a:t>
            </a:r>
            <a:r>
              <a:rPr lang="da-DK" dirty="0" err="1" smtClean="0"/>
              <a:t>rightmost</a:t>
            </a:r>
            <a:r>
              <a:rPr lang="da-DK" dirty="0" smtClean="0"/>
              <a:t> 1</a:t>
            </a:r>
          </a:p>
          <a:p>
            <a:pPr marL="514350" indent="-514350">
              <a:spcBef>
                <a:spcPts val="0"/>
              </a:spcBef>
              <a:buFont typeface="Arial" pitchFamily="34" charset="0"/>
              <a:buAutoNum type="alphaLcParenR"/>
            </a:pPr>
            <a:r>
              <a:rPr lang="da-DK" dirty="0" err="1" smtClean="0"/>
              <a:t>Describe</a:t>
            </a:r>
            <a:r>
              <a:rPr lang="da-DK" dirty="0" smtClean="0"/>
              <a:t> </a:t>
            </a:r>
            <a:r>
              <a:rPr lang="da-DK" dirty="0" err="1" smtClean="0"/>
              <a:t>how</a:t>
            </a:r>
            <a:r>
              <a:rPr lang="da-DK" dirty="0" smtClean="0"/>
              <a:t> to </a:t>
            </a:r>
            <a:r>
              <a:rPr lang="da-DK" dirty="0" err="1" smtClean="0"/>
              <a:t>extract</a:t>
            </a:r>
            <a:r>
              <a:rPr lang="da-DK" dirty="0" smtClean="0"/>
              <a:t> the </a:t>
            </a:r>
            <a:r>
              <a:rPr lang="da-DK" dirty="0" err="1" smtClean="0"/>
              <a:t>rightmost</a:t>
            </a:r>
            <a:r>
              <a:rPr lang="da-DK" dirty="0" smtClean="0"/>
              <a:t> 1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57328" y="3810008"/>
          <a:ext cx="73152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6400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4000"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57328" y="4714884"/>
          <a:ext cx="73152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6400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4000"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57328" y="5572140"/>
          <a:ext cx="73152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6400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4000"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-1100094" y="4931500"/>
            <a:ext cx="24288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800" dirty="0" err="1" smtClean="0"/>
              <a:t>remove</a:t>
            </a:r>
            <a:endParaRPr lang="da-DK" sz="2800" dirty="0" smtClean="0"/>
          </a:p>
          <a:p>
            <a:pPr algn="r"/>
            <a:endParaRPr lang="da-DK" sz="2800" dirty="0" smtClean="0"/>
          </a:p>
          <a:p>
            <a:pPr algn="r"/>
            <a:r>
              <a:rPr lang="da-DK" sz="2800" dirty="0" err="1" smtClean="0"/>
              <a:t>extract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2876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>
                <a:solidFill>
                  <a:schemeClr val="bg1"/>
                </a:solidFill>
              </a:rPr>
              <a:t>Exercise</a:t>
            </a:r>
            <a:r>
              <a:rPr lang="da-DK" b="1" dirty="0" smtClean="0">
                <a:solidFill>
                  <a:schemeClr val="bg1"/>
                </a:solidFill>
              </a:rPr>
              <a:t> 10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857224" y="1643050"/>
            <a:ext cx="7929618" cy="3357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Describe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compute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position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ρ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da-DK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rightmost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a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word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  <a:p>
            <a:pPr marL="514350" indent="-514350">
              <a:buFont typeface="+mj-lt"/>
              <a:buAutoNum type="alphaLcParenR"/>
            </a:pPr>
            <a:r>
              <a:rPr lang="da-DK" sz="3200" dirty="0" err="1" smtClean="0"/>
              <a:t>without</a:t>
            </a:r>
            <a:r>
              <a:rPr lang="da-DK" sz="3200" dirty="0" smtClean="0"/>
              <a:t> </a:t>
            </a:r>
            <a:r>
              <a:rPr lang="da-DK" sz="3200" dirty="0" err="1" smtClean="0"/>
              <a:t>using</a:t>
            </a:r>
            <a:r>
              <a:rPr lang="da-DK" sz="3200" dirty="0" smtClean="0"/>
              <a:t> </a:t>
            </a:r>
            <a:r>
              <a:rPr lang="da-DK" sz="3200" dirty="0" err="1" smtClean="0"/>
              <a:t>multiplication</a:t>
            </a:r>
            <a:endParaRPr lang="da-DK" sz="3200" dirty="0" smtClean="0"/>
          </a:p>
          <a:p>
            <a:pPr marL="514350" indent="-514350">
              <a:buFont typeface="+mj-lt"/>
              <a:buAutoNum type="alphaLcParenR"/>
            </a:pPr>
            <a:r>
              <a:rPr lang="da-DK" sz="3200" dirty="0" err="1" smtClean="0"/>
              <a:t>using</a:t>
            </a:r>
            <a:r>
              <a:rPr lang="da-DK" sz="3200" dirty="0" smtClean="0"/>
              <a:t> </a:t>
            </a:r>
            <a:r>
              <a:rPr lang="da-DK" sz="3200" dirty="0" err="1" smtClean="0"/>
              <a:t>multiplication</a:t>
            </a:r>
            <a:endParaRPr lang="da-DK" sz="3200" dirty="0" smtClean="0"/>
          </a:p>
          <a:p>
            <a:pPr marL="514350" indent="-514350">
              <a:buFont typeface="+mj-lt"/>
              <a:buAutoNum type="alphaLcParenR"/>
            </a:pPr>
            <a:r>
              <a:rPr lang="da-DK" sz="3200" dirty="0" err="1" smtClean="0"/>
              <a:t>using</a:t>
            </a:r>
            <a:r>
              <a:rPr lang="da-DK" sz="3200" dirty="0" smtClean="0"/>
              <a:t> </a:t>
            </a:r>
            <a:r>
              <a:rPr lang="da-DK" sz="3200" dirty="0" err="1" smtClean="0"/>
              <a:t>integer-to-float</a:t>
            </a:r>
            <a:r>
              <a:rPr lang="da-DK" sz="3200" dirty="0" smtClean="0"/>
              <a:t> </a:t>
            </a:r>
            <a:r>
              <a:rPr lang="da-DK" sz="3200" dirty="0" err="1" smtClean="0"/>
              <a:t>conversion</a:t>
            </a:r>
            <a:endParaRPr lang="da-DK" sz="32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da-DK" sz="32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43014" y="5143512"/>
          <a:ext cx="73152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6400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4000"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42910" y="5358952"/>
            <a:ext cx="80724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i="1" dirty="0" smtClean="0"/>
              <a:t>x</a:t>
            </a:r>
          </a:p>
          <a:p>
            <a:pPr algn="ctr"/>
            <a:r>
              <a:rPr lang="el-GR" sz="3200" dirty="0" smtClean="0"/>
              <a:t> ρ</a:t>
            </a:r>
            <a:r>
              <a:rPr lang="da-DK" sz="3200" dirty="0" smtClean="0"/>
              <a:t>(</a:t>
            </a:r>
            <a:r>
              <a:rPr lang="da-DK" sz="3200" i="1" dirty="0" smtClean="0"/>
              <a:t>x</a:t>
            </a:r>
            <a:r>
              <a:rPr lang="da-DK" sz="3200" dirty="0" smtClean="0"/>
              <a:t>) = 4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2876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>
                <a:solidFill>
                  <a:schemeClr val="bg1"/>
                </a:solidFill>
              </a:rPr>
              <a:t>Exercise</a:t>
            </a:r>
            <a:r>
              <a:rPr lang="da-DK" b="1" dirty="0" smtClean="0">
                <a:solidFill>
                  <a:schemeClr val="bg1"/>
                </a:solidFill>
              </a:rPr>
              <a:t> 11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857224" y="1643050"/>
            <a:ext cx="7929618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Aft>
                <a:spcPts val="1200"/>
              </a:spcAft>
            </a:pP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</a:t>
            </a:r>
            <a:r>
              <a:rPr kumimoji="0" lang="da-DK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l-GR" sz="3200" dirty="0" smtClean="0">
                <a:solidFill>
                  <a:srgbClr val="C00000"/>
                </a:solidFill>
              </a:rPr>
              <a:t>λ</a:t>
            </a:r>
            <a:r>
              <a:rPr lang="da-DK" sz="3200" dirty="0" smtClean="0">
                <a:solidFill>
                  <a:srgbClr val="C00000"/>
                </a:solidFill>
              </a:rPr>
              <a:t>(</a:t>
            </a:r>
            <a:r>
              <a:rPr lang="da-DK" sz="3200" i="1" dirty="0" smtClean="0">
                <a:solidFill>
                  <a:srgbClr val="C00000"/>
                </a:solidFill>
              </a:rPr>
              <a:t>x</a:t>
            </a:r>
            <a:r>
              <a:rPr lang="da-DK" sz="3200" dirty="0" smtClean="0">
                <a:solidFill>
                  <a:srgbClr val="C00000"/>
                </a:solidFill>
              </a:rPr>
              <a:t>)</a:t>
            </a:r>
            <a:r>
              <a:rPr lang="da-DK" sz="3200" dirty="0" smtClean="0"/>
              <a:t>  </a:t>
            </a:r>
            <a:r>
              <a:rPr lang="da-DK" sz="3200" dirty="0" err="1" smtClean="0"/>
              <a:t>be</a:t>
            </a:r>
            <a:r>
              <a:rPr lang="da-DK" sz="3200" dirty="0" smtClean="0"/>
              <a:t> the </a:t>
            </a:r>
            <a:r>
              <a:rPr lang="da-DK" sz="3200" i="1" dirty="0" smtClean="0">
                <a:solidFill>
                  <a:srgbClr val="C00000"/>
                </a:solidFill>
              </a:rPr>
              <a:t>position</a:t>
            </a:r>
            <a:r>
              <a:rPr lang="da-DK" sz="3200" dirty="0" smtClean="0">
                <a:solidFill>
                  <a:srgbClr val="C00000"/>
                </a:solidFill>
              </a:rPr>
              <a:t> </a:t>
            </a:r>
            <a:r>
              <a:rPr lang="da-DK" sz="3200" dirty="0" smtClean="0"/>
              <a:t>of </a:t>
            </a:r>
            <a:r>
              <a:rPr kumimoji="0" lang="da-DK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leftmost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a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word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da-DK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(i.e. </a:t>
            </a:r>
            <a:r>
              <a:rPr lang="el-GR" sz="3200" dirty="0" smtClean="0"/>
              <a:t>λ</a:t>
            </a:r>
            <a:r>
              <a:rPr lang="da-DK" sz="3200" dirty="0" smtClean="0"/>
              <a:t>(</a:t>
            </a:r>
            <a:r>
              <a:rPr lang="da-DK" sz="3200" i="1" dirty="0" smtClean="0"/>
              <a:t>x</a:t>
            </a:r>
            <a:r>
              <a:rPr lang="da-DK" sz="3200" dirty="0" smtClean="0"/>
              <a:t>) = </a:t>
            </a:r>
            <a:r>
              <a:rPr kumimoji="0" lang="da-DK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</a:t>
            </a:r>
            <a:r>
              <a:rPr lang="da-DK" sz="3200" dirty="0" smtClean="0"/>
              <a:t>log</a:t>
            </a:r>
            <a:r>
              <a:rPr lang="da-DK" sz="3200" baseline="-25000" dirty="0" smtClean="0"/>
              <a:t>2</a:t>
            </a:r>
            <a:r>
              <a:rPr lang="da-DK" sz="3200" dirty="0" smtClean="0"/>
              <a:t>(</a:t>
            </a:r>
            <a:r>
              <a:rPr lang="da-DK" sz="3200" i="1" dirty="0" smtClean="0"/>
              <a:t>x</a:t>
            </a:r>
            <a:r>
              <a:rPr lang="da-DK" sz="3200" dirty="0" smtClean="0"/>
              <a:t>)</a:t>
            </a:r>
            <a:r>
              <a:rPr lang="da-DK" sz="3200" dirty="0" smtClean="0">
                <a:sym typeface="Symbol"/>
              </a:rPr>
              <a:t></a:t>
            </a:r>
            <a:r>
              <a:rPr lang="da-DK" sz="3200" dirty="0" smtClean="0"/>
              <a:t>).</a:t>
            </a:r>
          </a:p>
          <a:p>
            <a:pPr lvl="0">
              <a:spcAft>
                <a:spcPts val="1200"/>
              </a:spcAft>
            </a:pPr>
            <a:endParaRPr kumimoji="0" lang="da-DK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indent="-514350">
              <a:defRPr/>
            </a:pPr>
            <a:endParaRPr lang="da-DK" sz="3200" dirty="0" smtClean="0">
              <a:solidFill>
                <a:srgbClr val="C00000"/>
              </a:solidFill>
            </a:endParaRPr>
          </a:p>
          <a:p>
            <a:pPr marL="514350" indent="-514350">
              <a:defRPr/>
            </a:pPr>
            <a:endParaRPr lang="da-DK" sz="3200" dirty="0" smtClean="0">
              <a:solidFill>
                <a:srgbClr val="C00000"/>
              </a:solidFill>
            </a:endParaRPr>
          </a:p>
          <a:p>
            <a:pPr marL="514350" indent="-514350">
              <a:defRPr/>
            </a:pPr>
            <a:endParaRPr lang="da-DK" sz="3200" dirty="0" smtClean="0">
              <a:solidFill>
                <a:srgbClr val="C00000"/>
              </a:solidFill>
            </a:endParaRPr>
          </a:p>
          <a:p>
            <a:pPr marL="514350" indent="-514350">
              <a:defRPr/>
            </a:pPr>
            <a:r>
              <a:rPr lang="da-DK" sz="3200" dirty="0" err="1" smtClean="0">
                <a:solidFill>
                  <a:srgbClr val="C00000"/>
                </a:solidFill>
              </a:rPr>
              <a:t>Question</a:t>
            </a:r>
            <a:r>
              <a:rPr lang="da-DK" sz="3200" dirty="0" smtClean="0">
                <a:solidFill>
                  <a:srgbClr val="C00000"/>
                </a:solidFill>
              </a:rPr>
              <a:t>.</a:t>
            </a:r>
            <a:r>
              <a:rPr lang="da-DK" sz="3200" dirty="0" smtClean="0"/>
              <a:t> </a:t>
            </a:r>
          </a:p>
          <a:p>
            <a:pPr marL="514350" lvl="0" indent="-514350">
              <a:defRPr/>
            </a:pPr>
            <a:r>
              <a:rPr kumimoji="0" lang="da-DK" sz="3200" b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Describe</a:t>
            </a:r>
            <a:r>
              <a:rPr kumimoji="0" lang="da-DK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</a:t>
            </a:r>
            <a:r>
              <a:rPr kumimoji="0" lang="da-DK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test </a:t>
            </a:r>
            <a:r>
              <a:rPr kumimoji="0" lang="da-DK" sz="3200" b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0" lang="da-DK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l-GR" sz="3200" dirty="0" smtClean="0">
                <a:solidFill>
                  <a:srgbClr val="C00000"/>
                </a:solidFill>
              </a:rPr>
              <a:t>λ</a:t>
            </a:r>
            <a:r>
              <a:rPr lang="da-DK" sz="3200" dirty="0" smtClean="0">
                <a:solidFill>
                  <a:srgbClr val="C00000"/>
                </a:solidFill>
              </a:rPr>
              <a:t>(</a:t>
            </a:r>
            <a:r>
              <a:rPr lang="da-DK" sz="3200" i="1" dirty="0" smtClean="0">
                <a:solidFill>
                  <a:srgbClr val="C00000"/>
                </a:solidFill>
              </a:rPr>
              <a:t>x</a:t>
            </a:r>
            <a:r>
              <a:rPr lang="da-DK" sz="3200" dirty="0" smtClean="0">
                <a:solidFill>
                  <a:srgbClr val="C00000"/>
                </a:solidFill>
              </a:rPr>
              <a:t>)=</a:t>
            </a:r>
            <a:r>
              <a:rPr lang="el-GR" sz="3200" dirty="0" smtClean="0">
                <a:solidFill>
                  <a:srgbClr val="C00000"/>
                </a:solidFill>
              </a:rPr>
              <a:t> λ</a:t>
            </a:r>
            <a:r>
              <a:rPr lang="da-DK" sz="3200" dirty="0" smtClean="0">
                <a:solidFill>
                  <a:srgbClr val="C00000"/>
                </a:solidFill>
              </a:rPr>
              <a:t>(</a:t>
            </a:r>
            <a:r>
              <a:rPr lang="da-DK" sz="3200" i="1" dirty="0" smtClean="0">
                <a:solidFill>
                  <a:srgbClr val="C00000"/>
                </a:solidFill>
              </a:rPr>
              <a:t>y</a:t>
            </a:r>
            <a:r>
              <a:rPr lang="da-DK" sz="3200" dirty="0" smtClean="0">
                <a:solidFill>
                  <a:srgbClr val="C00000"/>
                </a:solidFill>
              </a:rPr>
              <a:t>)</a:t>
            </a:r>
            <a:r>
              <a:rPr lang="da-DK" sz="3200" dirty="0" smtClean="0"/>
              <a:t>,</a:t>
            </a:r>
          </a:p>
          <a:p>
            <a:pPr marL="514350" lvl="0" indent="-514350">
              <a:defRPr/>
            </a:pPr>
            <a:r>
              <a:rPr lang="da-DK" sz="3200" dirty="0" err="1" smtClean="0"/>
              <a:t>without</a:t>
            </a:r>
            <a:r>
              <a:rPr lang="da-DK" sz="3200" dirty="0" smtClean="0"/>
              <a:t> </a:t>
            </a:r>
            <a:r>
              <a:rPr kumimoji="0" lang="da-DK" sz="3200" b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actually</a:t>
            </a:r>
            <a:r>
              <a:rPr kumimoji="0" lang="da-DK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computing</a:t>
            </a:r>
            <a:r>
              <a:rPr kumimoji="0" lang="da-DK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l-GR" sz="3200" dirty="0" smtClean="0"/>
              <a:t>λ</a:t>
            </a:r>
            <a:r>
              <a:rPr lang="da-DK" sz="3200" dirty="0" smtClean="0"/>
              <a:t>(</a:t>
            </a:r>
            <a:r>
              <a:rPr lang="da-DK" sz="3200" i="1" dirty="0" smtClean="0"/>
              <a:t>x</a:t>
            </a:r>
            <a:r>
              <a:rPr lang="da-DK" sz="3200" dirty="0" smtClean="0"/>
              <a:t>) and </a:t>
            </a:r>
            <a:r>
              <a:rPr lang="el-GR" sz="3200" dirty="0" smtClean="0"/>
              <a:t>λ</a:t>
            </a:r>
            <a:r>
              <a:rPr lang="da-DK" sz="3200" dirty="0" smtClean="0"/>
              <a:t>(</a:t>
            </a:r>
            <a:r>
              <a:rPr lang="da-DK" sz="3200" i="1" dirty="0" smtClean="0"/>
              <a:t>y</a:t>
            </a:r>
            <a:r>
              <a:rPr lang="da-DK" sz="3200" dirty="0" smtClean="0"/>
              <a:t>).</a:t>
            </a:r>
            <a:endParaRPr kumimoji="0" lang="da-DK" sz="3200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185890" y="3207912"/>
          <a:ext cx="73152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6400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4000"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85786" y="3423352"/>
            <a:ext cx="80724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i="1" dirty="0" smtClean="0"/>
              <a:t>x</a:t>
            </a:r>
          </a:p>
          <a:p>
            <a:pPr algn="ctr"/>
            <a:r>
              <a:rPr lang="el-GR" sz="3200" dirty="0" smtClean="0"/>
              <a:t> λ</a:t>
            </a:r>
            <a:r>
              <a:rPr lang="da-DK" sz="3200" dirty="0" smtClean="0"/>
              <a:t>(</a:t>
            </a:r>
            <a:r>
              <a:rPr lang="da-DK" sz="3200" i="1" dirty="0" smtClean="0"/>
              <a:t>x</a:t>
            </a:r>
            <a:r>
              <a:rPr lang="da-DK" sz="3200" dirty="0" smtClean="0"/>
              <a:t>) = 11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2876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>
                <a:solidFill>
                  <a:schemeClr val="bg1"/>
                </a:solidFill>
              </a:rPr>
              <a:t>Exercise</a:t>
            </a:r>
            <a:r>
              <a:rPr lang="da-DK" b="1" dirty="0" smtClean="0">
                <a:solidFill>
                  <a:schemeClr val="bg1"/>
                </a:solidFill>
              </a:rPr>
              <a:t> 12*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857224" y="1643050"/>
            <a:ext cx="7929618" cy="3357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lvl="0">
              <a:spcAft>
                <a:spcPts val="1200"/>
              </a:spcAft>
            </a:pP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Describe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compute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position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l-GR" sz="3200" dirty="0" smtClean="0">
                <a:solidFill>
                  <a:srgbClr val="C00000"/>
                </a:solidFill>
              </a:rPr>
              <a:t>λ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da-DK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leftmost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a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word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da-DK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(i.e. </a:t>
            </a:r>
            <a:r>
              <a:rPr lang="el-GR" sz="3200" dirty="0" smtClean="0"/>
              <a:t>λ</a:t>
            </a:r>
            <a:r>
              <a:rPr lang="da-DK" sz="3200" dirty="0" smtClean="0"/>
              <a:t>(</a:t>
            </a:r>
            <a:r>
              <a:rPr lang="da-DK" sz="3200" i="1" dirty="0" smtClean="0"/>
              <a:t>x</a:t>
            </a:r>
            <a:r>
              <a:rPr lang="da-DK" sz="3200" dirty="0" smtClean="0"/>
              <a:t>) = </a:t>
            </a:r>
            <a:r>
              <a:rPr kumimoji="0" lang="da-DK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</a:t>
            </a:r>
            <a:r>
              <a:rPr lang="da-DK" sz="3200" dirty="0" smtClean="0"/>
              <a:t>log</a:t>
            </a:r>
            <a:r>
              <a:rPr lang="da-DK" sz="3200" baseline="-25000" dirty="0" smtClean="0"/>
              <a:t>2</a:t>
            </a:r>
            <a:r>
              <a:rPr lang="da-DK" sz="3200" dirty="0" smtClean="0"/>
              <a:t>(</a:t>
            </a:r>
            <a:r>
              <a:rPr lang="da-DK" sz="3200" i="1" dirty="0" smtClean="0"/>
              <a:t>x</a:t>
            </a:r>
            <a:r>
              <a:rPr lang="da-DK" sz="3200" dirty="0" smtClean="0"/>
              <a:t>)</a:t>
            </a:r>
            <a:r>
              <a:rPr lang="da-DK" sz="3200" dirty="0" smtClean="0">
                <a:sym typeface="Symbol"/>
              </a:rPr>
              <a:t></a:t>
            </a:r>
            <a:r>
              <a:rPr lang="da-DK" sz="3200" dirty="0" smtClean="0"/>
              <a:t>)</a:t>
            </a:r>
            <a:endParaRPr kumimoji="0" lang="da-DK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sz="3200" dirty="0" err="1" smtClean="0"/>
              <a:t>without</a:t>
            </a:r>
            <a:r>
              <a:rPr lang="da-DK" sz="3200" dirty="0" smtClean="0"/>
              <a:t> </a:t>
            </a:r>
            <a:r>
              <a:rPr lang="da-DK" sz="3200" dirty="0" err="1" smtClean="0"/>
              <a:t>using</a:t>
            </a:r>
            <a:r>
              <a:rPr lang="da-DK" sz="3200" dirty="0" smtClean="0"/>
              <a:t> </a:t>
            </a:r>
            <a:r>
              <a:rPr lang="da-DK" sz="3200" dirty="0" err="1" smtClean="0"/>
              <a:t>multiplication</a:t>
            </a:r>
            <a:endParaRPr lang="da-DK" sz="3200" dirty="0" smtClean="0"/>
          </a:p>
          <a:p>
            <a:pPr marL="514350" indent="-514350">
              <a:buFont typeface="+mj-lt"/>
              <a:buAutoNum type="alphaLcParenR"/>
            </a:pPr>
            <a:r>
              <a:rPr lang="da-DK" sz="3200" dirty="0" err="1" smtClean="0"/>
              <a:t>using</a:t>
            </a:r>
            <a:r>
              <a:rPr lang="da-DK" sz="3200" dirty="0" smtClean="0"/>
              <a:t> </a:t>
            </a:r>
            <a:r>
              <a:rPr lang="da-DK" sz="3200" dirty="0" err="1" smtClean="0"/>
              <a:t>multiplication</a:t>
            </a:r>
            <a:endParaRPr lang="da-DK" sz="3200" dirty="0" smtClean="0"/>
          </a:p>
          <a:p>
            <a:pPr marL="514350" indent="-514350">
              <a:buFont typeface="+mj-lt"/>
              <a:buAutoNum type="alphaLcParenR"/>
            </a:pPr>
            <a:r>
              <a:rPr lang="da-DK" sz="3200" dirty="0" err="1" smtClean="0"/>
              <a:t>using</a:t>
            </a:r>
            <a:r>
              <a:rPr lang="da-DK" sz="3200" dirty="0" smtClean="0"/>
              <a:t> </a:t>
            </a:r>
            <a:r>
              <a:rPr lang="da-DK" sz="3200" dirty="0" err="1" smtClean="0"/>
              <a:t>integer-to-float</a:t>
            </a:r>
            <a:r>
              <a:rPr lang="da-DK" sz="3200" dirty="0" smtClean="0"/>
              <a:t> </a:t>
            </a:r>
            <a:r>
              <a:rPr lang="da-DK" sz="3200" dirty="0" err="1" smtClean="0"/>
              <a:t>conversion</a:t>
            </a:r>
            <a:endParaRPr lang="da-DK" sz="32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da-DK" sz="32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43014" y="5143512"/>
          <a:ext cx="73152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6400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4000"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42910" y="5358952"/>
            <a:ext cx="80724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i="1" dirty="0" smtClean="0"/>
              <a:t>x</a:t>
            </a:r>
          </a:p>
          <a:p>
            <a:pPr algn="ctr"/>
            <a:r>
              <a:rPr lang="el-GR" sz="3200" dirty="0" smtClean="0"/>
              <a:t> λ</a:t>
            </a:r>
            <a:r>
              <a:rPr lang="da-DK" sz="3200" dirty="0" smtClean="0"/>
              <a:t>(</a:t>
            </a:r>
            <a:r>
              <a:rPr lang="da-DK" sz="3200" i="1" dirty="0" smtClean="0"/>
              <a:t>x</a:t>
            </a:r>
            <a:r>
              <a:rPr lang="da-DK" sz="3200" dirty="0" smtClean="0"/>
              <a:t>) = 11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61954"/>
            <a:ext cx="9144000" cy="1323972"/>
          </a:xfrm>
        </p:spPr>
        <p:txBody>
          <a:bodyPr>
            <a:normAutofit fontScale="77500" lnSpcReduction="20000"/>
          </a:bodyPr>
          <a:lstStyle/>
          <a:p>
            <a:r>
              <a:rPr lang="da-DK" sz="5700" b="1" dirty="0" err="1" smtClean="0">
                <a:solidFill>
                  <a:srgbClr val="C00000"/>
                </a:solidFill>
              </a:rPr>
              <a:t>Fredman</a:t>
            </a:r>
            <a:r>
              <a:rPr lang="da-DK" sz="5700" b="1" dirty="0" smtClean="0">
                <a:solidFill>
                  <a:srgbClr val="C00000"/>
                </a:solidFill>
              </a:rPr>
              <a:t> &amp; </a:t>
            </a:r>
            <a:r>
              <a:rPr lang="da-DK" sz="5700" b="1" dirty="0" err="1" smtClean="0">
                <a:solidFill>
                  <a:srgbClr val="C00000"/>
                </a:solidFill>
              </a:rPr>
              <a:t>Willard</a:t>
            </a:r>
            <a:endParaRPr lang="da-DK" sz="5700" b="1" dirty="0" smtClean="0">
              <a:solidFill>
                <a:srgbClr val="C00000"/>
              </a:solidFill>
            </a:endParaRPr>
          </a:p>
          <a:p>
            <a:r>
              <a:rPr lang="da-DK" sz="3600" dirty="0" err="1" smtClean="0">
                <a:solidFill>
                  <a:srgbClr val="C00000"/>
                </a:solidFill>
              </a:rPr>
              <a:t>Computation</a:t>
            </a:r>
            <a:r>
              <a:rPr lang="da-DK" sz="3600" dirty="0" smtClean="0">
                <a:solidFill>
                  <a:srgbClr val="C00000"/>
                </a:solidFill>
              </a:rPr>
              <a:t> of  </a:t>
            </a:r>
            <a:r>
              <a:rPr lang="el-GR" sz="3600" dirty="0" smtClean="0">
                <a:solidFill>
                  <a:srgbClr val="C00000"/>
                </a:solidFill>
              </a:rPr>
              <a:t>λ</a:t>
            </a:r>
            <a:r>
              <a:rPr lang="da-DK" sz="3600" dirty="0" smtClean="0">
                <a:solidFill>
                  <a:srgbClr val="C00000"/>
                </a:solidFill>
              </a:rPr>
              <a:t>(</a:t>
            </a:r>
            <a:r>
              <a:rPr lang="da-DK" sz="3600" i="1" dirty="0" smtClean="0">
                <a:solidFill>
                  <a:srgbClr val="C00000"/>
                </a:solidFill>
              </a:rPr>
              <a:t>x</a:t>
            </a:r>
            <a:r>
              <a:rPr lang="da-DK" sz="3600" dirty="0" smtClean="0">
                <a:solidFill>
                  <a:srgbClr val="C00000"/>
                </a:solidFill>
              </a:rPr>
              <a:t>) in O(1) steps </a:t>
            </a:r>
            <a:r>
              <a:rPr lang="da-DK" sz="3600" dirty="0" err="1" smtClean="0">
                <a:solidFill>
                  <a:srgbClr val="C00000"/>
                </a:solidFill>
              </a:rPr>
              <a:t>using</a:t>
            </a:r>
            <a:r>
              <a:rPr lang="da-DK" sz="3600" dirty="0" smtClean="0">
                <a:solidFill>
                  <a:srgbClr val="C00000"/>
                </a:solidFill>
              </a:rPr>
              <a:t> 5 </a:t>
            </a:r>
            <a:r>
              <a:rPr lang="da-DK" sz="3600" dirty="0" err="1" smtClean="0">
                <a:solidFill>
                  <a:srgbClr val="C00000"/>
                </a:solidFill>
              </a:rPr>
              <a:t>multiplications</a:t>
            </a: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/>
          <a:srcRect l="13477" t="27344" r="10351" b="37500"/>
          <a:stretch>
            <a:fillRect/>
          </a:stretch>
        </p:blipFill>
        <p:spPr bwMode="auto">
          <a:xfrm>
            <a:off x="61992" y="2643182"/>
            <a:ext cx="902896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245542" y="1926543"/>
            <a:ext cx="46434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da-DK" sz="2200" dirty="0" err="1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a power of 2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015598" y="3071810"/>
            <a:ext cx="4056468" cy="1928826"/>
            <a:chOff x="1015598" y="3071810"/>
            <a:chExt cx="4056468" cy="1928826"/>
          </a:xfrm>
          <a:solidFill>
            <a:srgbClr val="C00000">
              <a:alpha val="50196"/>
            </a:srgbClr>
          </a:solidFill>
        </p:grpSpPr>
        <p:sp>
          <p:nvSpPr>
            <p:cNvPr id="6" name="Oval 5"/>
            <p:cNvSpPr/>
            <p:nvPr/>
          </p:nvSpPr>
          <p:spPr>
            <a:xfrm>
              <a:off x="1183418" y="3071810"/>
              <a:ext cx="214314" cy="2143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111980" y="4102938"/>
              <a:ext cx="214314" cy="2143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015598" y="4786322"/>
              <a:ext cx="214314" cy="2143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158870" y="3071810"/>
              <a:ext cx="214314" cy="2143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857752" y="4087440"/>
              <a:ext cx="214314" cy="2143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2876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>
                <a:solidFill>
                  <a:schemeClr val="bg1"/>
                </a:solidFill>
              </a:rPr>
              <a:t>Exercise</a:t>
            </a:r>
            <a:r>
              <a:rPr lang="da-DK" b="1" dirty="0" smtClean="0">
                <a:solidFill>
                  <a:schemeClr val="bg1"/>
                </a:solidFill>
              </a:rPr>
              <a:t> 13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857224" y="1643050"/>
            <a:ext cx="7429552" cy="33575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Describe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compute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length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the </a:t>
            </a:r>
            <a:r>
              <a:rPr kumimoji="0" lang="da-DK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longest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prefix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lang="da-DK" sz="3200" dirty="0" err="1" smtClean="0"/>
              <a:t>two</a:t>
            </a:r>
            <a:r>
              <a:rPr lang="da-DK" sz="3200" dirty="0" smtClean="0"/>
              <a:t> </a:t>
            </a:r>
            <a:r>
              <a:rPr lang="da-DK" sz="3200" dirty="0" err="1" smtClean="0"/>
              <a:t>words</a:t>
            </a:r>
            <a:r>
              <a:rPr lang="da-DK" sz="3200" dirty="0" smtClean="0"/>
              <a:t> </a:t>
            </a:r>
          </a:p>
          <a:p>
            <a:pPr lvl="0" algn="ctr">
              <a:spcBef>
                <a:spcPts val="1800"/>
              </a:spcBef>
            </a:pPr>
            <a:r>
              <a:rPr lang="da-DK" sz="3200" i="1" dirty="0" smtClean="0"/>
              <a:t>x</a:t>
            </a:r>
            <a:r>
              <a:rPr lang="da-DK" sz="3200" i="1" baseline="-25000" dirty="0" smtClean="0"/>
              <a:t>n</a:t>
            </a:r>
            <a:r>
              <a:rPr lang="da-DK" sz="3200" baseline="-25000" dirty="0" smtClean="0"/>
              <a:t>-1</a:t>
            </a:r>
            <a:r>
              <a:rPr lang="da-DK" sz="3200" dirty="0" smtClean="0"/>
              <a:t>...</a:t>
            </a:r>
            <a:r>
              <a:rPr lang="da-DK" sz="3200" i="1" dirty="0" smtClean="0"/>
              <a:t>x</a:t>
            </a:r>
            <a:r>
              <a:rPr lang="da-DK" sz="3200" baseline="-25000" dirty="0" smtClean="0"/>
              <a:t>2</a:t>
            </a:r>
            <a:r>
              <a:rPr lang="da-DK" sz="3200" i="1" dirty="0" smtClean="0"/>
              <a:t>x</a:t>
            </a:r>
            <a:r>
              <a:rPr lang="da-DK" sz="3200" baseline="-25000" dirty="0" smtClean="0"/>
              <a:t>1</a:t>
            </a:r>
            <a:r>
              <a:rPr lang="da-DK" sz="3200" i="1" dirty="0" smtClean="0"/>
              <a:t>x</a:t>
            </a:r>
            <a:r>
              <a:rPr lang="da-DK" sz="3200" baseline="-25000" dirty="0" smtClean="0"/>
              <a:t>0  </a:t>
            </a:r>
            <a:r>
              <a:rPr lang="da-DK" sz="3200" dirty="0" smtClean="0"/>
              <a:t> and   </a:t>
            </a:r>
            <a:r>
              <a:rPr lang="da-DK" sz="3200" i="1" dirty="0" smtClean="0"/>
              <a:t>y</a:t>
            </a:r>
            <a:r>
              <a:rPr lang="da-DK" sz="3200" i="1" baseline="-25000" dirty="0" smtClean="0"/>
              <a:t>n</a:t>
            </a:r>
            <a:r>
              <a:rPr lang="da-DK" sz="3200" baseline="-25000" dirty="0" smtClean="0"/>
              <a:t>-1</a:t>
            </a:r>
            <a:r>
              <a:rPr lang="da-DK" sz="3200" dirty="0" smtClean="0"/>
              <a:t>...</a:t>
            </a:r>
            <a:r>
              <a:rPr lang="da-DK" sz="3200" i="1" dirty="0" smtClean="0"/>
              <a:t>y</a:t>
            </a:r>
            <a:r>
              <a:rPr lang="da-DK" sz="3200" baseline="-25000" dirty="0" smtClean="0"/>
              <a:t>2</a:t>
            </a:r>
            <a:r>
              <a:rPr lang="da-DK" sz="3200" i="1" dirty="0" smtClean="0"/>
              <a:t>y</a:t>
            </a:r>
            <a:r>
              <a:rPr lang="da-DK" sz="3200" baseline="-25000" dirty="0" smtClean="0"/>
              <a:t>1</a:t>
            </a:r>
            <a:r>
              <a:rPr lang="da-DK" sz="3200" i="1" dirty="0" smtClean="0"/>
              <a:t>y</a:t>
            </a:r>
            <a:r>
              <a:rPr lang="da-DK" sz="3200" baseline="-25000" dirty="0" smtClean="0"/>
              <a:t>0 </a:t>
            </a:r>
          </a:p>
          <a:p>
            <a:pPr lvl="0"/>
            <a:endParaRPr lang="da-DK" sz="3200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81022" y="5143512"/>
          <a:ext cx="73152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6400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4000"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rgbClr val="00B05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rgbClr val="00B05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00B05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00B05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rgbClr val="00B05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rgbClr val="00B05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81022" y="4214818"/>
          <a:ext cx="73152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6400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4000"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rgbClr val="00B05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rgbClr val="00B05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00B05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00B05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rgbClr val="00B05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rgbClr val="00B05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32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31" name="Straight Connector 30"/>
          <p:cNvCxnSpPr/>
          <p:nvPr/>
        </p:nvCxnSpPr>
        <p:spPr>
          <a:xfrm>
            <a:off x="1009546" y="6215082"/>
            <a:ext cx="2714644" cy="1588"/>
          </a:xfrm>
          <a:prstGeom prst="line">
            <a:avLst/>
          </a:prstGeom>
          <a:ln w="28575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97735" y="6000803"/>
            <a:ext cx="152638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/>
              <a:t>lcp</a:t>
            </a:r>
            <a:r>
              <a:rPr lang="da-DK" sz="2400" dirty="0" smtClean="0"/>
              <a:t>(</a:t>
            </a:r>
            <a:r>
              <a:rPr lang="da-DK" sz="2400" i="1" dirty="0" err="1" smtClean="0"/>
              <a:t>x</a:t>
            </a:r>
            <a:r>
              <a:rPr lang="da-DK" sz="2400" dirty="0" err="1" smtClean="0"/>
              <a:t>,</a:t>
            </a:r>
            <a:r>
              <a:rPr lang="da-DK" sz="2400" i="1" dirty="0" err="1" smtClean="0"/>
              <a:t>y</a:t>
            </a:r>
            <a:r>
              <a:rPr lang="da-DK" sz="2400" dirty="0" smtClean="0"/>
              <a:t>) = 6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80852" y="4500570"/>
            <a:ext cx="9286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i="1" dirty="0" smtClean="0"/>
              <a:t>x</a:t>
            </a:r>
          </a:p>
          <a:p>
            <a:pPr algn="r"/>
            <a:endParaRPr lang="da-DK" sz="900" i="1" dirty="0" smtClean="0"/>
          </a:p>
          <a:p>
            <a:pPr algn="r"/>
            <a:endParaRPr lang="da-DK" sz="900" i="1" dirty="0" smtClean="0"/>
          </a:p>
          <a:p>
            <a:pPr algn="r"/>
            <a:endParaRPr lang="da-DK" sz="900" i="1" dirty="0" smtClean="0"/>
          </a:p>
          <a:p>
            <a:pPr algn="r"/>
            <a:endParaRPr lang="da-DK" sz="900" i="1" dirty="0" smtClean="0"/>
          </a:p>
          <a:p>
            <a:pPr algn="r"/>
            <a:r>
              <a:rPr lang="da-DK" sz="2400" i="1" dirty="0" smtClean="0"/>
              <a:t>y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3182"/>
            <a:ext cx="7772400" cy="1470025"/>
          </a:xfrm>
        </p:spPr>
        <p:txBody>
          <a:bodyPr>
            <a:normAutofit/>
          </a:bodyPr>
          <a:lstStyle/>
          <a:p>
            <a:r>
              <a:rPr lang="da-DK" sz="6000" b="1" dirty="0" err="1" smtClean="0">
                <a:solidFill>
                  <a:srgbClr val="C00000"/>
                </a:solidFill>
              </a:rPr>
              <a:t>Trees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2876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>
                <a:solidFill>
                  <a:schemeClr val="bg1"/>
                </a:solidFill>
              </a:rPr>
              <a:t>Exercise</a:t>
            </a:r>
            <a:r>
              <a:rPr lang="da-DK" b="1" dirty="0" smtClean="0">
                <a:solidFill>
                  <a:schemeClr val="bg1"/>
                </a:solidFill>
              </a:rPr>
              <a:t> 14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2910" y="1785926"/>
            <a:ext cx="7929618" cy="464347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a-DK" dirty="0" err="1" smtClean="0">
                <a:solidFill>
                  <a:srgbClr val="C00000"/>
                </a:solidFill>
              </a:rPr>
              <a:t>Question</a:t>
            </a:r>
            <a:r>
              <a:rPr lang="da-DK" dirty="0" smtClean="0">
                <a:solidFill>
                  <a:srgbClr val="C00000"/>
                </a:solidFill>
              </a:rPr>
              <a:t>.</a:t>
            </a:r>
            <a:r>
              <a:rPr lang="da-DK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dirty="0" err="1" smtClean="0"/>
              <a:t>Consider</a:t>
            </a:r>
            <a:r>
              <a:rPr lang="da-DK" dirty="0" smtClean="0"/>
              <a:t> the nodes of a </a:t>
            </a:r>
            <a:r>
              <a:rPr lang="da-DK" dirty="0" err="1" smtClean="0"/>
              <a:t>complete</a:t>
            </a:r>
            <a:r>
              <a:rPr lang="da-DK" dirty="0" smtClean="0"/>
              <a:t> </a:t>
            </a:r>
            <a:r>
              <a:rPr lang="da-DK" dirty="0" err="1" smtClean="0"/>
              <a:t>binary</a:t>
            </a:r>
            <a:r>
              <a:rPr lang="da-DK" dirty="0" smtClean="0"/>
              <a:t> </a:t>
            </a:r>
            <a:r>
              <a:rPr lang="da-DK" dirty="0" err="1" smtClean="0"/>
              <a:t>tree</a:t>
            </a:r>
            <a:r>
              <a:rPr lang="da-DK" dirty="0" smtClean="0"/>
              <a:t> </a:t>
            </a:r>
            <a:r>
              <a:rPr lang="da-DK" dirty="0" err="1" smtClean="0"/>
              <a:t>being</a:t>
            </a:r>
            <a:r>
              <a:rPr lang="da-DK" dirty="0" smtClean="0"/>
              <a:t> </a:t>
            </a:r>
            <a:r>
              <a:rPr lang="da-DK" dirty="0" err="1" smtClean="0"/>
              <a:t>numbered</a:t>
            </a:r>
            <a:r>
              <a:rPr lang="da-DK" dirty="0" smtClean="0"/>
              <a:t> </a:t>
            </a:r>
            <a:r>
              <a:rPr lang="da-DK" dirty="0" err="1" smtClean="0"/>
              <a:t>level-by-level</a:t>
            </a:r>
            <a:r>
              <a:rPr lang="da-DK" dirty="0" smtClean="0"/>
              <a:t> and the </a:t>
            </a:r>
            <a:r>
              <a:rPr lang="da-DK" dirty="0" err="1" smtClean="0"/>
              <a:t>root</a:t>
            </a:r>
            <a:r>
              <a:rPr lang="da-DK" dirty="0" smtClean="0"/>
              <a:t> </a:t>
            </a:r>
            <a:r>
              <a:rPr lang="da-DK" dirty="0" err="1" smtClean="0"/>
              <a:t>being</a:t>
            </a:r>
            <a:r>
              <a:rPr lang="da-DK" dirty="0" smtClean="0"/>
              <a:t> </a:t>
            </a:r>
            <a:r>
              <a:rPr lang="da-DK" dirty="0" err="1" smtClean="0"/>
              <a:t>numbered</a:t>
            </a:r>
            <a:r>
              <a:rPr lang="da-DK" dirty="0" smtClean="0"/>
              <a:t> 1.</a:t>
            </a:r>
          </a:p>
          <a:p>
            <a:pPr marL="0" indent="0">
              <a:spcBef>
                <a:spcPts val="0"/>
              </a:spcBef>
              <a:buNone/>
            </a:pPr>
            <a:endParaRPr lang="da-DK" dirty="0" smtClean="0"/>
          </a:p>
          <a:p>
            <a:pPr marL="514350" indent="-514350">
              <a:spcBef>
                <a:spcPts val="0"/>
              </a:spcBef>
              <a:buAutoNum type="alphaLcParenR"/>
            </a:pPr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the </a:t>
            </a:r>
            <a:r>
              <a:rPr lang="da-DK" dirty="0" err="1" smtClean="0"/>
              <a:t>numbers</a:t>
            </a:r>
            <a:r>
              <a:rPr lang="da-DK" dirty="0" smtClean="0"/>
              <a:t> of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da-DK" dirty="0" smtClean="0"/>
              <a:t>	the </a:t>
            </a:r>
            <a:r>
              <a:rPr lang="da-DK" dirty="0" err="1" smtClean="0"/>
              <a:t>children</a:t>
            </a:r>
            <a:r>
              <a:rPr lang="da-DK" dirty="0" smtClean="0"/>
              <a:t> of node </a:t>
            </a:r>
            <a:r>
              <a:rPr lang="da-DK" i="1" dirty="0" smtClean="0"/>
              <a:t>i ?</a:t>
            </a:r>
          </a:p>
          <a:p>
            <a:pPr marL="0" indent="0">
              <a:spcBef>
                <a:spcPts val="0"/>
              </a:spcBef>
              <a:buNone/>
              <a:tabLst>
                <a:tab pos="511175" algn="l"/>
              </a:tabLst>
            </a:pPr>
            <a:endParaRPr lang="da-DK" i="1" dirty="0" smtClean="0"/>
          </a:p>
          <a:p>
            <a:pPr marL="514350" indent="-514350">
              <a:spcBef>
                <a:spcPts val="0"/>
              </a:spcBef>
              <a:buAutoNum type="alphaLcParenR" startAt="2"/>
              <a:tabLst>
                <a:tab pos="511175" algn="l"/>
              </a:tabLst>
            </a:pPr>
            <a:r>
              <a:rPr lang="da-DK" dirty="0" err="1" smtClean="0"/>
              <a:t>What</a:t>
            </a:r>
            <a:r>
              <a:rPr lang="da-DK" dirty="0" smtClean="0"/>
              <a:t> is the </a:t>
            </a:r>
            <a:r>
              <a:rPr lang="da-DK" dirty="0" err="1" smtClean="0"/>
              <a:t>number</a:t>
            </a:r>
            <a:r>
              <a:rPr lang="da-DK" dirty="0" smtClean="0"/>
              <a:t> of </a:t>
            </a:r>
          </a:p>
          <a:p>
            <a:pPr marL="514350" indent="-514350">
              <a:spcBef>
                <a:spcPts val="0"/>
              </a:spcBef>
              <a:buNone/>
              <a:tabLst>
                <a:tab pos="511175" algn="l"/>
              </a:tabLst>
            </a:pPr>
            <a:r>
              <a:rPr lang="da-DK" dirty="0" smtClean="0"/>
              <a:t>	the </a:t>
            </a:r>
            <a:r>
              <a:rPr lang="da-DK" dirty="0" err="1" smtClean="0"/>
              <a:t>parent</a:t>
            </a:r>
            <a:r>
              <a:rPr lang="da-DK" dirty="0" smtClean="0"/>
              <a:t> of node </a:t>
            </a:r>
            <a:r>
              <a:rPr lang="da-DK" i="1" dirty="0" smtClean="0"/>
              <a:t>i ?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5000628" y="3357562"/>
            <a:ext cx="3929090" cy="3071834"/>
            <a:chOff x="2643174" y="3429000"/>
            <a:chExt cx="3929090" cy="3071834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3571868" y="3714752"/>
              <a:ext cx="1000132" cy="9286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572000" y="3714752"/>
              <a:ext cx="1071570" cy="9286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5429256" y="4857760"/>
              <a:ext cx="928694" cy="5000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6018619" y="5732876"/>
              <a:ext cx="571504" cy="2500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5732868" y="5768596"/>
              <a:ext cx="571504" cy="17859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4929190" y="4857760"/>
              <a:ext cx="928694" cy="5000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 flipH="1" flipV="1">
              <a:off x="3661165" y="5732876"/>
              <a:ext cx="571504" cy="2500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3911198" y="5732875"/>
              <a:ext cx="571504" cy="2500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2911066" y="5732875"/>
              <a:ext cx="571504" cy="2500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2661034" y="5732876"/>
              <a:ext cx="571504" cy="2500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2857488" y="4857760"/>
              <a:ext cx="928694" cy="5000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3357554" y="4857760"/>
              <a:ext cx="928694" cy="5000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3786182" y="5286388"/>
              <a:ext cx="571504" cy="57150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>
                  <a:solidFill>
                    <a:schemeClr val="tx1"/>
                  </a:solidFill>
                </a:rPr>
                <a:t>5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16200000" flipH="1">
              <a:off x="5018487" y="5732876"/>
              <a:ext cx="571504" cy="2500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4732736" y="5768596"/>
              <a:ext cx="571504" cy="17859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/>
            <p:nvPr/>
          </p:nvGrpSpPr>
          <p:grpSpPr>
            <a:xfrm>
              <a:off x="2643174" y="3429000"/>
              <a:ext cx="3929090" cy="3071834"/>
              <a:chOff x="2357422" y="3143248"/>
              <a:chExt cx="3929090" cy="3071834"/>
            </a:xfrm>
            <a:solidFill>
              <a:srgbClr val="FFFF00"/>
            </a:solidFill>
          </p:grpSpPr>
          <p:sp>
            <p:nvSpPr>
              <p:cNvPr id="10" name="Oval 9"/>
              <p:cNvSpPr/>
              <p:nvPr/>
            </p:nvSpPr>
            <p:spPr>
              <a:xfrm>
                <a:off x="5072066" y="4071942"/>
                <a:ext cx="571504" cy="57150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3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3000364" y="4071942"/>
                <a:ext cx="571504" cy="57150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2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500298" y="5000636"/>
                <a:ext cx="571504" cy="57150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4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4572000" y="5000636"/>
                <a:ext cx="571504" cy="57150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6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572132" y="5000636"/>
                <a:ext cx="571504" cy="57150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7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357422" y="5857892"/>
                <a:ext cx="357190" cy="35719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8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357554" y="5857892"/>
                <a:ext cx="357190" cy="35719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10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857488" y="5857892"/>
                <a:ext cx="357190" cy="35719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9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857620" y="5857892"/>
                <a:ext cx="357190" cy="35719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11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929322" y="5857892"/>
                <a:ext cx="357190" cy="35719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15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5429256" y="5857892"/>
                <a:ext cx="357190" cy="35719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14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4929190" y="5857892"/>
                <a:ext cx="357190" cy="35719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13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393405" y="5857892"/>
                <a:ext cx="357190" cy="35719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12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000496" y="3143248"/>
                <a:ext cx="571504" cy="57150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2876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>
                <a:solidFill>
                  <a:schemeClr val="bg1"/>
                </a:solidFill>
              </a:rPr>
              <a:t>Exercise</a:t>
            </a:r>
            <a:r>
              <a:rPr lang="da-DK" b="1" dirty="0" smtClean="0">
                <a:solidFill>
                  <a:schemeClr val="bg1"/>
                </a:solidFill>
              </a:rPr>
              <a:t> 15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158" y="1785926"/>
            <a:ext cx="7929618" cy="3971939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None/>
            </a:pPr>
            <a:r>
              <a:rPr lang="da-DK" dirty="0" err="1" smtClean="0">
                <a:solidFill>
                  <a:srgbClr val="C00000"/>
                </a:solidFill>
              </a:rPr>
              <a:t>Question</a:t>
            </a:r>
            <a:r>
              <a:rPr lang="da-DK" dirty="0" smtClean="0">
                <a:solidFill>
                  <a:srgbClr val="C00000"/>
                </a:solidFill>
              </a:rPr>
              <a:t>.</a:t>
            </a:r>
            <a:r>
              <a:rPr lang="da-DK" dirty="0" smtClean="0"/>
              <a:t> </a:t>
            </a:r>
          </a:p>
          <a:p>
            <a:pPr marL="514350" indent="-514350">
              <a:spcBef>
                <a:spcPts val="0"/>
              </a:spcBef>
              <a:buNone/>
            </a:pPr>
            <a:endParaRPr lang="da-DK" sz="1600" dirty="0" smtClean="0"/>
          </a:p>
          <a:p>
            <a:pPr marL="514350" indent="-514350">
              <a:spcBef>
                <a:spcPts val="0"/>
              </a:spcBef>
              <a:buAutoNum type="alphaLcParenR"/>
            </a:pPr>
            <a:r>
              <a:rPr lang="da-DK" dirty="0" err="1" smtClean="0"/>
              <a:t>How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the </a:t>
            </a:r>
            <a:r>
              <a:rPr lang="da-DK" dirty="0" err="1" smtClean="0"/>
              <a:t>height</a:t>
            </a:r>
            <a:r>
              <a:rPr lang="da-DK" dirty="0" smtClean="0"/>
              <a:t> of the </a:t>
            </a:r>
            <a:r>
              <a:rPr lang="da-DK" dirty="0" err="1" smtClean="0"/>
              <a:t>tree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computed</a:t>
            </a:r>
            <a:r>
              <a:rPr lang="da-DK" dirty="0" smtClean="0"/>
              <a:t> from a </a:t>
            </a:r>
            <a:r>
              <a:rPr lang="da-DK" dirty="0" err="1" smtClean="0"/>
              <a:t>leaf</a:t>
            </a:r>
            <a:r>
              <a:rPr lang="da-DK" dirty="0" smtClean="0"/>
              <a:t> </a:t>
            </a:r>
            <a:r>
              <a:rPr lang="da-DK" dirty="0" err="1" smtClean="0"/>
              <a:t>number</a:t>
            </a:r>
            <a:r>
              <a:rPr lang="da-DK" dirty="0" smtClean="0"/>
              <a:t>?</a:t>
            </a:r>
          </a:p>
          <a:p>
            <a:pPr marL="514350" indent="-514350">
              <a:spcBef>
                <a:spcPts val="0"/>
              </a:spcBef>
              <a:buAutoNum type="alphaLcParenR"/>
            </a:pPr>
            <a:endParaRPr lang="da-DK" sz="1600" dirty="0" smtClean="0"/>
          </a:p>
          <a:p>
            <a:pPr marL="514350" indent="-514350">
              <a:spcBef>
                <a:spcPts val="0"/>
              </a:spcBef>
              <a:buAutoNum type="alphaLcParenR"/>
            </a:pPr>
            <a:r>
              <a:rPr lang="da-DK" dirty="0" err="1" smtClean="0"/>
              <a:t>How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LCA(</a:t>
            </a:r>
            <a:r>
              <a:rPr lang="da-DK" i="1" dirty="0" err="1" smtClean="0"/>
              <a:t>x</a:t>
            </a:r>
            <a:r>
              <a:rPr lang="da-DK" dirty="0" err="1" smtClean="0"/>
              <a:t>,</a:t>
            </a:r>
            <a:r>
              <a:rPr lang="da-DK" i="1" dirty="0" err="1" smtClean="0"/>
              <a:t>y</a:t>
            </a:r>
            <a:r>
              <a:rPr lang="da-DK" dirty="0" smtClean="0"/>
              <a:t>) of </a:t>
            </a:r>
            <a:r>
              <a:rPr lang="da-DK" dirty="0" err="1" smtClean="0"/>
              <a:t>two</a:t>
            </a:r>
            <a:r>
              <a:rPr lang="da-DK" dirty="0" smtClean="0"/>
              <a:t>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da-DK" dirty="0" smtClean="0"/>
              <a:t>	</a:t>
            </a:r>
            <a:r>
              <a:rPr lang="da-DK" dirty="0" err="1" smtClean="0"/>
              <a:t>leaves</a:t>
            </a:r>
            <a:r>
              <a:rPr lang="da-DK" dirty="0" smtClean="0"/>
              <a:t> </a:t>
            </a:r>
            <a:r>
              <a:rPr lang="da-DK" i="1" dirty="0" smtClean="0"/>
              <a:t>x</a:t>
            </a:r>
            <a:r>
              <a:rPr lang="da-DK" dirty="0" smtClean="0"/>
              <a:t> and </a:t>
            </a:r>
            <a:r>
              <a:rPr lang="da-DK" i="1" dirty="0" smtClean="0"/>
              <a:t>y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computed</a:t>
            </a:r>
            <a:endParaRPr lang="da-DK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da-DK" dirty="0" smtClean="0"/>
              <a:t>	</a:t>
            </a:r>
            <a:r>
              <a:rPr lang="da-DK" dirty="0" smtClean="0"/>
              <a:t>(</a:t>
            </a:r>
            <a:r>
              <a:rPr lang="da-DK" dirty="0" err="1" smtClean="0"/>
              <a:t>lowest</a:t>
            </a:r>
            <a:r>
              <a:rPr lang="da-DK" dirty="0" smtClean="0"/>
              <a:t> </a:t>
            </a:r>
            <a:r>
              <a:rPr lang="da-DK" dirty="0" err="1" smtClean="0"/>
              <a:t>common</a:t>
            </a:r>
            <a:r>
              <a:rPr lang="da-DK" dirty="0" smtClean="0"/>
              <a:t> </a:t>
            </a:r>
            <a:r>
              <a:rPr lang="da-DK" dirty="0" err="1" smtClean="0"/>
              <a:t>ancestor</a:t>
            </a:r>
            <a:r>
              <a:rPr lang="da-DK" dirty="0" smtClean="0"/>
              <a:t>)?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000628" y="3357562"/>
            <a:ext cx="3929090" cy="3071834"/>
            <a:chOff x="2643174" y="3429000"/>
            <a:chExt cx="3929090" cy="3071834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3571868" y="3714752"/>
              <a:ext cx="1000132" cy="9286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572000" y="3714752"/>
              <a:ext cx="1071570" cy="9286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5429256" y="4857760"/>
              <a:ext cx="928694" cy="5000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6018619" y="5732876"/>
              <a:ext cx="571504" cy="2500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5732868" y="5768596"/>
              <a:ext cx="571504" cy="17859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929190" y="4857760"/>
              <a:ext cx="928694" cy="5000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3661165" y="5732876"/>
              <a:ext cx="571504" cy="2500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3911198" y="5732875"/>
              <a:ext cx="571504" cy="2500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2911066" y="5732875"/>
              <a:ext cx="571504" cy="2500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2661034" y="5732876"/>
              <a:ext cx="571504" cy="2500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2857488" y="4857760"/>
              <a:ext cx="928694" cy="5000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3357554" y="4857760"/>
              <a:ext cx="928694" cy="5000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3786182" y="5286388"/>
              <a:ext cx="571504" cy="57150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>
                  <a:solidFill>
                    <a:schemeClr val="tx1"/>
                  </a:solidFill>
                </a:rPr>
                <a:t>5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 rot="16200000" flipH="1">
              <a:off x="5018487" y="5732876"/>
              <a:ext cx="571504" cy="2500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4732736" y="5768596"/>
              <a:ext cx="571504" cy="17859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58"/>
            <p:cNvGrpSpPr/>
            <p:nvPr/>
          </p:nvGrpSpPr>
          <p:grpSpPr>
            <a:xfrm>
              <a:off x="2643174" y="3429000"/>
              <a:ext cx="3929090" cy="3071834"/>
              <a:chOff x="2357422" y="3143248"/>
              <a:chExt cx="3929090" cy="3071834"/>
            </a:xfrm>
            <a:solidFill>
              <a:srgbClr val="FFFF00"/>
            </a:solidFill>
          </p:grpSpPr>
          <p:sp>
            <p:nvSpPr>
              <p:cNvPr id="24" name="Oval 23"/>
              <p:cNvSpPr/>
              <p:nvPr/>
            </p:nvSpPr>
            <p:spPr>
              <a:xfrm>
                <a:off x="5072066" y="4071942"/>
                <a:ext cx="571504" cy="57150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3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000364" y="4071942"/>
                <a:ext cx="571504" cy="57150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2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500298" y="5000636"/>
                <a:ext cx="571504" cy="57150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4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572000" y="5000636"/>
                <a:ext cx="571504" cy="57150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6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5572132" y="5000636"/>
                <a:ext cx="571504" cy="57150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7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357422" y="5857892"/>
                <a:ext cx="357190" cy="35719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8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3357554" y="5857892"/>
                <a:ext cx="357190" cy="35719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10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857488" y="5857892"/>
                <a:ext cx="357190" cy="35719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9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857620" y="5857892"/>
                <a:ext cx="357190" cy="35719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11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929322" y="5857892"/>
                <a:ext cx="357190" cy="35719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15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429256" y="5857892"/>
                <a:ext cx="357190" cy="35719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14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4929190" y="5857892"/>
                <a:ext cx="357190" cy="35719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13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393405" y="5857892"/>
                <a:ext cx="357190" cy="35719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12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4000496" y="3143248"/>
                <a:ext cx="571504" cy="57150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69" name="TextBox 68"/>
          <p:cNvSpPr txBox="1"/>
          <p:nvPr/>
        </p:nvSpPr>
        <p:spPr>
          <a:xfrm>
            <a:off x="6969896" y="635795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/>
              <a:t>x             y</a:t>
            </a:r>
            <a:endParaRPr lang="en-US" sz="2400" i="1" dirty="0"/>
          </a:p>
        </p:txBody>
      </p:sp>
      <p:sp>
        <p:nvSpPr>
          <p:cNvPr id="70" name="TextBox 69"/>
          <p:cNvSpPr txBox="1"/>
          <p:nvPr/>
        </p:nvSpPr>
        <p:spPr>
          <a:xfrm>
            <a:off x="7858148" y="3896029"/>
            <a:ext cx="1285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LCA(</a:t>
            </a:r>
            <a:r>
              <a:rPr lang="da-DK" sz="2400" i="1" dirty="0" err="1" smtClean="0"/>
              <a:t>x</a:t>
            </a:r>
            <a:r>
              <a:rPr lang="da-DK" sz="2400" dirty="0" err="1" smtClean="0"/>
              <a:t>,</a:t>
            </a:r>
            <a:r>
              <a:rPr lang="da-DK" sz="2400" i="1" dirty="0" err="1" smtClean="0"/>
              <a:t>y</a:t>
            </a:r>
            <a:r>
              <a:rPr lang="da-DK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2876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>
                <a:solidFill>
                  <a:schemeClr val="bg1"/>
                </a:solidFill>
              </a:rPr>
              <a:t>Exercise</a:t>
            </a:r>
            <a:r>
              <a:rPr lang="da-DK" b="1" dirty="0" smtClean="0">
                <a:solidFill>
                  <a:schemeClr val="bg1"/>
                </a:solidFill>
              </a:rPr>
              <a:t> 16*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1472" y="2143116"/>
            <a:ext cx="6143668" cy="342902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a-DK" dirty="0" err="1" smtClean="0">
                <a:solidFill>
                  <a:srgbClr val="C00000"/>
                </a:solidFill>
              </a:rPr>
              <a:t>Question</a:t>
            </a:r>
            <a:r>
              <a:rPr lang="da-DK" dirty="0" smtClean="0">
                <a:solidFill>
                  <a:srgbClr val="C00000"/>
                </a:solidFill>
              </a:rPr>
              <a:t>.</a:t>
            </a:r>
            <a:r>
              <a:rPr lang="da-DK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da-DK" dirty="0" smtClean="0"/>
          </a:p>
          <a:p>
            <a:pPr marL="0" indent="0">
              <a:spcBef>
                <a:spcPts val="0"/>
              </a:spcBef>
              <a:buNone/>
            </a:pPr>
            <a:r>
              <a:rPr lang="da-DK" dirty="0" err="1" smtClean="0"/>
              <a:t>Describe</a:t>
            </a:r>
            <a:r>
              <a:rPr lang="da-DK" dirty="0" smtClean="0"/>
              <a:t> </a:t>
            </a:r>
            <a:r>
              <a:rPr lang="da-DK" dirty="0" err="1" smtClean="0"/>
              <a:t>how</a:t>
            </a:r>
            <a:r>
              <a:rPr lang="da-DK" dirty="0" smtClean="0"/>
              <a:t> to </a:t>
            </a:r>
            <a:r>
              <a:rPr lang="da-DK" dirty="0" err="1" smtClean="0"/>
              <a:t>assign</a:t>
            </a:r>
            <a:r>
              <a:rPr lang="da-DK" dirty="0" smtClean="0"/>
              <a:t> O(1) </a:t>
            </a:r>
            <a:r>
              <a:rPr lang="da-DK" dirty="0" err="1" smtClean="0"/>
              <a:t>words</a:t>
            </a:r>
            <a:endParaRPr lang="da-DK" dirty="0" smtClean="0"/>
          </a:p>
          <a:p>
            <a:pPr marL="0" indent="0">
              <a:spcBef>
                <a:spcPts val="0"/>
              </a:spcBef>
              <a:buNone/>
            </a:pPr>
            <a:r>
              <a:rPr lang="da-DK" dirty="0" smtClean="0"/>
              <a:t>to </a:t>
            </a:r>
            <a:r>
              <a:rPr lang="da-DK" dirty="0" err="1" smtClean="0"/>
              <a:t>each</a:t>
            </a:r>
            <a:r>
              <a:rPr lang="da-DK" dirty="0" smtClean="0"/>
              <a:t> node in an </a:t>
            </a:r>
            <a:r>
              <a:rPr lang="da-DK" i="1" dirty="0" err="1" smtClean="0"/>
              <a:t>arbitrary</a:t>
            </a:r>
            <a:r>
              <a:rPr lang="da-DK" i="1" dirty="0" smtClean="0"/>
              <a:t> </a:t>
            </a:r>
            <a:r>
              <a:rPr lang="da-DK" i="1" dirty="0" err="1" smtClean="0"/>
              <a:t>tree</a:t>
            </a:r>
            <a:r>
              <a:rPr lang="da-DK" dirty="0" smtClean="0"/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dirty="0" err="1" smtClean="0"/>
              <a:t>such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</a:t>
            </a:r>
            <a:r>
              <a:rPr lang="da-DK" dirty="0" smtClean="0"/>
              <a:t>LCA(</a:t>
            </a:r>
            <a:r>
              <a:rPr lang="da-DK" i="1" dirty="0" err="1" smtClean="0"/>
              <a:t>x</a:t>
            </a:r>
            <a:r>
              <a:rPr lang="da-DK" dirty="0" err="1" smtClean="0"/>
              <a:t>,</a:t>
            </a:r>
            <a:r>
              <a:rPr lang="da-DK" i="1" dirty="0" err="1" smtClean="0"/>
              <a:t>y</a:t>
            </a:r>
            <a:r>
              <a:rPr lang="da-DK" dirty="0" smtClean="0"/>
              <a:t>) </a:t>
            </a:r>
            <a:r>
              <a:rPr lang="da-DK" dirty="0" err="1" smtClean="0"/>
              <a:t>queries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answered</a:t>
            </a:r>
            <a:r>
              <a:rPr lang="da-DK" dirty="0" smtClean="0"/>
              <a:t> in O(1) time.</a:t>
            </a:r>
          </a:p>
          <a:p>
            <a:pPr marL="0" indent="0">
              <a:spcBef>
                <a:spcPts val="0"/>
              </a:spcBef>
              <a:buNone/>
            </a:pPr>
            <a:endParaRPr lang="da-DK" dirty="0" smtClean="0"/>
          </a:p>
        </p:txBody>
      </p:sp>
      <p:grpSp>
        <p:nvGrpSpPr>
          <p:cNvPr id="84" name="Group 83"/>
          <p:cNvGrpSpPr/>
          <p:nvPr/>
        </p:nvGrpSpPr>
        <p:grpSpPr>
          <a:xfrm>
            <a:off x="6786578" y="2857496"/>
            <a:ext cx="1714512" cy="2428892"/>
            <a:chOff x="1571604" y="4214818"/>
            <a:chExt cx="1714512" cy="2428892"/>
          </a:xfrm>
        </p:grpSpPr>
        <p:sp>
          <p:nvSpPr>
            <p:cNvPr id="30" name="Rectangle 29"/>
            <p:cNvSpPr/>
            <p:nvPr/>
          </p:nvSpPr>
          <p:spPr>
            <a:xfrm>
              <a:off x="1571604" y="5857892"/>
              <a:ext cx="214314" cy="214314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00232" y="5857892"/>
              <a:ext cx="214314" cy="214314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428860" y="5857892"/>
              <a:ext cx="214314" cy="214314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46" name="Straight Connector 45"/>
            <p:cNvCxnSpPr>
              <a:stCxn id="30" idx="0"/>
            </p:cNvCxnSpPr>
            <p:nvPr/>
          </p:nvCxnSpPr>
          <p:spPr>
            <a:xfrm rot="5400000" flipH="1" flipV="1">
              <a:off x="1625183" y="5554282"/>
              <a:ext cx="357188" cy="250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3" idx="0"/>
            </p:cNvCxnSpPr>
            <p:nvPr/>
          </p:nvCxnSpPr>
          <p:spPr>
            <a:xfrm rot="16200000" flipV="1">
              <a:off x="1839497" y="5589999"/>
              <a:ext cx="357190" cy="17859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1857356" y="4929198"/>
              <a:ext cx="571504" cy="4286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2250265" y="4964917"/>
              <a:ext cx="571504" cy="3571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2107389" y="4607727"/>
              <a:ext cx="50006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endCxn id="44" idx="0"/>
            </p:cNvCxnSpPr>
            <p:nvPr/>
          </p:nvCxnSpPr>
          <p:spPr>
            <a:xfrm rot="5400000">
              <a:off x="2411001" y="5554281"/>
              <a:ext cx="428628" cy="17859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2643174" y="6429396"/>
              <a:ext cx="214314" cy="214314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071802" y="6429396"/>
              <a:ext cx="214314" cy="214314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Straight Connector 66"/>
            <p:cNvCxnSpPr>
              <a:stCxn id="61" idx="0"/>
            </p:cNvCxnSpPr>
            <p:nvPr/>
          </p:nvCxnSpPr>
          <p:spPr>
            <a:xfrm rot="5400000" flipH="1" flipV="1">
              <a:off x="2625314" y="6054347"/>
              <a:ext cx="500066" cy="2500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62" idx="0"/>
            </p:cNvCxnSpPr>
            <p:nvPr/>
          </p:nvCxnSpPr>
          <p:spPr>
            <a:xfrm rot="16200000" flipV="1">
              <a:off x="2839629" y="6090065"/>
              <a:ext cx="500066" cy="17859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V="1">
              <a:off x="2607455" y="5536421"/>
              <a:ext cx="500066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endCxn id="63" idx="0"/>
            </p:cNvCxnSpPr>
            <p:nvPr/>
          </p:nvCxnSpPr>
          <p:spPr>
            <a:xfrm>
              <a:off x="2357424" y="4357694"/>
              <a:ext cx="607221" cy="3571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1857356" y="4357694"/>
              <a:ext cx="500066" cy="3571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2214546" y="4214818"/>
              <a:ext cx="285752" cy="28575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2214546" y="4714884"/>
              <a:ext cx="285752" cy="28575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1785918" y="5286388"/>
              <a:ext cx="285752" cy="28575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2571736" y="5286388"/>
              <a:ext cx="285752" cy="28575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2857488" y="5786454"/>
              <a:ext cx="285752" cy="28575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857488" y="4714884"/>
              <a:ext cx="214314" cy="214314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714480" y="4714884"/>
              <a:ext cx="214314" cy="214314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6684144" y="4610409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/>
              <a:t>x</a:t>
            </a:r>
            <a:endParaRPr lang="en-US" sz="2400" i="1" dirty="0"/>
          </a:p>
        </p:txBody>
      </p:sp>
      <p:sp>
        <p:nvSpPr>
          <p:cNvPr id="86" name="TextBox 85"/>
          <p:cNvSpPr txBox="1"/>
          <p:nvPr/>
        </p:nvSpPr>
        <p:spPr>
          <a:xfrm>
            <a:off x="7755714" y="515901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/>
              <a:t>y</a:t>
            </a:r>
            <a:endParaRPr lang="en-US" sz="2400" i="1" dirty="0"/>
          </a:p>
        </p:txBody>
      </p:sp>
      <p:sp>
        <p:nvSpPr>
          <p:cNvPr id="87" name="TextBox 86"/>
          <p:cNvSpPr txBox="1"/>
          <p:nvPr/>
        </p:nvSpPr>
        <p:spPr>
          <a:xfrm>
            <a:off x="7858148" y="2143116"/>
            <a:ext cx="1285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LCA(</a:t>
            </a:r>
            <a:r>
              <a:rPr lang="da-DK" sz="2400" i="1" dirty="0" err="1" smtClean="0"/>
              <a:t>x</a:t>
            </a:r>
            <a:r>
              <a:rPr lang="da-DK" sz="2400" dirty="0" err="1" smtClean="0"/>
              <a:t>,</a:t>
            </a:r>
            <a:r>
              <a:rPr lang="da-DK" sz="2400" i="1" dirty="0" err="1" smtClean="0"/>
              <a:t>y</a:t>
            </a:r>
            <a:r>
              <a:rPr lang="da-DK" sz="2400" dirty="0" smtClean="0"/>
              <a:t>)</a:t>
            </a:r>
            <a:endParaRPr lang="en-US" sz="2400" dirty="0"/>
          </a:p>
        </p:txBody>
      </p:sp>
      <p:cxnSp>
        <p:nvCxnSpPr>
          <p:cNvPr id="89" name="Straight Arrow Connector 88"/>
          <p:cNvCxnSpPr/>
          <p:nvPr/>
        </p:nvCxnSpPr>
        <p:spPr>
          <a:xfrm rot="5400000">
            <a:off x="7555425" y="2688957"/>
            <a:ext cx="743916" cy="480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1470025"/>
          </a:xfrm>
        </p:spPr>
        <p:txBody>
          <a:bodyPr/>
          <a:lstStyle/>
          <a:p>
            <a:r>
              <a:rPr lang="da-DK" b="1" dirty="0" err="1" smtClean="0">
                <a:solidFill>
                  <a:srgbClr val="C00000"/>
                </a:solidFill>
              </a:rPr>
              <a:t>Background</a:t>
            </a:r>
            <a:r>
              <a:rPr lang="da-DK" b="1" dirty="0" smtClean="0">
                <a:solidFill>
                  <a:srgbClr val="C00000"/>
                </a:solidFill>
              </a:rPr>
              <a:t>...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214554"/>
            <a:ext cx="8358246" cy="3786214"/>
          </a:xfrm>
        </p:spPr>
        <p:txBody>
          <a:bodyPr>
            <a:normAutofit lnSpcReduction="10000"/>
          </a:bodyPr>
          <a:lstStyle/>
          <a:p>
            <a:pPr marL="346075" indent="-346075" algn="l">
              <a:buClr>
                <a:srgbClr val="C00000"/>
              </a:buClr>
              <a:buFont typeface="Wingdings" pitchFamily="2" charset="2"/>
              <a:buChar char="§"/>
            </a:pPr>
            <a:r>
              <a:rPr lang="da-DK" dirty="0" smtClean="0">
                <a:solidFill>
                  <a:schemeClr val="tx1"/>
                </a:solidFill>
              </a:rPr>
              <a:t>Computer </a:t>
            </a:r>
            <a:r>
              <a:rPr lang="da-DK" i="1" dirty="0" err="1" smtClean="0">
                <a:solidFill>
                  <a:srgbClr val="C00000"/>
                </a:solidFill>
              </a:rPr>
              <a:t>word</a:t>
            </a:r>
            <a:r>
              <a:rPr lang="da-DK" i="1" dirty="0" smtClean="0">
                <a:solidFill>
                  <a:srgbClr val="C00000"/>
                </a:solidFill>
              </a:rPr>
              <a:t> </a:t>
            </a:r>
            <a:r>
              <a:rPr lang="da-DK" i="1" dirty="0" err="1" smtClean="0">
                <a:solidFill>
                  <a:srgbClr val="C00000"/>
                </a:solidFill>
              </a:rPr>
              <a:t>sizes</a:t>
            </a:r>
            <a:r>
              <a:rPr lang="da-DK" i="1" dirty="0" smtClean="0">
                <a:solidFill>
                  <a:srgbClr val="C00000"/>
                </a:solidFill>
              </a:rPr>
              <a:t> </a:t>
            </a:r>
            <a:r>
              <a:rPr lang="da-DK" dirty="0" smtClean="0">
                <a:solidFill>
                  <a:schemeClr val="tx1"/>
                </a:solidFill>
              </a:rPr>
              <a:t>have </a:t>
            </a:r>
            <a:r>
              <a:rPr lang="da-DK" dirty="0" err="1" smtClean="0">
                <a:solidFill>
                  <a:schemeClr val="tx1"/>
                </a:solidFill>
              </a:rPr>
              <a:t>increased</a:t>
            </a:r>
            <a:r>
              <a:rPr lang="da-DK" dirty="0" smtClean="0">
                <a:solidFill>
                  <a:schemeClr val="tx1"/>
                </a:solidFill>
              </a:rPr>
              <a:t> over time</a:t>
            </a:r>
          </a:p>
          <a:p>
            <a:pPr marL="346075" indent="-346075" algn="l">
              <a:buClr>
                <a:srgbClr val="C00000"/>
              </a:buClr>
            </a:pPr>
            <a:r>
              <a:rPr lang="da-DK" dirty="0" smtClean="0">
                <a:solidFill>
                  <a:schemeClr val="tx1"/>
                </a:solidFill>
              </a:rPr>
              <a:t>	</a:t>
            </a:r>
            <a:r>
              <a:rPr lang="da-DK" sz="2400" dirty="0" smtClean="0">
                <a:solidFill>
                  <a:schemeClr val="tx1"/>
                </a:solidFill>
              </a:rPr>
              <a:t>(4 bits, 8 bits, 12 bits, 16 bits, 32 bits, 64 bits, 128 bits, ...GPU...)</a:t>
            </a:r>
          </a:p>
          <a:p>
            <a:pPr marL="346075" indent="-346075" algn="l">
              <a:buClr>
                <a:srgbClr val="C00000"/>
              </a:buClr>
            </a:pPr>
            <a:endParaRPr lang="da-DK" sz="2400" dirty="0" smtClean="0">
              <a:solidFill>
                <a:schemeClr val="tx1"/>
              </a:solidFill>
            </a:endParaRPr>
          </a:p>
          <a:p>
            <a:pPr marL="346075" indent="-346075" algn="l">
              <a:buClr>
                <a:srgbClr val="C00000"/>
              </a:buClr>
              <a:buFont typeface="Wingdings" pitchFamily="2" charset="2"/>
              <a:buChar char="§"/>
            </a:pPr>
            <a:r>
              <a:rPr lang="da-DK" dirty="0" err="1" smtClean="0">
                <a:solidFill>
                  <a:schemeClr val="tx1"/>
                </a:solidFill>
              </a:rPr>
              <a:t>What</a:t>
            </a:r>
            <a:r>
              <a:rPr lang="da-DK" dirty="0" smtClean="0">
                <a:solidFill>
                  <a:schemeClr val="tx1"/>
                </a:solidFill>
              </a:rPr>
              <a:t> is the power and </a:t>
            </a:r>
            <a:r>
              <a:rPr lang="da-DK" dirty="0" err="1" smtClean="0">
                <a:solidFill>
                  <a:schemeClr val="tx1"/>
                </a:solidFill>
              </a:rPr>
              <a:t>limitations</a:t>
            </a:r>
            <a:r>
              <a:rPr lang="da-DK" dirty="0" smtClean="0">
                <a:solidFill>
                  <a:schemeClr val="tx1"/>
                </a:solidFill>
              </a:rPr>
              <a:t> of</a:t>
            </a:r>
          </a:p>
          <a:p>
            <a:pPr marL="346075" indent="-346075" algn="l">
              <a:buClr>
                <a:srgbClr val="C00000"/>
              </a:buClr>
            </a:pPr>
            <a:r>
              <a:rPr lang="da-DK" i="1" dirty="0" smtClean="0">
                <a:solidFill>
                  <a:srgbClr val="C00000"/>
                </a:solidFill>
              </a:rPr>
              <a:t>	</a:t>
            </a:r>
            <a:r>
              <a:rPr lang="da-DK" i="1" dirty="0" err="1" smtClean="0">
                <a:solidFill>
                  <a:srgbClr val="C00000"/>
                </a:solidFill>
              </a:rPr>
              <a:t>word</a:t>
            </a:r>
            <a:r>
              <a:rPr lang="da-DK" i="1" dirty="0" smtClean="0">
                <a:solidFill>
                  <a:srgbClr val="C00000"/>
                </a:solidFill>
              </a:rPr>
              <a:t> </a:t>
            </a:r>
            <a:r>
              <a:rPr lang="da-DK" i="1" dirty="0" err="1" smtClean="0">
                <a:solidFill>
                  <a:srgbClr val="C00000"/>
                </a:solidFill>
              </a:rPr>
              <a:t>computations</a:t>
            </a:r>
            <a:r>
              <a:rPr lang="da-DK" i="1" dirty="0" smtClean="0">
                <a:solidFill>
                  <a:schemeClr val="tx1"/>
                </a:solidFill>
              </a:rPr>
              <a:t>?</a:t>
            </a:r>
          </a:p>
          <a:p>
            <a:pPr marL="346075" indent="-346075" algn="l">
              <a:buClr>
                <a:srgbClr val="C00000"/>
              </a:buClr>
              <a:buFont typeface="Wingdings" pitchFamily="2" charset="2"/>
              <a:buChar char="§"/>
            </a:pPr>
            <a:endParaRPr lang="da-DK" i="1" dirty="0" smtClean="0">
              <a:solidFill>
                <a:schemeClr val="tx1"/>
              </a:solidFill>
            </a:endParaRPr>
          </a:p>
          <a:p>
            <a:pPr marL="346075" indent="-346075" algn="l">
              <a:buClr>
                <a:srgbClr val="C00000"/>
              </a:buClr>
              <a:buFont typeface="Wingdings" pitchFamily="2" charset="2"/>
              <a:buChar char="§"/>
            </a:pPr>
            <a:r>
              <a:rPr lang="da-DK" dirty="0" err="1" smtClean="0">
                <a:solidFill>
                  <a:schemeClr val="tx1"/>
                </a:solidFill>
              </a:rPr>
              <a:t>How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can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we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exploit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i="1" dirty="0" err="1" smtClean="0">
                <a:solidFill>
                  <a:srgbClr val="C00000"/>
                </a:solidFill>
              </a:rPr>
              <a:t>word</a:t>
            </a:r>
            <a:r>
              <a:rPr lang="da-DK" i="1" dirty="0" smtClean="0">
                <a:solidFill>
                  <a:srgbClr val="C00000"/>
                </a:solidFill>
              </a:rPr>
              <a:t> </a:t>
            </a:r>
            <a:r>
              <a:rPr lang="da-DK" i="1" dirty="0" err="1" smtClean="0">
                <a:solidFill>
                  <a:srgbClr val="C00000"/>
                </a:solidFill>
              </a:rPr>
              <a:t>parallellism</a:t>
            </a:r>
            <a:r>
              <a:rPr lang="da-DK" i="1" dirty="0" smtClean="0">
                <a:solidFill>
                  <a:schemeClr val="tx1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3182"/>
            <a:ext cx="7772400" cy="1470025"/>
          </a:xfrm>
        </p:spPr>
        <p:txBody>
          <a:bodyPr>
            <a:normAutofit/>
          </a:bodyPr>
          <a:lstStyle/>
          <a:p>
            <a:r>
              <a:rPr lang="da-DK" sz="6000" b="1" dirty="0" err="1" smtClean="0">
                <a:solidFill>
                  <a:srgbClr val="C00000"/>
                </a:solidFill>
              </a:rPr>
              <a:t>Searching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2876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>
                <a:solidFill>
                  <a:schemeClr val="bg1"/>
                </a:solidFill>
              </a:rPr>
              <a:t>Exercise</a:t>
            </a:r>
            <a:r>
              <a:rPr lang="da-DK" b="1" dirty="0" smtClean="0">
                <a:solidFill>
                  <a:schemeClr val="bg1"/>
                </a:solidFill>
              </a:rPr>
              <a:t> 17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1472" y="1714488"/>
            <a:ext cx="8358150" cy="5143512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None/>
            </a:pPr>
            <a:r>
              <a:rPr lang="da-DK" dirty="0" err="1" smtClean="0">
                <a:solidFill>
                  <a:srgbClr val="C00000"/>
                </a:solidFill>
              </a:rPr>
              <a:t>Question</a:t>
            </a:r>
            <a:r>
              <a:rPr lang="da-DK" dirty="0" smtClean="0">
                <a:solidFill>
                  <a:srgbClr val="C00000"/>
                </a:solidFill>
              </a:rPr>
              <a:t>.</a:t>
            </a:r>
            <a:r>
              <a:rPr lang="da-DK" dirty="0" smtClean="0"/>
              <a:t> </a:t>
            </a:r>
            <a:r>
              <a:rPr lang="da-DK" dirty="0" err="1" smtClean="0"/>
              <a:t>Consider</a:t>
            </a:r>
            <a:r>
              <a:rPr lang="da-DK" dirty="0" smtClean="0"/>
              <a:t> a </a:t>
            </a:r>
            <a:r>
              <a:rPr lang="da-DK" i="1" dirty="0" err="1" smtClean="0"/>
              <a:t>n</a:t>
            </a:r>
            <a:r>
              <a:rPr lang="da-DK" dirty="0" err="1" smtClean="0"/>
              <a:t>-bit</a:t>
            </a:r>
            <a:r>
              <a:rPr lang="da-DK" dirty="0" smtClean="0"/>
              <a:t> </a:t>
            </a:r>
            <a:r>
              <a:rPr lang="da-DK" dirty="0" err="1" smtClean="0"/>
              <a:t>word</a:t>
            </a:r>
            <a:r>
              <a:rPr lang="da-DK" dirty="0" smtClean="0"/>
              <a:t> </a:t>
            </a:r>
            <a:r>
              <a:rPr lang="da-DK" i="1" dirty="0" smtClean="0"/>
              <a:t>x</a:t>
            </a:r>
            <a:r>
              <a:rPr lang="da-DK" dirty="0" smtClean="0"/>
              <a:t> </a:t>
            </a:r>
            <a:r>
              <a:rPr lang="da-DK" dirty="0" err="1" smtClean="0"/>
              <a:t>storing</a:t>
            </a:r>
            <a:r>
              <a:rPr lang="da-DK" dirty="0" smtClean="0"/>
              <a:t> </a:t>
            </a:r>
            <a:r>
              <a:rPr lang="da-DK" i="1" dirty="0" smtClean="0"/>
              <a:t>k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da-DK" i="1" dirty="0" err="1" smtClean="0"/>
              <a:t>n</a:t>
            </a:r>
            <a:r>
              <a:rPr lang="da-DK" dirty="0" err="1" smtClean="0"/>
              <a:t>/</a:t>
            </a:r>
            <a:r>
              <a:rPr lang="da-DK" i="1" dirty="0" err="1" smtClean="0"/>
              <a:t>k</a:t>
            </a:r>
            <a:r>
              <a:rPr lang="da-DK" dirty="0" err="1" smtClean="0"/>
              <a:t>-bit</a:t>
            </a:r>
            <a:r>
              <a:rPr lang="da-DK" dirty="0" smtClean="0"/>
              <a:t> </a:t>
            </a:r>
            <a:r>
              <a:rPr lang="da-DK" dirty="0" err="1" smtClean="0"/>
              <a:t>values</a:t>
            </a:r>
            <a:r>
              <a:rPr lang="da-DK" dirty="0" smtClean="0"/>
              <a:t> </a:t>
            </a:r>
            <a:r>
              <a:rPr lang="da-DK" i="1" dirty="0" smtClean="0"/>
              <a:t>v</a:t>
            </a:r>
            <a:r>
              <a:rPr lang="da-DK" baseline="-25000" dirty="0" smtClean="0"/>
              <a:t>0</a:t>
            </a:r>
            <a:r>
              <a:rPr lang="da-DK" dirty="0" smtClean="0"/>
              <a:t>,...,</a:t>
            </a:r>
            <a:r>
              <a:rPr lang="da-DK" i="1" dirty="0" smtClean="0"/>
              <a:t>v</a:t>
            </a:r>
            <a:r>
              <a:rPr lang="da-DK" i="1" baseline="-25000" dirty="0" smtClean="0"/>
              <a:t>k</a:t>
            </a:r>
            <a:r>
              <a:rPr lang="da-DK" baseline="-25000" dirty="0" smtClean="0"/>
              <a:t>-1</a:t>
            </a:r>
            <a:endParaRPr lang="da-DK" dirty="0" smtClean="0"/>
          </a:p>
          <a:p>
            <a:pPr marL="514350" indent="-514350">
              <a:spcBef>
                <a:spcPts val="0"/>
              </a:spcBef>
              <a:buNone/>
            </a:pPr>
            <a:endParaRPr lang="da-DK" dirty="0" smtClean="0"/>
          </a:p>
          <a:p>
            <a:pPr marL="514350" indent="-514350">
              <a:spcBef>
                <a:spcPts val="0"/>
              </a:spcBef>
              <a:buNone/>
            </a:pPr>
            <a:endParaRPr lang="da-DK" dirty="0" smtClean="0"/>
          </a:p>
          <a:p>
            <a:pPr marL="514350" indent="-514350">
              <a:spcBef>
                <a:spcPts val="0"/>
              </a:spcBef>
              <a:buNone/>
            </a:pPr>
            <a:endParaRPr lang="da-DK" dirty="0" smtClean="0"/>
          </a:p>
          <a:p>
            <a:pPr marL="514350" indent="-514350">
              <a:spcBef>
                <a:spcPts val="0"/>
              </a:spcBef>
              <a:buNone/>
            </a:pPr>
            <a:endParaRPr lang="da-DK" dirty="0" smtClean="0"/>
          </a:p>
          <a:p>
            <a:pPr marL="514350" indent="-514350">
              <a:spcBef>
                <a:spcPts val="0"/>
              </a:spcBef>
              <a:buFont typeface="+mj-lt"/>
              <a:buAutoNum type="alphaLcParenR"/>
            </a:pPr>
            <a:r>
              <a:rPr lang="da-DK" dirty="0" err="1" smtClean="0"/>
              <a:t>Describe</a:t>
            </a:r>
            <a:r>
              <a:rPr lang="da-DK" dirty="0" smtClean="0"/>
              <a:t> </a:t>
            </a:r>
            <a:r>
              <a:rPr lang="da-DK" dirty="0" err="1" smtClean="0"/>
              <a:t>how</a:t>
            </a:r>
            <a:r>
              <a:rPr lang="da-DK" dirty="0" smtClean="0"/>
              <a:t> to </a:t>
            </a:r>
            <a:r>
              <a:rPr lang="da-DK" dirty="0" err="1" smtClean="0"/>
              <a:t>decide</a:t>
            </a:r>
            <a:r>
              <a:rPr lang="da-DK" dirty="0" smtClean="0"/>
              <a:t> </a:t>
            </a:r>
            <a:r>
              <a:rPr lang="da-DK" dirty="0" err="1" smtClean="0"/>
              <a:t>if</a:t>
            </a:r>
            <a:r>
              <a:rPr lang="da-DK" dirty="0" smtClean="0"/>
              <a:t> all </a:t>
            </a:r>
            <a:r>
              <a:rPr lang="da-DK" i="1" dirty="0" smtClean="0"/>
              <a:t>v</a:t>
            </a:r>
            <a:r>
              <a:rPr lang="da-DK" i="1" baseline="-25000" dirty="0" smtClean="0"/>
              <a:t>i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non-zero</a:t>
            </a:r>
            <a:endParaRPr lang="da-DK" dirty="0" smtClean="0"/>
          </a:p>
          <a:p>
            <a:pPr marL="514350" indent="-514350">
              <a:spcBef>
                <a:spcPts val="0"/>
              </a:spcBef>
              <a:buFont typeface="+mj-lt"/>
              <a:buAutoNum type="alphaLcParenR"/>
            </a:pPr>
            <a:r>
              <a:rPr lang="da-DK" dirty="0" err="1" smtClean="0"/>
              <a:t>Describe</a:t>
            </a:r>
            <a:r>
              <a:rPr lang="da-DK" dirty="0" smtClean="0"/>
              <a:t> </a:t>
            </a:r>
            <a:r>
              <a:rPr lang="da-DK" dirty="0" err="1" smtClean="0"/>
              <a:t>how</a:t>
            </a:r>
            <a:r>
              <a:rPr lang="da-DK" dirty="0" smtClean="0"/>
              <a:t> to find the </a:t>
            </a:r>
            <a:r>
              <a:rPr lang="da-DK" dirty="0" err="1" smtClean="0"/>
              <a:t>first</a:t>
            </a:r>
            <a:r>
              <a:rPr lang="da-DK" dirty="0" smtClean="0"/>
              <a:t> </a:t>
            </a:r>
            <a:r>
              <a:rPr lang="da-DK" i="1" dirty="0" smtClean="0"/>
              <a:t>v</a:t>
            </a:r>
            <a:r>
              <a:rPr lang="da-DK" i="1" baseline="-25000" dirty="0" smtClean="0"/>
              <a:t>i</a:t>
            </a:r>
            <a:r>
              <a:rPr lang="da-DK" dirty="0" smtClean="0"/>
              <a:t> </a:t>
            </a:r>
            <a:r>
              <a:rPr lang="da-DK" dirty="0" err="1" smtClean="0"/>
              <a:t>equal</a:t>
            </a:r>
            <a:r>
              <a:rPr lang="da-DK" dirty="0" smtClean="0"/>
              <a:t> to </a:t>
            </a:r>
            <a:r>
              <a:rPr lang="da-DK" dirty="0" err="1" smtClean="0"/>
              <a:t>zero</a:t>
            </a:r>
            <a:endParaRPr lang="da-DK" dirty="0" smtClean="0"/>
          </a:p>
          <a:p>
            <a:pPr marL="514350" indent="-514350">
              <a:spcBef>
                <a:spcPts val="0"/>
              </a:spcBef>
              <a:buFont typeface="+mj-lt"/>
              <a:buAutoNum type="alphaLcParenR"/>
            </a:pPr>
            <a:r>
              <a:rPr lang="da-DK" dirty="0" err="1" smtClean="0"/>
              <a:t>Describe</a:t>
            </a:r>
            <a:r>
              <a:rPr lang="da-DK" dirty="0" smtClean="0"/>
              <a:t> </a:t>
            </a:r>
            <a:r>
              <a:rPr lang="da-DK" dirty="0" err="1" smtClean="0"/>
              <a:t>how</a:t>
            </a:r>
            <a:r>
              <a:rPr lang="da-DK" dirty="0" smtClean="0"/>
              <a:t> </a:t>
            </a:r>
            <a:r>
              <a:rPr lang="da-DK" dirty="0" err="1" smtClean="0"/>
              <a:t>implement</a:t>
            </a:r>
            <a:r>
              <a:rPr lang="da-DK" dirty="0" smtClean="0"/>
              <a:t> </a:t>
            </a:r>
            <a:r>
              <a:rPr lang="da-DK" dirty="0" err="1" smtClean="0"/>
              <a:t>Search</a:t>
            </a:r>
            <a:r>
              <a:rPr lang="da-DK" dirty="0" smtClean="0"/>
              <a:t>(</a:t>
            </a:r>
            <a:r>
              <a:rPr lang="da-DK" i="1" dirty="0" err="1" smtClean="0"/>
              <a:t>x</a:t>
            </a:r>
            <a:r>
              <a:rPr lang="da-DK" dirty="0" err="1" smtClean="0"/>
              <a:t>,</a:t>
            </a:r>
            <a:r>
              <a:rPr lang="da-DK" i="1" dirty="0" err="1" smtClean="0"/>
              <a:t>u</a:t>
            </a:r>
            <a:r>
              <a:rPr lang="da-DK" dirty="0" smtClean="0"/>
              <a:t>), </a:t>
            </a:r>
            <a:r>
              <a:rPr lang="da-DK" dirty="0" err="1" smtClean="0"/>
              <a:t>that</a:t>
            </a:r>
            <a:endParaRPr lang="da-DK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da-DK" dirty="0" smtClean="0"/>
              <a:t>	</a:t>
            </a:r>
            <a:r>
              <a:rPr lang="da-DK" dirty="0" err="1" smtClean="0"/>
              <a:t>returns</a:t>
            </a:r>
            <a:r>
              <a:rPr lang="da-DK" dirty="0" smtClean="0"/>
              <a:t> a </a:t>
            </a:r>
            <a:r>
              <a:rPr lang="da-DK" i="1" dirty="0" smtClean="0"/>
              <a:t>i</a:t>
            </a:r>
            <a:r>
              <a:rPr lang="da-DK" dirty="0" smtClean="0"/>
              <a:t> </a:t>
            </a:r>
            <a:r>
              <a:rPr lang="da-DK" dirty="0" err="1" smtClean="0"/>
              <a:t>such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</a:t>
            </a:r>
            <a:r>
              <a:rPr lang="da-DK" i="1" dirty="0" err="1" smtClean="0"/>
              <a:t>v</a:t>
            </a:r>
            <a:r>
              <a:rPr lang="da-DK" i="1" baseline="-25000" dirty="0" err="1" smtClean="0"/>
              <a:t>i</a:t>
            </a:r>
            <a:r>
              <a:rPr lang="da-DK" dirty="0" err="1" smtClean="0"/>
              <a:t>=</a:t>
            </a:r>
            <a:r>
              <a:rPr lang="da-DK" i="1" dirty="0" err="1" smtClean="0"/>
              <a:t>u</a:t>
            </a:r>
            <a:r>
              <a:rPr lang="da-DK" dirty="0" smtClean="0"/>
              <a:t> (</a:t>
            </a:r>
            <a:r>
              <a:rPr lang="da-DK" dirty="0" err="1" smtClean="0"/>
              <a:t>if</a:t>
            </a:r>
            <a:r>
              <a:rPr lang="da-DK" dirty="0" smtClean="0"/>
              <a:t> </a:t>
            </a:r>
            <a:r>
              <a:rPr lang="da-DK" dirty="0" err="1" smtClean="0"/>
              <a:t>such</a:t>
            </a:r>
            <a:r>
              <a:rPr lang="da-DK" dirty="0" smtClean="0"/>
              <a:t> a </a:t>
            </a:r>
            <a:r>
              <a:rPr lang="da-DK" i="1" dirty="0" smtClean="0"/>
              <a:t>v</a:t>
            </a:r>
            <a:r>
              <a:rPr lang="da-DK" i="1" baseline="-25000" dirty="0" smtClean="0"/>
              <a:t>i</a:t>
            </a:r>
            <a:r>
              <a:rPr lang="da-DK" dirty="0" smtClean="0"/>
              <a:t> </a:t>
            </a:r>
            <a:r>
              <a:rPr lang="da-DK" dirty="0" err="1" smtClean="0"/>
              <a:t>exists</a:t>
            </a:r>
            <a:r>
              <a:rPr lang="da-DK" dirty="0" smtClean="0"/>
              <a:t>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81022" y="3108014"/>
          <a:ext cx="7315200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6400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4000"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rgbClr val="00B05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00B05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rgbClr val="00B05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rgbClr val="00B05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rgbClr val="0070C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rgbClr val="0070C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rgbClr val="0070C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64000">
                <a:tc gridSpan="4">
                  <a:txBody>
                    <a:bodyPr/>
                    <a:lstStyle/>
                    <a:p>
                      <a:pPr algn="ctr"/>
                      <a:r>
                        <a:rPr lang="da-DK" sz="3200" i="1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r>
                        <a:rPr lang="da-DK" sz="3200" baseline="-25000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da-DK" sz="3200" b="1" dirty="0">
                        <a:solidFill>
                          <a:srgbClr val="00B05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a-DK" sz="3200" b="1" dirty="0">
                        <a:solidFill>
                          <a:srgbClr val="00B05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a-DK" sz="3200" b="1" dirty="0">
                        <a:solidFill>
                          <a:srgbClr val="00B05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a-DK" sz="3200" b="1" dirty="0">
                        <a:solidFill>
                          <a:srgbClr val="00B05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a-DK" sz="3200" i="1" dirty="0" smtClean="0">
                          <a:solidFill>
                            <a:srgbClr val="C00000"/>
                          </a:solidFill>
                        </a:rPr>
                        <a:t>v</a:t>
                      </a:r>
                      <a:r>
                        <a:rPr lang="da-DK" sz="3200" i="1" baseline="-25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a-DK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a-DK" sz="3200" i="1" dirty="0" smtClean="0">
                          <a:solidFill>
                            <a:srgbClr val="0070C0"/>
                          </a:solidFill>
                        </a:rPr>
                        <a:t>v</a:t>
                      </a:r>
                      <a:r>
                        <a:rPr lang="da-DK" sz="3200" baseline="-25000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da-DK" sz="3200" b="1" dirty="0">
                        <a:solidFill>
                          <a:srgbClr val="0070C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a-DK" sz="3200" b="1" dirty="0">
                        <a:solidFill>
                          <a:srgbClr val="0070C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a-DK" sz="3200" b="1" dirty="0">
                        <a:solidFill>
                          <a:srgbClr val="0070C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3200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a-DK" sz="3200" i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v</a:t>
                      </a:r>
                      <a:r>
                        <a:rPr lang="da-DK" sz="3200" baseline="-250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da-DK" sz="32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a-DK" sz="32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a-DK" sz="32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a-DK" sz="32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90000" marR="90000" marT="0" marB="0" anchor="ctr" anchorCtr="1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3098" y="328612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3200" dirty="0" smtClean="0"/>
              <a:t>x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71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a-DK" sz="6000" b="1" dirty="0" err="1" smtClean="0">
                <a:solidFill>
                  <a:srgbClr val="C00000"/>
                </a:solidFill>
              </a:rPr>
              <a:t>Sorting</a:t>
            </a:r>
            <a:r>
              <a:rPr lang="da-DK" sz="6000" b="1" dirty="0" smtClean="0">
                <a:solidFill>
                  <a:srgbClr val="C00000"/>
                </a:solidFill>
              </a:rPr>
              <a:t> :</a:t>
            </a:r>
            <a:br>
              <a:rPr lang="da-DK" sz="6000" b="1" dirty="0" smtClean="0">
                <a:solidFill>
                  <a:srgbClr val="C00000"/>
                </a:solidFill>
              </a:rPr>
            </a:br>
            <a:r>
              <a:rPr lang="da-DK" sz="6000" b="1" dirty="0" err="1" smtClean="0">
                <a:solidFill>
                  <a:srgbClr val="C00000"/>
                </a:solidFill>
              </a:rPr>
              <a:t>Sorting</a:t>
            </a:r>
            <a:r>
              <a:rPr lang="da-DK" sz="6000" b="1" dirty="0" smtClean="0">
                <a:solidFill>
                  <a:srgbClr val="C00000"/>
                </a:solidFill>
              </a:rPr>
              <a:t> Networks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2876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>
                <a:solidFill>
                  <a:schemeClr val="bg1"/>
                </a:solidFill>
              </a:rPr>
              <a:t>Exercise</a:t>
            </a:r>
            <a:r>
              <a:rPr lang="da-DK" b="1" dirty="0" smtClean="0">
                <a:solidFill>
                  <a:schemeClr val="bg1"/>
                </a:solidFill>
              </a:rPr>
              <a:t> 18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158" y="1814515"/>
            <a:ext cx="8543956" cy="20431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 err="1" smtClean="0">
                <a:solidFill>
                  <a:srgbClr val="C00000"/>
                </a:solidFill>
              </a:rPr>
              <a:t>Question</a:t>
            </a:r>
            <a:r>
              <a:rPr lang="da-DK" dirty="0" smtClean="0">
                <a:solidFill>
                  <a:srgbClr val="C00000"/>
                </a:solidFill>
              </a:rPr>
              <a:t>.</a:t>
            </a:r>
            <a:r>
              <a:rPr lang="da-DK" dirty="0" smtClean="0"/>
              <a:t> </a:t>
            </a:r>
            <a:r>
              <a:rPr lang="da-DK" dirty="0" err="1" smtClean="0"/>
              <a:t>Construct</a:t>
            </a:r>
            <a:r>
              <a:rPr lang="da-DK" dirty="0" smtClean="0"/>
              <a:t> a </a:t>
            </a:r>
            <a:r>
              <a:rPr lang="da-DK" dirty="0" err="1" smtClean="0"/>
              <a:t>comparison</a:t>
            </a:r>
            <a:r>
              <a:rPr lang="da-DK" dirty="0" smtClean="0"/>
              <a:t> </a:t>
            </a:r>
            <a:r>
              <a:rPr lang="da-DK" dirty="0" err="1" smtClean="0"/>
              <a:t>network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outputs the </a:t>
            </a:r>
            <a:r>
              <a:rPr lang="da-DK" i="1" dirty="0" smtClean="0"/>
              <a:t>minimum</a:t>
            </a:r>
            <a:r>
              <a:rPr lang="da-DK" dirty="0" smtClean="0"/>
              <a:t> of 8 input lines. </a:t>
            </a:r>
          </a:p>
          <a:p>
            <a:pPr marL="0" indent="0">
              <a:buNone/>
            </a:pPr>
            <a:r>
              <a:rPr lang="da-DK" dirty="0" err="1" smtClean="0"/>
              <a:t>What</a:t>
            </a:r>
            <a:r>
              <a:rPr lang="da-DK" dirty="0" smtClean="0"/>
              <a:t> is the </a:t>
            </a:r>
            <a:r>
              <a:rPr lang="da-DK" dirty="0" err="1" smtClean="0"/>
              <a:t>number</a:t>
            </a:r>
            <a:r>
              <a:rPr lang="da-DK" dirty="0" smtClean="0"/>
              <a:t> of </a:t>
            </a:r>
            <a:r>
              <a:rPr lang="da-DK" dirty="0" err="1" smtClean="0"/>
              <a:t>comparators</a:t>
            </a:r>
            <a:r>
              <a:rPr lang="da-DK" dirty="0" smtClean="0"/>
              <a:t> and the </a:t>
            </a:r>
            <a:r>
              <a:rPr lang="da-DK" dirty="0" err="1" smtClean="0"/>
              <a:t>depth</a:t>
            </a:r>
            <a:r>
              <a:rPr lang="da-DK" dirty="0" smtClean="0"/>
              <a:t> of the </a:t>
            </a:r>
            <a:r>
              <a:rPr lang="da-DK" dirty="0" err="1" smtClean="0"/>
              <a:t>comparison</a:t>
            </a:r>
            <a:r>
              <a:rPr lang="da-DK" dirty="0" smtClean="0"/>
              <a:t> </a:t>
            </a:r>
            <a:r>
              <a:rPr lang="da-DK" dirty="0" err="1" smtClean="0"/>
              <a:t>network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88" name="TextBox 87"/>
          <p:cNvSpPr txBox="1"/>
          <p:nvPr/>
        </p:nvSpPr>
        <p:spPr>
          <a:xfrm>
            <a:off x="1500166" y="371475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da-DK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500166" y="404765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da-DK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00166" y="513137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baseline="-250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500166" y="476203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baseline="-250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500166" y="440484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da-DK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1928794" y="4286256"/>
            <a:ext cx="50006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928794" y="4643446"/>
            <a:ext cx="50006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928794" y="5000636"/>
            <a:ext cx="50006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928794" y="5357826"/>
            <a:ext cx="50006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928794" y="6427808"/>
            <a:ext cx="5000660" cy="158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29454" y="621508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minimum</a:t>
            </a:r>
            <a:endParaRPr lang="da-DK" dirty="0"/>
          </a:p>
        </p:txBody>
      </p:sp>
      <p:cxnSp>
        <p:nvCxnSpPr>
          <p:cNvPr id="71" name="Straight Connector 70"/>
          <p:cNvCxnSpPr/>
          <p:nvPr/>
        </p:nvCxnSpPr>
        <p:spPr>
          <a:xfrm>
            <a:off x="1928794" y="3929066"/>
            <a:ext cx="50006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928794" y="6070618"/>
            <a:ext cx="50006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928794" y="5715016"/>
            <a:ext cx="50006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500166" y="548856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da-DK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500166" y="584575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da-DK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500166" y="620294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da-DK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2107389" y="5178437"/>
            <a:ext cx="2500330" cy="1588"/>
          </a:xfrm>
          <a:prstGeom prst="line">
            <a:avLst/>
          </a:prstGeom>
          <a:ln w="571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2642380" y="5357826"/>
            <a:ext cx="2143140" cy="1588"/>
          </a:xfrm>
          <a:prstGeom prst="line">
            <a:avLst/>
          </a:prstGeom>
          <a:ln w="571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3178165" y="5536421"/>
            <a:ext cx="1785950" cy="1588"/>
          </a:xfrm>
          <a:prstGeom prst="line">
            <a:avLst/>
          </a:prstGeom>
          <a:ln w="571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3713950" y="5715016"/>
            <a:ext cx="1428760" cy="1588"/>
          </a:xfrm>
          <a:prstGeom prst="line">
            <a:avLst/>
          </a:prstGeom>
          <a:ln w="571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249735" y="5893611"/>
            <a:ext cx="1071570" cy="1588"/>
          </a:xfrm>
          <a:prstGeom prst="line">
            <a:avLst/>
          </a:prstGeom>
          <a:ln w="571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4785520" y="6072206"/>
            <a:ext cx="714380" cy="1588"/>
          </a:xfrm>
          <a:prstGeom prst="line">
            <a:avLst/>
          </a:prstGeom>
          <a:ln w="571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321305" y="6250801"/>
            <a:ext cx="357190" cy="1588"/>
          </a:xfrm>
          <a:prstGeom prst="line">
            <a:avLst/>
          </a:prstGeom>
          <a:ln w="571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2876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>
                <a:solidFill>
                  <a:schemeClr val="bg1"/>
                </a:solidFill>
              </a:rPr>
              <a:t>Exercise</a:t>
            </a:r>
            <a:r>
              <a:rPr lang="da-DK" b="1" dirty="0" smtClean="0">
                <a:solidFill>
                  <a:schemeClr val="bg1"/>
                </a:solidFill>
              </a:rPr>
              <a:t> 19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844" y="1743077"/>
            <a:ext cx="9001156" cy="2043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err="1" smtClean="0">
                <a:solidFill>
                  <a:srgbClr val="C00000"/>
                </a:solidFill>
              </a:rPr>
              <a:t>Question</a:t>
            </a:r>
            <a:r>
              <a:rPr lang="da-DK" dirty="0" smtClean="0">
                <a:solidFill>
                  <a:srgbClr val="C00000"/>
                </a:solidFill>
              </a:rPr>
              <a:t>.</a:t>
            </a:r>
            <a:r>
              <a:rPr lang="da-DK" dirty="0" smtClean="0"/>
              <a:t> </a:t>
            </a:r>
            <a:r>
              <a:rPr lang="da-DK" dirty="0" err="1" smtClean="0"/>
              <a:t>Construct</a:t>
            </a:r>
            <a:r>
              <a:rPr lang="da-DK" dirty="0" smtClean="0"/>
              <a:t> a </a:t>
            </a:r>
            <a:r>
              <a:rPr lang="da-DK" dirty="0" err="1" smtClean="0"/>
              <a:t>comparison</a:t>
            </a:r>
            <a:r>
              <a:rPr lang="da-DK" dirty="0" smtClean="0"/>
              <a:t> </a:t>
            </a:r>
            <a:r>
              <a:rPr lang="da-DK" dirty="0" err="1" smtClean="0"/>
              <a:t>network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outputs the </a:t>
            </a:r>
            <a:r>
              <a:rPr lang="da-DK" i="1" dirty="0" smtClean="0"/>
              <a:t>minimum</a:t>
            </a:r>
            <a:r>
              <a:rPr lang="da-DK" dirty="0" smtClean="0"/>
              <a:t> and </a:t>
            </a:r>
            <a:r>
              <a:rPr lang="da-DK" i="1" dirty="0" err="1" smtClean="0"/>
              <a:t>maximum</a:t>
            </a:r>
            <a:r>
              <a:rPr lang="da-DK" dirty="0" smtClean="0"/>
              <a:t> of 8 input lines. </a:t>
            </a:r>
            <a:r>
              <a:rPr lang="da-DK" dirty="0" err="1" smtClean="0"/>
              <a:t>What</a:t>
            </a:r>
            <a:r>
              <a:rPr lang="da-DK" dirty="0" smtClean="0"/>
              <a:t> is the </a:t>
            </a:r>
            <a:r>
              <a:rPr lang="da-DK" dirty="0" err="1" smtClean="0"/>
              <a:t>number</a:t>
            </a:r>
            <a:r>
              <a:rPr lang="da-DK" dirty="0" smtClean="0"/>
              <a:t> of </a:t>
            </a:r>
            <a:r>
              <a:rPr lang="da-DK" dirty="0" err="1" smtClean="0"/>
              <a:t>comparators</a:t>
            </a:r>
            <a:r>
              <a:rPr lang="da-DK" dirty="0" smtClean="0"/>
              <a:t> and the </a:t>
            </a:r>
            <a:r>
              <a:rPr lang="da-DK" dirty="0" err="1" smtClean="0"/>
              <a:t>depth</a:t>
            </a:r>
            <a:r>
              <a:rPr lang="da-DK" dirty="0" smtClean="0"/>
              <a:t> of the </a:t>
            </a:r>
            <a:r>
              <a:rPr lang="da-DK" dirty="0" err="1" smtClean="0"/>
              <a:t>comparison</a:t>
            </a:r>
            <a:r>
              <a:rPr lang="da-DK" dirty="0" smtClean="0"/>
              <a:t> </a:t>
            </a:r>
            <a:r>
              <a:rPr lang="da-DK" dirty="0" err="1" smtClean="0"/>
              <a:t>network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88" name="TextBox 87"/>
          <p:cNvSpPr txBox="1"/>
          <p:nvPr/>
        </p:nvSpPr>
        <p:spPr>
          <a:xfrm>
            <a:off x="1500166" y="391692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da-DK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500166" y="424983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da-DK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00166" y="533354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baseline="-250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500166" y="496421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baseline="-250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500166" y="460702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da-DK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1928794" y="4488428"/>
            <a:ext cx="50006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928794" y="4845618"/>
            <a:ext cx="50006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928794" y="5202808"/>
            <a:ext cx="50006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928794" y="5559998"/>
            <a:ext cx="50006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928794" y="6629980"/>
            <a:ext cx="5000660" cy="158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928794" y="4131238"/>
            <a:ext cx="5000660" cy="158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928794" y="6272790"/>
            <a:ext cx="50006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928794" y="5917188"/>
            <a:ext cx="50006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500166" y="569073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da-DK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500166" y="604792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da-DK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500166" y="640511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da-DK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29454" y="641725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minimum</a:t>
            </a:r>
            <a:endParaRPr lang="da-DK" dirty="0"/>
          </a:p>
        </p:txBody>
      </p:sp>
      <p:sp>
        <p:nvSpPr>
          <p:cNvPr id="23" name="TextBox 22"/>
          <p:cNvSpPr txBox="1"/>
          <p:nvPr/>
        </p:nvSpPr>
        <p:spPr>
          <a:xfrm>
            <a:off x="6929454" y="391692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maximum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www.gamasutra.com/features/20040728/fig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52687" y="1500174"/>
            <a:ext cx="4238625" cy="1724025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381" y="3214686"/>
            <a:ext cx="9144000" cy="3643314"/>
          </a:xfrm>
        </p:spPr>
        <p:txBody>
          <a:bodyPr>
            <a:normAutofit fontScale="92500" lnSpcReduction="10000"/>
          </a:bodyPr>
          <a:lstStyle/>
          <a:p>
            <a:r>
              <a:rPr lang="da-DK" sz="2600" dirty="0" err="1" smtClean="0">
                <a:solidFill>
                  <a:schemeClr val="tx1"/>
                </a:solidFill>
              </a:rPr>
              <a:t>Odd-even</a:t>
            </a:r>
            <a:r>
              <a:rPr lang="da-DK" sz="2600" dirty="0" smtClean="0">
                <a:solidFill>
                  <a:schemeClr val="tx1"/>
                </a:solidFill>
              </a:rPr>
              <a:t> </a:t>
            </a:r>
            <a:r>
              <a:rPr lang="da-DK" sz="2600" dirty="0" err="1" smtClean="0">
                <a:solidFill>
                  <a:schemeClr val="tx1"/>
                </a:solidFill>
              </a:rPr>
              <a:t>merge</a:t>
            </a:r>
            <a:r>
              <a:rPr lang="da-DK" sz="2600" dirty="0" smtClean="0">
                <a:solidFill>
                  <a:schemeClr val="tx1"/>
                </a:solidFill>
              </a:rPr>
              <a:t> sort for </a:t>
            </a:r>
            <a:r>
              <a:rPr lang="da-DK" sz="2600" i="1" dirty="0" smtClean="0">
                <a:solidFill>
                  <a:schemeClr val="tx1"/>
                </a:solidFill>
              </a:rPr>
              <a:t>N</a:t>
            </a:r>
            <a:r>
              <a:rPr lang="da-DK" sz="2600" dirty="0" smtClean="0">
                <a:solidFill>
                  <a:schemeClr val="tx1"/>
                </a:solidFill>
              </a:rPr>
              <a:t>=8.</a:t>
            </a:r>
          </a:p>
          <a:p>
            <a:endParaRPr lang="da-DK" sz="3500" dirty="0" smtClean="0">
              <a:solidFill>
                <a:schemeClr val="tx1"/>
              </a:solidFill>
            </a:endParaRPr>
          </a:p>
          <a:p>
            <a:r>
              <a:rPr lang="da-DK" sz="3500" dirty="0" err="1" smtClean="0">
                <a:solidFill>
                  <a:schemeClr val="tx1"/>
                </a:solidFill>
              </a:rPr>
              <a:t>Size</a:t>
            </a:r>
            <a:r>
              <a:rPr lang="da-DK" sz="3500" dirty="0" smtClean="0">
                <a:solidFill>
                  <a:schemeClr val="tx1"/>
                </a:solidFill>
              </a:rPr>
              <a:t> O(</a:t>
            </a:r>
            <a:r>
              <a:rPr lang="da-DK" sz="3500" i="1" dirty="0" smtClean="0">
                <a:solidFill>
                  <a:schemeClr val="tx1"/>
                </a:solidFill>
              </a:rPr>
              <a:t>N∙</a:t>
            </a:r>
            <a:r>
              <a:rPr lang="da-DK" sz="3500" dirty="0" smtClean="0">
                <a:solidFill>
                  <a:schemeClr val="tx1"/>
                </a:solidFill>
              </a:rPr>
              <a:t>(log </a:t>
            </a:r>
            <a:r>
              <a:rPr lang="da-DK" sz="3500" i="1" dirty="0" smtClean="0">
                <a:solidFill>
                  <a:schemeClr val="tx1"/>
                </a:solidFill>
              </a:rPr>
              <a:t>N</a:t>
            </a:r>
            <a:r>
              <a:rPr lang="da-DK" sz="3500" dirty="0" smtClean="0">
                <a:solidFill>
                  <a:schemeClr val="tx1"/>
                </a:solidFill>
              </a:rPr>
              <a:t>)</a:t>
            </a:r>
            <a:r>
              <a:rPr lang="da-DK" sz="3500" baseline="30000" dirty="0" smtClean="0">
                <a:solidFill>
                  <a:schemeClr val="tx1"/>
                </a:solidFill>
              </a:rPr>
              <a:t>2</a:t>
            </a:r>
            <a:r>
              <a:rPr lang="da-DK" sz="3500" dirty="0" smtClean="0">
                <a:solidFill>
                  <a:schemeClr val="tx1"/>
                </a:solidFill>
              </a:rPr>
              <a:t>) and </a:t>
            </a:r>
            <a:r>
              <a:rPr lang="da-DK" sz="3500" dirty="0" err="1" smtClean="0">
                <a:solidFill>
                  <a:schemeClr val="tx1"/>
                </a:solidFill>
              </a:rPr>
              <a:t>depth</a:t>
            </a:r>
            <a:r>
              <a:rPr lang="da-DK" sz="3500" dirty="0" smtClean="0">
                <a:solidFill>
                  <a:schemeClr val="tx1"/>
                </a:solidFill>
              </a:rPr>
              <a:t> O((log </a:t>
            </a:r>
            <a:r>
              <a:rPr lang="da-DK" sz="3500" i="1" dirty="0" smtClean="0">
                <a:solidFill>
                  <a:schemeClr val="tx1"/>
                </a:solidFill>
              </a:rPr>
              <a:t>N</a:t>
            </a:r>
            <a:r>
              <a:rPr lang="da-DK" sz="3500" dirty="0" smtClean="0">
                <a:solidFill>
                  <a:schemeClr val="tx1"/>
                </a:solidFill>
              </a:rPr>
              <a:t>)</a:t>
            </a:r>
            <a:r>
              <a:rPr lang="da-DK" sz="3500" baseline="30000" dirty="0" smtClean="0">
                <a:solidFill>
                  <a:schemeClr val="tx1"/>
                </a:solidFill>
              </a:rPr>
              <a:t>2</a:t>
            </a:r>
            <a:r>
              <a:rPr lang="da-DK" sz="3500" dirty="0" smtClean="0">
                <a:solidFill>
                  <a:schemeClr val="tx1"/>
                </a:solidFill>
              </a:rPr>
              <a:t>)</a:t>
            </a:r>
          </a:p>
          <a:p>
            <a:endParaRPr lang="da-DK" sz="3500" dirty="0" smtClean="0">
              <a:solidFill>
                <a:schemeClr val="tx1"/>
              </a:solidFill>
            </a:endParaRPr>
          </a:p>
          <a:p>
            <a:r>
              <a:rPr lang="da-DK" sz="3500" dirty="0" err="1" smtClean="0">
                <a:solidFill>
                  <a:srgbClr val="C00000"/>
                </a:solidFill>
              </a:rPr>
              <a:t>Fact</a:t>
            </a:r>
            <a:r>
              <a:rPr lang="da-DK" sz="3500" dirty="0" smtClean="0">
                <a:solidFill>
                  <a:srgbClr val="C00000"/>
                </a:solidFill>
              </a:rPr>
              <a:t>.</a:t>
            </a:r>
            <a:r>
              <a:rPr lang="da-DK" sz="3500" dirty="0" smtClean="0">
                <a:solidFill>
                  <a:schemeClr val="tx1"/>
                </a:solidFill>
              </a:rPr>
              <a:t> At </a:t>
            </a:r>
            <a:r>
              <a:rPr lang="da-DK" sz="3500" dirty="0" err="1" smtClean="0">
                <a:solidFill>
                  <a:schemeClr val="tx1"/>
                </a:solidFill>
              </a:rPr>
              <a:t>each</a:t>
            </a:r>
            <a:r>
              <a:rPr lang="da-DK" sz="3500" dirty="0" smtClean="0">
                <a:solidFill>
                  <a:schemeClr val="tx1"/>
                </a:solidFill>
              </a:rPr>
              <a:t> </a:t>
            </a:r>
            <a:r>
              <a:rPr lang="da-DK" sz="3500" dirty="0" err="1" smtClean="0">
                <a:solidFill>
                  <a:schemeClr val="tx1"/>
                </a:solidFill>
              </a:rPr>
              <a:t>depth</a:t>
            </a:r>
            <a:r>
              <a:rPr lang="da-DK" sz="3500" dirty="0" smtClean="0">
                <a:solidFill>
                  <a:schemeClr val="tx1"/>
                </a:solidFill>
              </a:rPr>
              <a:t> all </a:t>
            </a:r>
            <a:r>
              <a:rPr lang="da-DK" sz="3500" dirty="0" err="1" smtClean="0">
                <a:solidFill>
                  <a:schemeClr val="tx1"/>
                </a:solidFill>
              </a:rPr>
              <a:t>compators</a:t>
            </a:r>
            <a:r>
              <a:rPr lang="da-DK" sz="3500" dirty="0" smtClean="0">
                <a:solidFill>
                  <a:schemeClr val="tx1"/>
                </a:solidFill>
              </a:rPr>
              <a:t> have </a:t>
            </a:r>
            <a:r>
              <a:rPr lang="da-DK" sz="3500" dirty="0" err="1" smtClean="0">
                <a:solidFill>
                  <a:srgbClr val="C00000"/>
                </a:solidFill>
              </a:rPr>
              <a:t>equal</a:t>
            </a:r>
            <a:r>
              <a:rPr lang="da-DK" sz="3500" dirty="0" smtClean="0">
                <a:solidFill>
                  <a:srgbClr val="C00000"/>
                </a:solidFill>
              </a:rPr>
              <a:t> </a:t>
            </a:r>
            <a:r>
              <a:rPr lang="da-DK" sz="3500" dirty="0" err="1" smtClean="0">
                <a:solidFill>
                  <a:srgbClr val="C00000"/>
                </a:solidFill>
              </a:rPr>
              <a:t>length</a:t>
            </a:r>
            <a:endParaRPr lang="da-DK" sz="3500" dirty="0" smtClean="0">
              <a:solidFill>
                <a:srgbClr val="C00000"/>
              </a:solidFill>
            </a:endParaRPr>
          </a:p>
          <a:p>
            <a:endParaRPr lang="da-DK" b="1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[ </a:t>
            </a:r>
            <a:r>
              <a:rPr lang="en-US" sz="2800" dirty="0" err="1" smtClean="0">
                <a:solidFill>
                  <a:srgbClr val="C00000"/>
                </a:solidFill>
              </a:rPr>
              <a:t>Ajtai</a:t>
            </a:r>
            <a:r>
              <a:rPr lang="en-US" sz="2800" dirty="0" smtClean="0">
                <a:solidFill>
                  <a:srgbClr val="C00000"/>
                </a:solidFill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</a:rPr>
              <a:t>Komlós</a:t>
            </a:r>
            <a:r>
              <a:rPr lang="en-US" sz="2800" dirty="0" smtClean="0">
                <a:solidFill>
                  <a:srgbClr val="C00000"/>
                </a:solidFill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</a:rPr>
              <a:t>Szemerédi</a:t>
            </a:r>
            <a:r>
              <a:rPr lang="en-US" sz="2800" dirty="0" smtClean="0">
                <a:solidFill>
                  <a:srgbClr val="C00000"/>
                </a:solidFill>
              </a:rPr>
              <a:t> 1983</a:t>
            </a:r>
            <a:r>
              <a:rPr lang="en-US" sz="2800" dirty="0" smtClean="0">
                <a:solidFill>
                  <a:schemeClr val="tx1"/>
                </a:solidFill>
              </a:rPr>
              <a:t>: depth O(log </a:t>
            </a:r>
            <a:r>
              <a:rPr lang="en-US" sz="2800" i="1" dirty="0" smtClean="0">
                <a:solidFill>
                  <a:schemeClr val="tx1"/>
                </a:solidFill>
              </a:rPr>
              <a:t>N</a:t>
            </a:r>
            <a:r>
              <a:rPr lang="en-US" sz="2800" dirty="0" smtClean="0">
                <a:solidFill>
                  <a:schemeClr val="tx1"/>
                </a:solidFill>
              </a:rPr>
              <a:t>), size O(</a:t>
            </a:r>
            <a:r>
              <a:rPr lang="en-US" sz="2800" dirty="0" err="1" smtClean="0">
                <a:solidFill>
                  <a:schemeClr val="tx1"/>
                </a:solidFill>
              </a:rPr>
              <a:t>N∙log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</a:rPr>
              <a:t>N</a:t>
            </a:r>
            <a:r>
              <a:rPr lang="en-US" sz="2800" dirty="0" smtClean="0">
                <a:solidFill>
                  <a:schemeClr val="tx1"/>
                </a:solidFill>
              </a:rPr>
              <a:t>) ]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Odd-Even</a:t>
            </a:r>
            <a:r>
              <a:rPr kumimoji="0" lang="da-DK" sz="4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Merge</a:t>
            </a:r>
            <a:r>
              <a:rPr kumimoji="0" lang="da-DK" sz="4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Sort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solidFill>
                  <a:srgbClr val="C00000"/>
                </a:solidFill>
              </a:rPr>
              <a:t>K.E. Batcher 1968</a:t>
            </a:r>
            <a:endParaRPr kumimoji="0" lang="da-DK" sz="2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500298" y="2357430"/>
            <a:ext cx="1714512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356759" y="2356636"/>
            <a:ext cx="1714512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844128" y="2356636"/>
            <a:ext cx="1714512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645025" y="2356636"/>
            <a:ext cx="1714512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144298" y="2356636"/>
            <a:ext cx="1714512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71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a-DK" sz="6000" b="1" dirty="0" err="1" smtClean="0">
                <a:solidFill>
                  <a:srgbClr val="C00000"/>
                </a:solidFill>
              </a:rPr>
              <a:t>Sorting</a:t>
            </a:r>
            <a:r>
              <a:rPr lang="da-DK" sz="6000" b="1" dirty="0" smtClean="0">
                <a:solidFill>
                  <a:srgbClr val="C00000"/>
                </a:solidFill>
              </a:rPr>
              <a:t> :</a:t>
            </a:r>
            <a:br>
              <a:rPr lang="da-DK" sz="6000" b="1" dirty="0" smtClean="0">
                <a:solidFill>
                  <a:srgbClr val="C00000"/>
                </a:solidFill>
              </a:rPr>
            </a:br>
            <a:r>
              <a:rPr lang="da-DK" sz="4900" b="1" dirty="0" smtClean="0">
                <a:solidFill>
                  <a:srgbClr val="C00000"/>
                </a:solidFill>
              </a:rPr>
              <a:t>Word RAM </a:t>
            </a:r>
            <a:r>
              <a:rPr lang="da-DK" sz="4900" b="1" dirty="0" err="1" smtClean="0">
                <a:solidFill>
                  <a:srgbClr val="C00000"/>
                </a:solidFill>
              </a:rPr>
              <a:t>implementations</a:t>
            </a:r>
            <a:r>
              <a:rPr lang="da-DK" sz="4900" b="1" dirty="0" smtClean="0">
                <a:solidFill>
                  <a:srgbClr val="C00000"/>
                </a:solidFill>
              </a:rPr>
              <a:t> of</a:t>
            </a:r>
            <a:br>
              <a:rPr lang="da-DK" sz="4900" b="1" dirty="0" smtClean="0">
                <a:solidFill>
                  <a:srgbClr val="C00000"/>
                </a:solidFill>
              </a:rPr>
            </a:br>
            <a:r>
              <a:rPr lang="da-DK" sz="4900" b="1" dirty="0" err="1" smtClean="0">
                <a:solidFill>
                  <a:srgbClr val="C00000"/>
                </a:solidFill>
              </a:rPr>
              <a:t>Sorting</a:t>
            </a:r>
            <a:r>
              <a:rPr lang="da-DK" sz="4900" b="1" dirty="0" smtClean="0">
                <a:solidFill>
                  <a:srgbClr val="C00000"/>
                </a:solidFill>
              </a:rPr>
              <a:t> Networks</a:t>
            </a:r>
            <a:endParaRPr lang="en-US" sz="49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2876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lang="da-DK" b="1" dirty="0" err="1" smtClean="0">
                <a:solidFill>
                  <a:schemeClr val="bg1"/>
                </a:solidFill>
              </a:rPr>
              <a:t>Exercise</a:t>
            </a:r>
            <a:r>
              <a:rPr lang="da-DK" b="1" dirty="0" smtClean="0">
                <a:solidFill>
                  <a:schemeClr val="bg1"/>
                </a:solidFill>
              </a:rPr>
              <a:t> 20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2910" y="1571612"/>
            <a:ext cx="8001056" cy="27860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err="1" smtClean="0">
                <a:solidFill>
                  <a:srgbClr val="C00000"/>
                </a:solidFill>
              </a:rPr>
              <a:t>Question</a:t>
            </a:r>
            <a:r>
              <a:rPr lang="da-DK" dirty="0" smtClean="0">
                <a:solidFill>
                  <a:srgbClr val="C00000"/>
                </a:solidFill>
              </a:rPr>
              <a:t>.</a:t>
            </a:r>
            <a:r>
              <a:rPr lang="da-DK" dirty="0" smtClean="0"/>
              <a:t> </a:t>
            </a:r>
          </a:p>
          <a:p>
            <a:pPr marL="0" indent="0">
              <a:buNone/>
            </a:pPr>
            <a:r>
              <a:rPr lang="da-DK" dirty="0" err="1" smtClean="0"/>
              <a:t>Descibe</a:t>
            </a:r>
            <a:r>
              <a:rPr lang="da-DK" dirty="0" smtClean="0"/>
              <a:t> </a:t>
            </a:r>
            <a:r>
              <a:rPr lang="da-DK" dirty="0" err="1" smtClean="0"/>
              <a:t>how</a:t>
            </a:r>
            <a:r>
              <a:rPr lang="da-DK" dirty="0" smtClean="0"/>
              <a:t> to sort </a:t>
            </a:r>
            <a:r>
              <a:rPr lang="da-DK" dirty="0" err="1" smtClean="0"/>
              <a:t>two</a:t>
            </a:r>
            <a:r>
              <a:rPr lang="da-DK" dirty="0" smtClean="0"/>
              <a:t> </a:t>
            </a:r>
            <a:r>
              <a:rPr lang="da-DK" dirty="0" err="1" smtClean="0"/>
              <a:t>sub-words</a:t>
            </a:r>
            <a:r>
              <a:rPr lang="da-DK" dirty="0" smtClean="0"/>
              <a:t> </a:t>
            </a:r>
            <a:r>
              <a:rPr lang="da-DK" dirty="0" err="1" smtClean="0"/>
              <a:t>stored</a:t>
            </a:r>
            <a:r>
              <a:rPr lang="da-DK" dirty="0" smtClean="0"/>
              <a:t> in a single </a:t>
            </a:r>
            <a:r>
              <a:rPr lang="da-DK" dirty="0" err="1" smtClean="0"/>
              <a:t>word</a:t>
            </a:r>
            <a:r>
              <a:rPr lang="da-DK" dirty="0" smtClean="0"/>
              <a:t> </a:t>
            </a:r>
            <a:r>
              <a:rPr lang="da-DK" dirty="0" err="1" smtClean="0"/>
              <a:t>on</a:t>
            </a:r>
            <a:r>
              <a:rPr lang="da-DK" dirty="0" smtClean="0"/>
              <a:t> a Word RAM ― </a:t>
            </a:r>
            <a:r>
              <a:rPr lang="da-DK" dirty="0" err="1" smtClean="0"/>
              <a:t>without</a:t>
            </a:r>
            <a:r>
              <a:rPr lang="da-DK" dirty="0" smtClean="0"/>
              <a:t>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dirty="0" err="1" smtClean="0"/>
              <a:t>branch-instructions</a:t>
            </a:r>
            <a:r>
              <a:rPr lang="da-DK" dirty="0" smtClean="0"/>
              <a:t> </a:t>
            </a:r>
          </a:p>
          <a:p>
            <a:pPr marL="0" indent="0">
              <a:buNone/>
            </a:pPr>
            <a:r>
              <a:rPr lang="da-DK" dirty="0" smtClean="0"/>
              <a:t>(</a:t>
            </a:r>
            <a:r>
              <a:rPr lang="da-DK" dirty="0" err="1" smtClean="0"/>
              <a:t>implementation</a:t>
            </a:r>
            <a:r>
              <a:rPr lang="da-DK" dirty="0" smtClean="0"/>
              <a:t> of a </a:t>
            </a:r>
            <a:r>
              <a:rPr lang="da-DK" dirty="0" err="1" smtClean="0"/>
              <a:t>comparator</a:t>
            </a:r>
            <a:r>
              <a:rPr lang="da-DK" dirty="0" smtClean="0"/>
              <a:t>) 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071802" y="4202675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>
                <a:cs typeface="Times New Roman" pitchFamily="18" charset="0"/>
              </a:rPr>
              <a:t>x</a:t>
            </a:r>
            <a:endParaRPr lang="da-DK" baseline="-25000" dirty="0">
              <a:cs typeface="Times New Roman" pitchFamily="18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2164534" y="4857759"/>
          <a:ext cx="4876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0092"/>
                <a:gridCol w="619108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7" name="Left Brace 26"/>
          <p:cNvSpPr/>
          <p:nvPr/>
        </p:nvSpPr>
        <p:spPr>
          <a:xfrm rot="16200000" flipH="1">
            <a:off x="3250397" y="3464718"/>
            <a:ext cx="214314" cy="2428892"/>
          </a:xfrm>
          <a:prstGeom prst="leftBrace">
            <a:avLst>
              <a:gd name="adj1" fmla="val 833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 Brace 27"/>
          <p:cNvSpPr/>
          <p:nvPr/>
        </p:nvSpPr>
        <p:spPr>
          <a:xfrm rot="16200000" flipH="1">
            <a:off x="5719731" y="3464719"/>
            <a:ext cx="214314" cy="2428892"/>
          </a:xfrm>
          <a:prstGeom prst="leftBrace">
            <a:avLst>
              <a:gd name="adj1" fmla="val 833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572132" y="4214817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>
                <a:cs typeface="Times New Roman" pitchFamily="18" charset="0"/>
              </a:rPr>
              <a:t>y</a:t>
            </a:r>
            <a:endParaRPr lang="da-DK" dirty="0">
              <a:cs typeface="Times New Roman" pitchFamily="18" charset="0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2158606" y="5715015"/>
          <a:ext cx="4876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1" name="Left Brace 30"/>
          <p:cNvSpPr/>
          <p:nvPr/>
        </p:nvSpPr>
        <p:spPr>
          <a:xfrm rot="16200000">
            <a:off x="5684012" y="5072073"/>
            <a:ext cx="285752" cy="2428892"/>
          </a:xfrm>
          <a:prstGeom prst="leftBrace">
            <a:avLst>
              <a:gd name="adj1" fmla="val 833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826756" y="6417253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cs typeface="Times New Roman" pitchFamily="18" charset="0"/>
              </a:rPr>
              <a:t>min(</a:t>
            </a:r>
            <a:r>
              <a:rPr lang="da-DK" i="1" dirty="0" err="1" smtClean="0">
                <a:cs typeface="Times New Roman" pitchFamily="18" charset="0"/>
              </a:rPr>
              <a:t>x,y</a:t>
            </a:r>
            <a:r>
              <a:rPr lang="da-DK" dirty="0" smtClean="0">
                <a:cs typeface="Times New Roman" pitchFamily="18" charset="0"/>
              </a:rPr>
              <a:t>)</a:t>
            </a:r>
            <a:endParaRPr lang="da-DK" dirty="0">
              <a:cs typeface="Times New Roman" pitchFamily="18" charset="0"/>
            </a:endParaRPr>
          </a:p>
        </p:txBody>
      </p:sp>
      <p:sp>
        <p:nvSpPr>
          <p:cNvPr id="34" name="Left Brace 33"/>
          <p:cNvSpPr/>
          <p:nvPr/>
        </p:nvSpPr>
        <p:spPr>
          <a:xfrm rot="16200000">
            <a:off x="3214678" y="5072074"/>
            <a:ext cx="285752" cy="2428892"/>
          </a:xfrm>
          <a:prstGeom prst="leftBrace">
            <a:avLst>
              <a:gd name="adj1" fmla="val 833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357422" y="6417254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cs typeface="Times New Roman" pitchFamily="18" charset="0"/>
              </a:rPr>
              <a:t>max(</a:t>
            </a:r>
            <a:r>
              <a:rPr lang="da-DK" i="1" dirty="0" err="1" smtClean="0">
                <a:cs typeface="Times New Roman" pitchFamily="18" charset="0"/>
              </a:rPr>
              <a:t>x,y</a:t>
            </a:r>
            <a:r>
              <a:rPr lang="da-DK" dirty="0" smtClean="0">
                <a:cs typeface="Times New Roman" pitchFamily="18" charset="0"/>
              </a:rPr>
              <a:t>)</a:t>
            </a:r>
            <a:endParaRPr lang="da-DK" dirty="0"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28662" y="4845617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/>
              <a:t>input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28662" y="5702873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/>
              <a:t>output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2876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>
                <a:solidFill>
                  <a:schemeClr val="bg1"/>
                </a:solidFill>
              </a:rPr>
              <a:t>Exercise</a:t>
            </a:r>
            <a:r>
              <a:rPr lang="da-DK" b="1" dirty="0" smtClean="0">
                <a:solidFill>
                  <a:schemeClr val="bg1"/>
                </a:solidFill>
              </a:rPr>
              <a:t> 21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397193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da-DK" dirty="0" err="1" smtClean="0">
                <a:solidFill>
                  <a:srgbClr val="C00000"/>
                </a:solidFill>
              </a:rPr>
              <a:t>Question</a:t>
            </a:r>
            <a:r>
              <a:rPr lang="da-DK" dirty="0" smtClean="0">
                <a:solidFill>
                  <a:srgbClr val="C00000"/>
                </a:solidFill>
              </a:rPr>
              <a:t>.</a:t>
            </a:r>
            <a:r>
              <a:rPr lang="da-DK" dirty="0" smtClean="0"/>
              <a:t> 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da-DK" dirty="0" err="1" smtClean="0"/>
              <a:t>Consider</a:t>
            </a:r>
            <a:r>
              <a:rPr lang="da-DK" dirty="0" smtClean="0"/>
              <a:t> a </a:t>
            </a:r>
            <a:r>
              <a:rPr lang="da-DK" i="1" dirty="0" err="1" smtClean="0"/>
              <a:t>n</a:t>
            </a:r>
            <a:r>
              <a:rPr lang="da-DK" dirty="0" err="1" smtClean="0"/>
              <a:t>-bit</a:t>
            </a:r>
            <a:r>
              <a:rPr lang="da-DK" dirty="0" smtClean="0"/>
              <a:t> </a:t>
            </a:r>
            <a:r>
              <a:rPr lang="da-DK" dirty="0" err="1" smtClean="0"/>
              <a:t>word</a:t>
            </a:r>
            <a:r>
              <a:rPr lang="da-DK" dirty="0" smtClean="0"/>
              <a:t> </a:t>
            </a:r>
            <a:r>
              <a:rPr lang="da-DK" i="1" dirty="0" smtClean="0"/>
              <a:t>x</a:t>
            </a:r>
            <a:r>
              <a:rPr lang="da-DK" dirty="0" smtClean="0"/>
              <a:t> </a:t>
            </a:r>
            <a:r>
              <a:rPr lang="da-DK" dirty="0" err="1" smtClean="0"/>
              <a:t>storing</a:t>
            </a:r>
            <a:r>
              <a:rPr lang="da-DK" dirty="0" smtClean="0"/>
              <a:t> </a:t>
            </a:r>
            <a:r>
              <a:rPr lang="da-DK" i="1" dirty="0" err="1" smtClean="0"/>
              <a:t>n</a:t>
            </a:r>
            <a:r>
              <a:rPr lang="da-DK" dirty="0" err="1" smtClean="0"/>
              <a:t>/</a:t>
            </a:r>
            <a:r>
              <a:rPr lang="da-DK" i="1" dirty="0" err="1" smtClean="0"/>
              <a:t>k</a:t>
            </a:r>
            <a:r>
              <a:rPr lang="da-DK" dirty="0" err="1" smtClean="0"/>
              <a:t>-bit</a:t>
            </a:r>
            <a:r>
              <a:rPr lang="da-DK" dirty="0" smtClean="0"/>
              <a:t> </a:t>
            </a:r>
            <a:r>
              <a:rPr lang="da-DK" dirty="0" err="1" smtClean="0"/>
              <a:t>values</a:t>
            </a:r>
            <a:r>
              <a:rPr lang="da-DK" dirty="0" smtClean="0"/>
              <a:t> </a:t>
            </a:r>
            <a:r>
              <a:rPr lang="da-DK" i="1" dirty="0" smtClean="0"/>
              <a:t>v</a:t>
            </a:r>
            <a:r>
              <a:rPr lang="da-DK" baseline="-25000" dirty="0" smtClean="0"/>
              <a:t>0</a:t>
            </a:r>
            <a:r>
              <a:rPr lang="da-DK" dirty="0" smtClean="0"/>
              <a:t>,...,</a:t>
            </a:r>
            <a:r>
              <a:rPr lang="da-DK" i="1" dirty="0" smtClean="0"/>
              <a:t>v</a:t>
            </a:r>
            <a:r>
              <a:rPr lang="da-DK" i="1" baseline="-25000" dirty="0" smtClean="0"/>
              <a:t>k</a:t>
            </a:r>
            <a:r>
              <a:rPr lang="da-DK" baseline="-25000" dirty="0" smtClean="0"/>
              <a:t>-1.</a:t>
            </a:r>
            <a:endParaRPr lang="da-DK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da-DK" dirty="0" err="1" smtClean="0"/>
              <a:t>Describe</a:t>
            </a:r>
            <a:r>
              <a:rPr lang="da-DK" dirty="0" smtClean="0"/>
              <a:t> a Word RAM </a:t>
            </a:r>
            <a:r>
              <a:rPr lang="da-DK" dirty="0" err="1" smtClean="0"/>
              <a:t>implementation</a:t>
            </a:r>
            <a:r>
              <a:rPr lang="da-DK" dirty="0" smtClean="0"/>
              <a:t> of </a:t>
            </a:r>
            <a:r>
              <a:rPr lang="da-DK" dirty="0" err="1" smtClean="0"/>
              <a:t>odd-even</a:t>
            </a:r>
            <a:r>
              <a:rPr lang="da-DK" dirty="0" smtClean="0"/>
              <a:t> </a:t>
            </a:r>
            <a:r>
              <a:rPr lang="da-DK" dirty="0" err="1" smtClean="0"/>
              <a:t>merge</a:t>
            </a:r>
            <a:r>
              <a:rPr lang="da-DK" dirty="0" smtClean="0"/>
              <a:t> sort </a:t>
            </a:r>
            <a:r>
              <a:rPr lang="da-DK" dirty="0" err="1" smtClean="0"/>
              <a:t>with</a:t>
            </a:r>
            <a:r>
              <a:rPr lang="da-DK" dirty="0" smtClean="0"/>
              <a:t> </a:t>
            </a:r>
            <a:r>
              <a:rPr lang="da-DK" dirty="0" err="1" smtClean="0"/>
              <a:t>running</a:t>
            </a:r>
            <a:r>
              <a:rPr lang="da-DK" dirty="0" smtClean="0"/>
              <a:t> O((log </a:t>
            </a:r>
            <a:r>
              <a:rPr lang="da-DK" i="1" dirty="0" smtClean="0"/>
              <a:t>k</a:t>
            </a:r>
            <a:r>
              <a:rPr lang="da-DK" dirty="0" smtClean="0"/>
              <a:t>)</a:t>
            </a:r>
            <a:r>
              <a:rPr lang="da-DK" baseline="30000" dirty="0" smtClean="0"/>
              <a:t>2</a:t>
            </a:r>
            <a:r>
              <a:rPr lang="da-DK" dirty="0" smtClean="0"/>
              <a:t>).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da-DK" dirty="0" smtClean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736046" y="6215082"/>
            <a:ext cx="3717125" cy="5714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a-DK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Odd-even</a:t>
            </a: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</a:t>
            </a: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sort for </a:t>
            </a:r>
            <a:r>
              <a:rPr kumimoji="0" lang="da-DK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=8.</a:t>
            </a:r>
          </a:p>
        </p:txBody>
      </p:sp>
      <p:pic>
        <p:nvPicPr>
          <p:cNvPr id="9" name="Picture 2" descr="http://www.gamasutra.com/features/20040728/fig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4500570"/>
            <a:ext cx="4238625" cy="1724025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 rot="5400000">
            <a:off x="2476471" y="5357826"/>
            <a:ext cx="1714512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332932" y="5357032"/>
            <a:ext cx="1714512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820301" y="5357032"/>
            <a:ext cx="1714512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4621198" y="5357032"/>
            <a:ext cx="1714512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120471" y="5357032"/>
            <a:ext cx="1714512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5992"/>
            <a:ext cx="7772400" cy="2143140"/>
          </a:xfrm>
        </p:spPr>
        <p:txBody>
          <a:bodyPr>
            <a:normAutofit/>
          </a:bodyPr>
          <a:lstStyle/>
          <a:p>
            <a:r>
              <a:rPr lang="da-DK" sz="6000" b="1" dirty="0" smtClean="0">
                <a:solidFill>
                  <a:srgbClr val="C00000"/>
                </a:solidFill>
              </a:rPr>
              <a:t>More </a:t>
            </a:r>
            <a:r>
              <a:rPr lang="da-DK" sz="6000" b="1" dirty="0" err="1" smtClean="0">
                <a:solidFill>
                  <a:srgbClr val="C00000"/>
                </a:solidFill>
              </a:rPr>
              <a:t>about</a:t>
            </a:r>
            <a:r>
              <a:rPr lang="da-DK" sz="6000" b="1" dirty="0" smtClean="0">
                <a:solidFill>
                  <a:srgbClr val="C00000"/>
                </a:solidFill>
              </a:rPr>
              <a:t/>
            </a:r>
            <a:br>
              <a:rPr lang="da-DK" sz="6000" b="1" dirty="0" smtClean="0">
                <a:solidFill>
                  <a:srgbClr val="C00000"/>
                </a:solidFill>
              </a:rPr>
            </a:br>
            <a:r>
              <a:rPr lang="da-DK" sz="6000" b="1" dirty="0" err="1" smtClean="0">
                <a:solidFill>
                  <a:srgbClr val="C00000"/>
                </a:solidFill>
              </a:rPr>
              <a:t>Sorting</a:t>
            </a:r>
            <a:r>
              <a:rPr lang="da-DK" sz="6000" b="1" dirty="0" smtClean="0">
                <a:solidFill>
                  <a:srgbClr val="C00000"/>
                </a:solidFill>
              </a:rPr>
              <a:t> &amp; </a:t>
            </a:r>
            <a:r>
              <a:rPr lang="da-DK" sz="6000" b="1" dirty="0" err="1" smtClean="0">
                <a:solidFill>
                  <a:srgbClr val="C00000"/>
                </a:solidFill>
              </a:rPr>
              <a:t>Searching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>
                <a:solidFill>
                  <a:srgbClr val="C00000"/>
                </a:solidFill>
              </a:rPr>
              <a:t>Overview</a:t>
            </a:r>
            <a:endParaRPr lang="da-DK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00232" y="1600200"/>
            <a:ext cx="5286412" cy="4525963"/>
          </a:xfrm>
        </p:spPr>
        <p:txBody>
          <a:bodyPr/>
          <a:lstStyle/>
          <a:p>
            <a:pPr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da-DK" dirty="0" smtClean="0"/>
              <a:t>Word RAM model</a:t>
            </a: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da-DK" dirty="0" smtClean="0"/>
              <a:t>Words as sets</a:t>
            </a:r>
            <a:endParaRPr lang="da-DK" dirty="0"/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da-DK" dirty="0" err="1" smtClean="0"/>
              <a:t>Bit-manipulation</a:t>
            </a:r>
            <a:r>
              <a:rPr lang="da-DK" dirty="0" smtClean="0"/>
              <a:t> </a:t>
            </a:r>
            <a:r>
              <a:rPr lang="da-DK" dirty="0" err="1" smtClean="0"/>
              <a:t>on</a:t>
            </a:r>
            <a:r>
              <a:rPr lang="da-DK" dirty="0" smtClean="0"/>
              <a:t> </a:t>
            </a:r>
            <a:r>
              <a:rPr lang="da-DK" dirty="0" err="1" smtClean="0"/>
              <a:t>words</a:t>
            </a:r>
            <a:endParaRPr lang="da-DK" dirty="0"/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da-DK" dirty="0" err="1" smtClean="0"/>
              <a:t>Trees</a:t>
            </a:r>
            <a:endParaRPr lang="da-DK" dirty="0" smtClean="0"/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da-DK" dirty="0" err="1" smtClean="0"/>
              <a:t>Searching</a:t>
            </a:r>
            <a:endParaRPr lang="da-DK" dirty="0" smtClean="0"/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da-DK" dirty="0" err="1" smtClean="0"/>
              <a:t>Sorting</a:t>
            </a:r>
            <a:endParaRPr lang="da-DK" dirty="0" smtClean="0"/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da-DK" dirty="0" smtClean="0"/>
              <a:t>Word RAM </a:t>
            </a:r>
            <a:r>
              <a:rPr lang="da-DK" dirty="0" err="1" smtClean="0"/>
              <a:t>results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533741"/>
            <a:ext cx="7215206" cy="612769"/>
          </a:xfrm>
        </p:spPr>
        <p:txBody>
          <a:bodyPr>
            <a:normAutofit/>
          </a:bodyPr>
          <a:lstStyle/>
          <a:p>
            <a:pPr algn="l"/>
            <a:r>
              <a:rPr lang="da-DK" sz="3200" dirty="0" err="1" smtClean="0"/>
              <a:t>Sorting</a:t>
            </a:r>
            <a:r>
              <a:rPr lang="da-DK" sz="3200" dirty="0" smtClean="0"/>
              <a:t> </a:t>
            </a:r>
            <a:r>
              <a:rPr lang="da-DK" sz="3200" i="1" dirty="0" smtClean="0"/>
              <a:t>N</a:t>
            </a:r>
            <a:r>
              <a:rPr lang="da-DK" sz="3200" dirty="0" smtClean="0"/>
              <a:t> </a:t>
            </a:r>
            <a:r>
              <a:rPr lang="da-DK" sz="3200" dirty="0" err="1" smtClean="0"/>
              <a:t>words</a:t>
            </a:r>
            <a:endParaRPr lang="en-US" sz="3200" baseline="300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da-DK" sz="4400" b="1" dirty="0" smtClean="0">
                <a:solidFill>
                  <a:srgbClr val="C00000"/>
                </a:solidFill>
              </a:rPr>
              <a:t>More </a:t>
            </a:r>
            <a:r>
              <a:rPr lang="da-DK" sz="4400" b="1" dirty="0" err="1" smtClean="0">
                <a:solidFill>
                  <a:srgbClr val="C00000"/>
                </a:solidFill>
              </a:rPr>
              <a:t>about</a:t>
            </a:r>
            <a:r>
              <a:rPr lang="da-DK" sz="4400" b="1" dirty="0" smtClean="0">
                <a:solidFill>
                  <a:srgbClr val="C00000"/>
                </a:solidFill>
              </a:rPr>
              <a:t> </a:t>
            </a:r>
            <a:r>
              <a:rPr lang="da-DK" sz="4400" b="1" dirty="0" err="1" smtClean="0">
                <a:solidFill>
                  <a:srgbClr val="C00000"/>
                </a:solidFill>
              </a:rPr>
              <a:t>Sorting</a:t>
            </a:r>
            <a:r>
              <a:rPr lang="da-DK" sz="4400" b="1" dirty="0" smtClean="0">
                <a:solidFill>
                  <a:srgbClr val="C00000"/>
                </a:solidFill>
              </a:rPr>
              <a:t> &amp; </a:t>
            </a:r>
            <a:r>
              <a:rPr lang="da-DK" sz="4400" b="1" dirty="0" err="1" smtClean="0">
                <a:solidFill>
                  <a:srgbClr val="C00000"/>
                </a:solidFill>
              </a:rPr>
              <a:t>Searching</a:t>
            </a:r>
            <a:endParaRPr kumimoji="0" lang="da-DK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8597" y="2133833"/>
          <a:ext cx="842968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94"/>
                <a:gridCol w="2809894"/>
                <a:gridCol w="2809894"/>
              </a:tblGrid>
              <a:tr h="370840">
                <a:tc>
                  <a:txBody>
                    <a:bodyPr/>
                    <a:lstStyle/>
                    <a:p>
                      <a:r>
                        <a:rPr lang="da-DK" sz="2400" b="0" dirty="0" err="1" smtClean="0">
                          <a:solidFill>
                            <a:schemeClr val="tx1"/>
                          </a:solidFill>
                        </a:rPr>
                        <a:t>Randomized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O(</a:t>
                      </a:r>
                      <a:r>
                        <a:rPr lang="da-DK" sz="2400" b="0" i="1" dirty="0" smtClean="0">
                          <a:solidFill>
                            <a:schemeClr val="tx1"/>
                          </a:solidFill>
                        </a:rPr>
                        <a:t>N </a:t>
                      </a:r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∙ (</a:t>
                      </a:r>
                      <a:r>
                        <a:rPr lang="da-DK" sz="2400" b="0" dirty="0" err="1" smtClean="0">
                          <a:solidFill>
                            <a:schemeClr val="tx1"/>
                          </a:solidFill>
                        </a:rPr>
                        <a:t>loglog</a:t>
                      </a:r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2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da-DK" sz="2400" b="0" baseline="30000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Han &amp; Thorup 2002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400" b="0" dirty="0" err="1" smtClean="0">
                          <a:solidFill>
                            <a:schemeClr val="tx1"/>
                          </a:solidFill>
                        </a:rPr>
                        <a:t>Deterministic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O(</a:t>
                      </a:r>
                      <a:r>
                        <a:rPr lang="da-DK" sz="2400" b="0" i="1" dirty="0" smtClean="0">
                          <a:solidFill>
                            <a:schemeClr val="tx1"/>
                          </a:solidFill>
                        </a:rPr>
                        <a:t>N </a:t>
                      </a:r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∙ </a:t>
                      </a:r>
                      <a:r>
                        <a:rPr lang="da-DK" sz="2400" b="0" dirty="0" err="1" smtClean="0">
                          <a:solidFill>
                            <a:schemeClr val="tx1"/>
                          </a:solidFill>
                        </a:rPr>
                        <a:t>loglog</a:t>
                      </a:r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2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Han 2002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400" b="0" dirty="0" err="1" smtClean="0">
                          <a:solidFill>
                            <a:schemeClr val="tx1"/>
                          </a:solidFill>
                        </a:rPr>
                        <a:t>Randomized</a:t>
                      </a:r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 AC</a:t>
                      </a:r>
                      <a:r>
                        <a:rPr lang="da-DK" sz="2400" b="0" baseline="30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O(</a:t>
                      </a:r>
                      <a:r>
                        <a:rPr lang="da-DK" sz="2400" b="0" i="1" dirty="0" smtClean="0">
                          <a:solidFill>
                            <a:schemeClr val="tx1"/>
                          </a:solidFill>
                        </a:rPr>
                        <a:t>N </a:t>
                      </a:r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∙ </a:t>
                      </a:r>
                      <a:r>
                        <a:rPr lang="da-DK" sz="2400" b="0" dirty="0" err="1" smtClean="0">
                          <a:solidFill>
                            <a:schemeClr val="tx1"/>
                          </a:solidFill>
                        </a:rPr>
                        <a:t>loglog</a:t>
                      </a:r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2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Thorup 1997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400" b="0" dirty="0" err="1" smtClean="0">
                          <a:solidFill>
                            <a:schemeClr val="tx1"/>
                          </a:solidFill>
                        </a:rPr>
                        <a:t>Deterministic</a:t>
                      </a:r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 AC</a:t>
                      </a:r>
                      <a:r>
                        <a:rPr lang="da-DK" sz="2400" b="0" baseline="30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O(</a:t>
                      </a:r>
                      <a:r>
                        <a:rPr lang="da-DK" sz="2400" b="0" i="1" dirty="0" smtClean="0">
                          <a:solidFill>
                            <a:schemeClr val="tx1"/>
                          </a:solidFill>
                        </a:rPr>
                        <a:t>N </a:t>
                      </a:r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∙ (</a:t>
                      </a:r>
                      <a:r>
                        <a:rPr lang="da-DK" sz="2400" b="0" dirty="0" err="1" smtClean="0">
                          <a:solidFill>
                            <a:schemeClr val="tx1"/>
                          </a:solidFill>
                        </a:rPr>
                        <a:t>loglog</a:t>
                      </a:r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2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da-DK" sz="2400" b="0" baseline="30000" dirty="0" smtClean="0">
                          <a:solidFill>
                            <a:schemeClr val="tx1"/>
                          </a:solidFill>
                        </a:rPr>
                        <a:t>1+</a:t>
                      </a:r>
                      <a:r>
                        <a:rPr lang="el-GR" sz="2400" b="0" baseline="30000" dirty="0" smtClean="0">
                          <a:solidFill>
                            <a:schemeClr val="tx1"/>
                          </a:solidFill>
                        </a:rPr>
                        <a:t>ε</a:t>
                      </a:r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Han &amp; Thorup 2002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28596" y="4316429"/>
            <a:ext cx="7215206" cy="612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3200" dirty="0" err="1" smtClean="0">
                <a:latin typeface="+mj-lt"/>
                <a:ea typeface="+mj-ea"/>
                <a:cs typeface="+mj-cs"/>
              </a:rPr>
              <a:t>Dynamic</a:t>
            </a:r>
            <a:r>
              <a:rPr lang="da-DK" sz="3200" dirty="0" smtClean="0">
                <a:latin typeface="+mj-lt"/>
                <a:ea typeface="+mj-ea"/>
                <a:cs typeface="+mj-cs"/>
              </a:rPr>
              <a:t> </a:t>
            </a:r>
            <a:r>
              <a:rPr lang="da-DK" sz="3200" dirty="0" err="1" smtClean="0">
                <a:latin typeface="+mj-lt"/>
                <a:ea typeface="+mj-ea"/>
                <a:cs typeface="+mj-cs"/>
              </a:rPr>
              <a:t>dictionaries</a:t>
            </a:r>
            <a:r>
              <a:rPr lang="da-DK" sz="3200" dirty="0" smtClean="0">
                <a:latin typeface="+mj-lt"/>
                <a:ea typeface="+mj-ea"/>
                <a:cs typeface="+mj-cs"/>
              </a:rPr>
              <a:t> </a:t>
            </a:r>
            <a:r>
              <a:rPr lang="da-DK" sz="3200" dirty="0" err="1" smtClean="0">
                <a:latin typeface="+mj-lt"/>
                <a:ea typeface="+mj-ea"/>
                <a:cs typeface="+mj-cs"/>
              </a:rPr>
              <a:t>storing</a:t>
            </a:r>
            <a:r>
              <a:rPr lang="da-DK" sz="3200" dirty="0" smtClean="0">
                <a:latin typeface="+mj-lt"/>
                <a:ea typeface="+mj-ea"/>
                <a:cs typeface="+mj-cs"/>
              </a:rPr>
              <a:t> </a:t>
            </a:r>
            <a:r>
              <a:rPr lang="da-DK" sz="3200" i="1" dirty="0" smtClean="0">
                <a:latin typeface="+mj-lt"/>
                <a:ea typeface="+mj-ea"/>
                <a:cs typeface="+mj-cs"/>
              </a:rPr>
              <a:t>N</a:t>
            </a:r>
            <a:r>
              <a:rPr lang="da-DK" sz="3200" dirty="0" smtClean="0">
                <a:latin typeface="+mj-lt"/>
                <a:ea typeface="+mj-ea"/>
                <a:cs typeface="+mj-cs"/>
              </a:rPr>
              <a:t> </a:t>
            </a:r>
            <a:r>
              <a:rPr lang="da-DK" sz="3200" dirty="0" err="1" smtClean="0">
                <a:latin typeface="+mj-lt"/>
                <a:ea typeface="+mj-ea"/>
                <a:cs typeface="+mj-cs"/>
              </a:rPr>
              <a:t>words</a:t>
            </a:r>
            <a:endParaRPr kumimoji="0" lang="en-US" sz="3200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28628" y="4957786"/>
          <a:ext cx="8429652" cy="111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22"/>
                <a:gridCol w="3262346"/>
                <a:gridCol w="2809884"/>
              </a:tblGrid>
              <a:tr h="512256">
                <a:tc>
                  <a:txBody>
                    <a:bodyPr/>
                    <a:lstStyle/>
                    <a:p>
                      <a:r>
                        <a:rPr lang="da-DK" sz="2400" b="0" dirty="0" err="1" smtClean="0">
                          <a:solidFill>
                            <a:schemeClr val="tx1"/>
                          </a:solidFill>
                        </a:rPr>
                        <a:t>Deterministic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O((log </a:t>
                      </a:r>
                      <a:r>
                        <a:rPr lang="da-DK" sz="2400" b="0" i="1" dirty="0" err="1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da-DK" sz="2400" b="0" dirty="0" err="1" smtClean="0">
                          <a:solidFill>
                            <a:schemeClr val="tx1"/>
                          </a:solidFill>
                        </a:rPr>
                        <a:t>/loglog</a:t>
                      </a:r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2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da-DK" sz="2400" b="0" baseline="30000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Andersson &amp; Thorup</a:t>
                      </a:r>
                    </a:p>
                    <a:p>
                      <a:pPr algn="r"/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 2001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021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0" dirty="0" err="1" smtClean="0">
                          <a:solidFill>
                            <a:schemeClr val="tx1"/>
                          </a:solidFill>
                        </a:rPr>
                        <a:t>Deterministic</a:t>
                      </a:r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 AC</a:t>
                      </a:r>
                      <a:r>
                        <a:rPr lang="da-DK" sz="2400" b="0" baseline="30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O((log </a:t>
                      </a:r>
                      <a:r>
                        <a:rPr lang="da-DK" sz="2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da-DK" sz="2400" b="0" baseline="30000" dirty="0" smtClean="0">
                          <a:solidFill>
                            <a:schemeClr val="tx1"/>
                          </a:solidFill>
                        </a:rPr>
                        <a:t>3/4+o(1)</a:t>
                      </a:r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3182"/>
            <a:ext cx="7772400" cy="1470025"/>
          </a:xfrm>
        </p:spPr>
        <p:txBody>
          <a:bodyPr>
            <a:normAutofit/>
          </a:bodyPr>
          <a:lstStyle/>
          <a:p>
            <a:r>
              <a:rPr lang="da-DK" sz="6000" b="1" dirty="0" smtClean="0">
                <a:solidFill>
                  <a:srgbClr val="C00000"/>
                </a:solidFill>
              </a:rPr>
              <a:t>Summary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8723"/>
            <a:ext cx="7772400" cy="798509"/>
          </a:xfrm>
        </p:spPr>
        <p:txBody>
          <a:bodyPr/>
          <a:lstStyle/>
          <a:p>
            <a:r>
              <a:rPr lang="da-DK" b="1" dirty="0" smtClean="0">
                <a:solidFill>
                  <a:srgbClr val="C00000"/>
                </a:solidFill>
              </a:rPr>
              <a:t>Summary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2" y="1214446"/>
            <a:ext cx="9144032" cy="5643554"/>
          </a:xfrm>
        </p:spPr>
        <p:txBody>
          <a:bodyPr>
            <a:normAutofit fontScale="92500" lnSpcReduction="10000"/>
          </a:bodyPr>
          <a:lstStyle/>
          <a:p>
            <a:pPr marL="279400" indent="-279400" algn="l">
              <a:buClr>
                <a:srgbClr val="C00000"/>
              </a:buClr>
              <a:buFont typeface="Wingdings" pitchFamily="2" charset="2"/>
              <a:buChar char="§"/>
            </a:pPr>
            <a:r>
              <a:rPr lang="da-DK" dirty="0" err="1" smtClean="0">
                <a:solidFill>
                  <a:schemeClr val="tx1"/>
                </a:solidFill>
              </a:rPr>
              <a:t>Many</a:t>
            </a:r>
            <a:r>
              <a:rPr lang="da-DK" dirty="0" smtClean="0">
                <a:solidFill>
                  <a:schemeClr val="tx1"/>
                </a:solidFill>
              </a:rPr>
              <a:t> operations </a:t>
            </a:r>
            <a:r>
              <a:rPr lang="da-DK" dirty="0" err="1" smtClean="0">
                <a:solidFill>
                  <a:schemeClr val="tx1"/>
                </a:solidFill>
              </a:rPr>
              <a:t>on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words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can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be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efficiently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</a:p>
          <a:p>
            <a:pPr marL="279400" indent="-279400" algn="l">
              <a:buClr>
                <a:srgbClr val="C00000"/>
              </a:buClr>
            </a:pPr>
            <a:r>
              <a:rPr lang="da-DK" dirty="0" smtClean="0">
                <a:solidFill>
                  <a:schemeClr val="tx1"/>
                </a:solidFill>
              </a:rPr>
              <a:t>	</a:t>
            </a:r>
            <a:r>
              <a:rPr lang="da-DK" dirty="0" err="1" smtClean="0">
                <a:solidFill>
                  <a:schemeClr val="tx1"/>
                </a:solidFill>
              </a:rPr>
              <a:t>without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using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multiplication</a:t>
            </a:r>
            <a:endParaRPr lang="da-DK" dirty="0" smtClean="0">
              <a:solidFill>
                <a:schemeClr val="tx1"/>
              </a:solidFill>
            </a:endParaRPr>
          </a:p>
          <a:p>
            <a:pPr marL="279400" indent="-279400" algn="l">
              <a:buClr>
                <a:srgbClr val="C00000"/>
              </a:buClr>
            </a:pPr>
            <a:endParaRPr lang="da-DK" dirty="0" smtClean="0">
              <a:solidFill>
                <a:schemeClr val="tx1"/>
              </a:solidFill>
            </a:endParaRPr>
          </a:p>
          <a:p>
            <a:pPr marL="279400" indent="-279400" algn="l">
              <a:buClr>
                <a:srgbClr val="C00000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C00000"/>
                </a:solidFill>
              </a:rPr>
              <a:t>λ</a:t>
            </a:r>
            <a:r>
              <a:rPr lang="da-DK" dirty="0" smtClean="0">
                <a:solidFill>
                  <a:srgbClr val="C00000"/>
                </a:solidFill>
              </a:rPr>
              <a:t>(</a:t>
            </a:r>
            <a:r>
              <a:rPr lang="da-DK" i="1" dirty="0" smtClean="0">
                <a:solidFill>
                  <a:srgbClr val="C00000"/>
                </a:solidFill>
              </a:rPr>
              <a:t>x</a:t>
            </a:r>
            <a:r>
              <a:rPr lang="da-DK" dirty="0" smtClean="0">
                <a:solidFill>
                  <a:srgbClr val="C00000"/>
                </a:solidFill>
              </a:rPr>
              <a:t>)</a:t>
            </a:r>
            <a:r>
              <a:rPr lang="da-DK" dirty="0" smtClean="0">
                <a:solidFill>
                  <a:schemeClr val="tx1"/>
                </a:solidFill>
              </a:rPr>
              <a:t> and </a:t>
            </a:r>
            <a:r>
              <a:rPr lang="el-GR" dirty="0" smtClean="0">
                <a:solidFill>
                  <a:srgbClr val="C00000"/>
                </a:solidFill>
              </a:rPr>
              <a:t>ρ</a:t>
            </a:r>
            <a:r>
              <a:rPr lang="da-DK" dirty="0" smtClean="0">
                <a:solidFill>
                  <a:srgbClr val="C00000"/>
                </a:solidFill>
              </a:rPr>
              <a:t>(</a:t>
            </a:r>
            <a:r>
              <a:rPr lang="da-DK" i="1" dirty="0" smtClean="0">
                <a:solidFill>
                  <a:srgbClr val="C00000"/>
                </a:solidFill>
              </a:rPr>
              <a:t>x</a:t>
            </a:r>
            <a:r>
              <a:rPr lang="da-DK" dirty="0" smtClean="0">
                <a:solidFill>
                  <a:srgbClr val="C00000"/>
                </a:solidFill>
              </a:rPr>
              <a:t>)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can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be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computed</a:t>
            </a:r>
            <a:r>
              <a:rPr lang="da-DK" dirty="0" smtClean="0">
                <a:solidFill>
                  <a:schemeClr val="tx1"/>
                </a:solidFill>
              </a:rPr>
              <a:t> in O(1) time </a:t>
            </a:r>
            <a:r>
              <a:rPr lang="da-DK" dirty="0" err="1" smtClean="0">
                <a:solidFill>
                  <a:schemeClr val="tx1"/>
                </a:solidFill>
              </a:rPr>
              <a:t>using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multiplication</a:t>
            </a:r>
            <a:r>
              <a:rPr lang="da-DK" dirty="0" smtClean="0">
                <a:solidFill>
                  <a:schemeClr val="tx1"/>
                </a:solidFill>
              </a:rPr>
              <a:t>, and O(</a:t>
            </a:r>
            <a:r>
              <a:rPr lang="da-DK" dirty="0" err="1" smtClean="0">
                <a:solidFill>
                  <a:schemeClr val="tx1"/>
                </a:solidFill>
              </a:rPr>
              <a:t>loglog</a:t>
            </a:r>
            <a:r>
              <a:rPr lang="da-DK" dirty="0" smtClean="0">
                <a:solidFill>
                  <a:schemeClr val="tx1"/>
                </a:solidFill>
              </a:rPr>
              <a:t> n) time </a:t>
            </a:r>
            <a:r>
              <a:rPr lang="da-DK" dirty="0" err="1" smtClean="0">
                <a:solidFill>
                  <a:schemeClr val="tx1"/>
                </a:solidFill>
              </a:rPr>
              <a:t>without</a:t>
            </a:r>
            <a:r>
              <a:rPr lang="da-DK" dirty="0" smtClean="0">
                <a:solidFill>
                  <a:schemeClr val="tx1"/>
                </a:solidFill>
              </a:rPr>
              <a:t> mult.</a:t>
            </a:r>
          </a:p>
          <a:p>
            <a:pPr marL="279400" indent="-279400" algn="l">
              <a:buClr>
                <a:srgbClr val="C00000"/>
              </a:buClr>
              <a:buFont typeface="Wingdings" pitchFamily="2" charset="2"/>
              <a:buChar char="§"/>
            </a:pPr>
            <a:endParaRPr lang="da-DK" dirty="0" smtClean="0">
              <a:solidFill>
                <a:schemeClr val="tx1"/>
              </a:solidFill>
            </a:endParaRPr>
          </a:p>
          <a:p>
            <a:pPr marL="279400" indent="-279400" algn="l">
              <a:buClr>
                <a:srgbClr val="C00000"/>
              </a:buClr>
              <a:buFont typeface="Wingdings" pitchFamily="2" charset="2"/>
              <a:buChar char="§"/>
            </a:pPr>
            <a:r>
              <a:rPr lang="da-DK" dirty="0" err="1" smtClean="0">
                <a:solidFill>
                  <a:schemeClr val="tx1"/>
                </a:solidFill>
              </a:rPr>
              <a:t>Parallellism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can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be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achieved</a:t>
            </a:r>
            <a:r>
              <a:rPr lang="da-DK" dirty="0" smtClean="0">
                <a:solidFill>
                  <a:schemeClr val="tx1"/>
                </a:solidFill>
              </a:rPr>
              <a:t> by </a:t>
            </a:r>
            <a:r>
              <a:rPr lang="da-DK" dirty="0" err="1" smtClean="0">
                <a:solidFill>
                  <a:schemeClr val="tx1"/>
                </a:solidFill>
              </a:rPr>
              <a:t>packing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several</a:t>
            </a:r>
            <a:r>
              <a:rPr lang="da-DK" dirty="0" smtClean="0">
                <a:solidFill>
                  <a:schemeClr val="tx1"/>
                </a:solidFill>
              </a:rPr>
              <a:t> elements </a:t>
            </a:r>
            <a:r>
              <a:rPr lang="da-DK" dirty="0" err="1" smtClean="0">
                <a:solidFill>
                  <a:schemeClr val="tx1"/>
                </a:solidFill>
              </a:rPr>
              <a:t>into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one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word</a:t>
            </a:r>
            <a:endParaRPr lang="da-DK" dirty="0" smtClean="0">
              <a:solidFill>
                <a:schemeClr val="tx1"/>
              </a:solidFill>
            </a:endParaRPr>
          </a:p>
          <a:p>
            <a:pPr marL="279400" indent="-279400" algn="l">
              <a:buClr>
                <a:srgbClr val="C00000"/>
              </a:buClr>
              <a:buFont typeface="Wingdings" pitchFamily="2" charset="2"/>
              <a:buChar char="§"/>
            </a:pPr>
            <a:endParaRPr lang="da-DK" dirty="0" smtClean="0">
              <a:solidFill>
                <a:schemeClr val="tx1"/>
              </a:solidFill>
            </a:endParaRPr>
          </a:p>
          <a:p>
            <a:pPr marL="279400" indent="-279400" algn="l">
              <a:buClr>
                <a:srgbClr val="C00000"/>
              </a:buClr>
              <a:buFont typeface="Wingdings" pitchFamily="2" charset="2"/>
              <a:buChar char="§"/>
            </a:pPr>
            <a:r>
              <a:rPr lang="da-DK" dirty="0" smtClean="0">
                <a:solidFill>
                  <a:schemeClr val="tx1"/>
                </a:solidFill>
              </a:rPr>
              <a:t>The </a:t>
            </a:r>
            <a:r>
              <a:rPr lang="da-DK" dirty="0" err="1" smtClean="0">
                <a:solidFill>
                  <a:schemeClr val="tx1"/>
                </a:solidFill>
              </a:rPr>
              <a:t>great</a:t>
            </a:r>
            <a:r>
              <a:rPr lang="da-DK" dirty="0" smtClean="0">
                <a:solidFill>
                  <a:schemeClr val="tx1"/>
                </a:solidFill>
              </a:rPr>
              <a:t> (</a:t>
            </a:r>
            <a:r>
              <a:rPr lang="da-DK" dirty="0" err="1" smtClean="0">
                <a:solidFill>
                  <a:schemeClr val="tx1"/>
                </a:solidFill>
              </a:rPr>
              <a:t>theory</a:t>
            </a:r>
            <a:r>
              <a:rPr lang="da-DK" dirty="0" smtClean="0">
                <a:solidFill>
                  <a:schemeClr val="tx1"/>
                </a:solidFill>
              </a:rPr>
              <a:t>) </a:t>
            </a:r>
            <a:r>
              <a:rPr lang="da-DK" dirty="0" err="1" smtClean="0">
                <a:solidFill>
                  <a:schemeClr val="tx1"/>
                </a:solidFill>
              </a:rPr>
              <a:t>question</a:t>
            </a:r>
            <a:r>
              <a:rPr lang="da-DK" dirty="0" smtClean="0">
                <a:solidFill>
                  <a:schemeClr val="tx1"/>
                </a:solidFill>
              </a:rPr>
              <a:t>: </a:t>
            </a:r>
          </a:p>
          <a:p>
            <a:pPr marL="279400" indent="-279400">
              <a:buClr>
                <a:srgbClr val="C00000"/>
              </a:buClr>
            </a:pPr>
            <a:r>
              <a:rPr lang="da-DK" i="1" dirty="0" smtClean="0">
                <a:solidFill>
                  <a:srgbClr val="C00000"/>
                </a:solidFill>
              </a:rPr>
              <a:t>	</a:t>
            </a:r>
            <a:r>
              <a:rPr lang="da-DK" i="1" dirty="0" err="1" smtClean="0">
                <a:solidFill>
                  <a:srgbClr val="C00000"/>
                </a:solidFill>
              </a:rPr>
              <a:t>Can</a:t>
            </a:r>
            <a:r>
              <a:rPr lang="da-DK" i="1" dirty="0" smtClean="0">
                <a:solidFill>
                  <a:srgbClr val="C00000"/>
                </a:solidFill>
              </a:rPr>
              <a:t> N </a:t>
            </a:r>
            <a:r>
              <a:rPr lang="da-DK" i="1" dirty="0" err="1" smtClean="0">
                <a:solidFill>
                  <a:srgbClr val="C00000"/>
                </a:solidFill>
              </a:rPr>
              <a:t>words</a:t>
            </a:r>
            <a:r>
              <a:rPr lang="da-DK" i="1" dirty="0" smtClean="0">
                <a:solidFill>
                  <a:srgbClr val="C00000"/>
                </a:solidFill>
              </a:rPr>
              <a:t> </a:t>
            </a:r>
            <a:r>
              <a:rPr lang="da-DK" i="1" dirty="0" err="1" smtClean="0">
                <a:solidFill>
                  <a:srgbClr val="C00000"/>
                </a:solidFill>
              </a:rPr>
              <a:t>be</a:t>
            </a:r>
            <a:r>
              <a:rPr lang="da-DK" i="1" dirty="0" smtClean="0">
                <a:solidFill>
                  <a:srgbClr val="C00000"/>
                </a:solidFill>
              </a:rPr>
              <a:t> </a:t>
            </a:r>
            <a:r>
              <a:rPr lang="da-DK" i="1" dirty="0" err="1" smtClean="0">
                <a:solidFill>
                  <a:srgbClr val="C00000"/>
                </a:solidFill>
              </a:rPr>
              <a:t>sorted</a:t>
            </a:r>
            <a:r>
              <a:rPr lang="da-DK" i="1" dirty="0" smtClean="0">
                <a:solidFill>
                  <a:srgbClr val="C00000"/>
                </a:solidFill>
              </a:rPr>
              <a:t> </a:t>
            </a:r>
            <a:r>
              <a:rPr lang="da-DK" i="1" dirty="0" err="1" smtClean="0">
                <a:solidFill>
                  <a:srgbClr val="C00000"/>
                </a:solidFill>
              </a:rPr>
              <a:t>on</a:t>
            </a:r>
            <a:r>
              <a:rPr lang="da-DK" i="1" dirty="0" smtClean="0">
                <a:solidFill>
                  <a:srgbClr val="C00000"/>
                </a:solidFill>
              </a:rPr>
              <a:t> a Word RAM in O(N) time?</a:t>
            </a:r>
            <a:endParaRPr lang="en-US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71744"/>
            <a:ext cx="7772400" cy="1470025"/>
          </a:xfrm>
        </p:spPr>
        <p:txBody>
          <a:bodyPr>
            <a:normAutofit/>
          </a:bodyPr>
          <a:lstStyle/>
          <a:p>
            <a:r>
              <a:rPr lang="da-DK" sz="6000" b="1" dirty="0" smtClean="0">
                <a:solidFill>
                  <a:srgbClr val="C00000"/>
                </a:solidFill>
              </a:rPr>
              <a:t>Word RAM Model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</p:spPr>
        <p:txBody>
          <a:bodyPr>
            <a:normAutofit/>
          </a:bodyPr>
          <a:lstStyle/>
          <a:p>
            <a:r>
              <a:rPr lang="da-DK" b="1" dirty="0" smtClean="0">
                <a:solidFill>
                  <a:srgbClr val="C00000"/>
                </a:solidFill>
              </a:rPr>
              <a:t>Word RAM (</a:t>
            </a:r>
            <a:r>
              <a:rPr lang="da-DK" b="1" dirty="0" err="1" smtClean="0">
                <a:solidFill>
                  <a:srgbClr val="C00000"/>
                </a:solidFill>
              </a:rPr>
              <a:t>Random</a:t>
            </a:r>
            <a:r>
              <a:rPr lang="da-DK" b="1" dirty="0" smtClean="0">
                <a:solidFill>
                  <a:srgbClr val="C00000"/>
                </a:solidFill>
              </a:rPr>
              <a:t> Access </a:t>
            </a:r>
            <a:r>
              <a:rPr lang="da-DK" b="1" dirty="0" err="1" smtClean="0">
                <a:solidFill>
                  <a:srgbClr val="C00000"/>
                </a:solidFill>
              </a:rPr>
              <a:t>Machine</a:t>
            </a:r>
            <a:r>
              <a:rPr lang="da-DK" b="1" dirty="0" smtClean="0">
                <a:solidFill>
                  <a:srgbClr val="C00000"/>
                </a:solidFill>
              </a:rPr>
              <a:t>)</a:t>
            </a:r>
            <a:endParaRPr lang="da-DK" b="1" dirty="0">
              <a:solidFill>
                <a:srgbClr val="C0000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71472" y="1714488"/>
            <a:ext cx="5786478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600"/>
              </a:spcBef>
              <a:buClr>
                <a:srgbClr val="C00000"/>
              </a:buClr>
              <a:buSzPct val="120000"/>
              <a:buFont typeface="Wingdings" pitchFamily="2" charset="2"/>
              <a:buChar char="§"/>
            </a:pPr>
            <a:r>
              <a:rPr lang="da-DK" sz="2400" dirty="0" err="1" smtClean="0"/>
              <a:t>Unlimited</a:t>
            </a:r>
            <a:r>
              <a:rPr lang="da-DK" sz="2400" dirty="0" smtClean="0"/>
              <a:t> </a:t>
            </a:r>
            <a:r>
              <a:rPr lang="da-DK" sz="2400" dirty="0" err="1" smtClean="0"/>
              <a:t>memory</a:t>
            </a:r>
            <a:endParaRPr lang="da-DK" sz="2400" dirty="0" smtClean="0"/>
          </a:p>
          <a:p>
            <a:pPr marL="269875" indent="-269875">
              <a:spcBef>
                <a:spcPts val="600"/>
              </a:spcBef>
              <a:buClr>
                <a:srgbClr val="C00000"/>
              </a:buClr>
              <a:buSzPct val="120000"/>
              <a:buFont typeface="Wingdings" pitchFamily="2" charset="2"/>
              <a:buChar char="§"/>
            </a:pPr>
            <a:r>
              <a:rPr lang="da-DK" sz="2400" dirty="0" smtClean="0"/>
              <a:t>Word = </a:t>
            </a:r>
            <a:r>
              <a:rPr lang="da-DK" sz="2400" i="1" dirty="0" smtClean="0">
                <a:solidFill>
                  <a:srgbClr val="C00000"/>
                </a:solidFill>
                <a:cs typeface="Times New Roman" pitchFamily="18" charset="0"/>
              </a:rPr>
              <a:t>n</a:t>
            </a:r>
            <a:r>
              <a:rPr lang="da-DK" sz="2400" dirty="0" smtClean="0"/>
              <a:t> bits</a:t>
            </a:r>
          </a:p>
          <a:p>
            <a:pPr marL="269875" indent="-269875">
              <a:spcBef>
                <a:spcPts val="600"/>
              </a:spcBef>
              <a:buClr>
                <a:srgbClr val="C00000"/>
              </a:buClr>
              <a:buSzPct val="120000"/>
              <a:buFont typeface="Wingdings" pitchFamily="2" charset="2"/>
              <a:buChar char="§"/>
            </a:pPr>
            <a:r>
              <a:rPr lang="da-DK" sz="2400" dirty="0" smtClean="0"/>
              <a:t>CPU, O(1) registers</a:t>
            </a:r>
          </a:p>
          <a:p>
            <a:pPr marL="269875" indent="-269875">
              <a:spcBef>
                <a:spcPts val="600"/>
              </a:spcBef>
              <a:buClr>
                <a:srgbClr val="C00000"/>
              </a:buClr>
              <a:buSzPct val="120000"/>
              <a:buFont typeface="Wingdings" pitchFamily="2" charset="2"/>
              <a:buChar char="§"/>
            </a:pPr>
            <a:r>
              <a:rPr lang="da-DK" sz="2400" dirty="0" smtClean="0"/>
              <a:t>CPU, </a:t>
            </a:r>
            <a:r>
              <a:rPr lang="da-DK" sz="2400" dirty="0" err="1" smtClean="0"/>
              <a:t>read</a:t>
            </a:r>
            <a:r>
              <a:rPr lang="da-DK" sz="2400" dirty="0" smtClean="0"/>
              <a:t> &amp; </a:t>
            </a:r>
            <a:r>
              <a:rPr lang="da-DK" sz="2400" dirty="0" err="1" smtClean="0"/>
              <a:t>write</a:t>
            </a:r>
            <a:r>
              <a:rPr lang="da-DK" sz="2400" dirty="0" smtClean="0"/>
              <a:t> </a:t>
            </a:r>
            <a:r>
              <a:rPr lang="da-DK" sz="2400" dirty="0" err="1" smtClean="0"/>
              <a:t>memory</a:t>
            </a:r>
            <a:r>
              <a:rPr lang="da-DK" sz="2400" dirty="0" smtClean="0"/>
              <a:t> </a:t>
            </a:r>
            <a:r>
              <a:rPr lang="da-DK" sz="2400" dirty="0" err="1" smtClean="0"/>
              <a:t>words</a:t>
            </a:r>
            <a:endParaRPr lang="da-DK" sz="2400" dirty="0" smtClean="0"/>
          </a:p>
          <a:p>
            <a:pPr marL="727075" lvl="1" indent="-269875">
              <a:spcBef>
                <a:spcPts val="600"/>
              </a:spcBef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da-DK" sz="2400" dirty="0" smtClean="0"/>
              <a:t>set[</a:t>
            </a:r>
            <a:r>
              <a:rPr lang="da-DK" sz="2400" i="1" dirty="0" err="1" smtClean="0">
                <a:solidFill>
                  <a:srgbClr val="C00000"/>
                </a:solidFill>
                <a:cs typeface="Times New Roman" pitchFamily="18" charset="0"/>
              </a:rPr>
              <a:t>i</a:t>
            </a:r>
            <a:r>
              <a:rPr lang="da-DK" sz="2400" dirty="0" err="1" smtClean="0"/>
              <a:t>,</a:t>
            </a:r>
            <a:r>
              <a:rPr lang="da-DK" sz="2400" i="1" dirty="0" err="1" smtClean="0">
                <a:solidFill>
                  <a:srgbClr val="C00000"/>
                </a:solidFill>
                <a:cs typeface="Times New Roman" pitchFamily="18" charset="0"/>
              </a:rPr>
              <a:t>v</a:t>
            </a:r>
            <a:r>
              <a:rPr lang="da-DK" sz="2400" dirty="0" smtClean="0"/>
              <a:t>], </a:t>
            </a:r>
            <a:r>
              <a:rPr lang="da-DK" sz="2400" dirty="0" err="1" smtClean="0"/>
              <a:t>get</a:t>
            </a:r>
            <a:r>
              <a:rPr lang="da-DK" sz="2400" dirty="0" smtClean="0"/>
              <a:t>[</a:t>
            </a:r>
            <a:r>
              <a:rPr lang="da-DK" sz="2400" i="1" dirty="0" smtClean="0">
                <a:solidFill>
                  <a:srgbClr val="C00000"/>
                </a:solidFill>
                <a:cs typeface="Times New Roman" pitchFamily="18" charset="0"/>
              </a:rPr>
              <a:t>i</a:t>
            </a:r>
            <a:r>
              <a:rPr lang="da-DK" sz="2400" dirty="0" smtClean="0"/>
              <a:t>]</a:t>
            </a:r>
          </a:p>
          <a:p>
            <a:pPr marL="269875" indent="-269875">
              <a:spcBef>
                <a:spcPts val="600"/>
              </a:spcBef>
              <a:buClr>
                <a:srgbClr val="C00000"/>
              </a:buClr>
              <a:buSzPct val="120000"/>
              <a:buFont typeface="Wingdings" pitchFamily="2" charset="2"/>
              <a:buChar char="§"/>
            </a:pPr>
            <a:r>
              <a:rPr lang="da-DK" sz="2400" dirty="0" smtClean="0"/>
              <a:t>CPU, </a:t>
            </a:r>
            <a:r>
              <a:rPr lang="da-DK" sz="2400" dirty="0" err="1" smtClean="0"/>
              <a:t>computation</a:t>
            </a:r>
            <a:r>
              <a:rPr lang="da-DK" sz="2400" dirty="0" smtClean="0"/>
              <a:t>:</a:t>
            </a:r>
          </a:p>
          <a:p>
            <a:pPr marL="727075" lvl="1" indent="-269875">
              <a:spcBef>
                <a:spcPts val="600"/>
              </a:spcBef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da-DK" sz="2400" dirty="0" err="1" smtClean="0"/>
              <a:t>Boolean</a:t>
            </a:r>
            <a:r>
              <a:rPr lang="da-DK" sz="2400" dirty="0" smtClean="0"/>
              <a:t> operations</a:t>
            </a:r>
          </a:p>
          <a:p>
            <a:pPr marL="727075" lvl="1" indent="-269875">
              <a:spcBef>
                <a:spcPts val="600"/>
              </a:spcBef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da-DK" sz="2400" dirty="0" err="1" smtClean="0"/>
              <a:t>Arithmetic</a:t>
            </a:r>
            <a:r>
              <a:rPr lang="da-DK" sz="2400" dirty="0" smtClean="0"/>
              <a:t> operations: +, -, (</a:t>
            </a:r>
            <a:r>
              <a:rPr lang="da-DK" sz="2400" dirty="0" smtClean="0">
                <a:solidFill>
                  <a:srgbClr val="C00000"/>
                </a:solidFill>
              </a:rPr>
              <a:t>*</a:t>
            </a:r>
            <a:r>
              <a:rPr lang="da-DK" sz="2400" dirty="0" smtClean="0"/>
              <a:t>)</a:t>
            </a:r>
          </a:p>
          <a:p>
            <a:pPr marL="727075" lvl="1" indent="-269875">
              <a:spcBef>
                <a:spcPts val="600"/>
              </a:spcBef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da-DK" sz="2400" dirty="0" err="1" smtClean="0"/>
              <a:t>Shifting</a:t>
            </a:r>
            <a:r>
              <a:rPr lang="da-DK" sz="2400" dirty="0" smtClean="0"/>
              <a:t>: </a:t>
            </a:r>
            <a:r>
              <a:rPr lang="da-DK" sz="2400" i="1" dirty="0" err="1" smtClean="0">
                <a:cs typeface="Times New Roman" pitchFamily="18" charset="0"/>
              </a:rPr>
              <a:t>x</a:t>
            </a:r>
            <a:r>
              <a:rPr lang="da-DK" sz="2400" dirty="0" err="1" smtClean="0">
                <a:cs typeface="Times New Roman" pitchFamily="18" charset="0"/>
              </a:rPr>
              <a:t>&lt;&lt;</a:t>
            </a:r>
            <a:r>
              <a:rPr lang="da-DK" sz="2400" i="1" dirty="0" err="1" smtClean="0">
                <a:cs typeface="Times New Roman" pitchFamily="18" charset="0"/>
              </a:rPr>
              <a:t>k</a:t>
            </a:r>
            <a:r>
              <a:rPr lang="da-DK" sz="2400" dirty="0" smtClean="0"/>
              <a:t> = </a:t>
            </a:r>
            <a:r>
              <a:rPr lang="da-DK" sz="2400" i="1" dirty="0" smtClean="0">
                <a:cs typeface="Times New Roman" pitchFamily="18" charset="0"/>
              </a:rPr>
              <a:t>x</a:t>
            </a:r>
            <a:r>
              <a:rPr lang="da-DK" sz="2400" dirty="0" smtClean="0">
                <a:cs typeface="Times New Roman" pitchFamily="18" charset="0"/>
              </a:rPr>
              <a:t>∙2</a:t>
            </a:r>
            <a:r>
              <a:rPr lang="da-DK" sz="2400" i="1" baseline="30000" dirty="0" smtClean="0">
                <a:cs typeface="Times New Roman" pitchFamily="18" charset="0"/>
              </a:rPr>
              <a:t>k</a:t>
            </a:r>
            <a:r>
              <a:rPr lang="da-DK" sz="2400" baseline="30000" dirty="0" smtClean="0"/>
              <a:t> </a:t>
            </a:r>
            <a:r>
              <a:rPr lang="da-DK" sz="2400" dirty="0" smtClean="0">
                <a:cs typeface="Times New Roman" pitchFamily="18" charset="0"/>
              </a:rPr>
              <a:t>,  </a:t>
            </a:r>
            <a:r>
              <a:rPr lang="da-DK" sz="2400" i="1" dirty="0" err="1" smtClean="0">
                <a:cs typeface="Times New Roman" pitchFamily="18" charset="0"/>
              </a:rPr>
              <a:t>x</a:t>
            </a:r>
            <a:r>
              <a:rPr lang="da-DK" sz="2400" dirty="0" err="1" smtClean="0">
                <a:cs typeface="Times New Roman" pitchFamily="18" charset="0"/>
              </a:rPr>
              <a:t>&gt;&gt;</a:t>
            </a:r>
            <a:r>
              <a:rPr lang="da-DK" sz="2400" i="1" dirty="0" err="1" smtClean="0">
                <a:cs typeface="Times New Roman" pitchFamily="18" charset="0"/>
              </a:rPr>
              <a:t>k</a:t>
            </a:r>
            <a:r>
              <a:rPr lang="da-DK" sz="2400" dirty="0" smtClean="0">
                <a:cs typeface="Times New Roman" pitchFamily="18" charset="0"/>
              </a:rPr>
              <a:t> = </a:t>
            </a:r>
            <a:r>
              <a:rPr lang="da-DK" sz="2400" dirty="0" err="1" smtClean="0">
                <a:cs typeface="Times New Roman" pitchFamily="18" charset="0"/>
                <a:sym typeface="Symbol"/>
              </a:rPr>
              <a:t></a:t>
            </a:r>
            <a:r>
              <a:rPr lang="da-DK" sz="2400" i="1" dirty="0" err="1" smtClean="0">
                <a:cs typeface="Times New Roman" pitchFamily="18" charset="0"/>
              </a:rPr>
              <a:t>x</a:t>
            </a:r>
            <a:r>
              <a:rPr lang="da-DK" sz="2400" dirty="0" smtClean="0">
                <a:cs typeface="Times New Roman" pitchFamily="18" charset="0"/>
              </a:rPr>
              <a:t>/ 2</a:t>
            </a:r>
            <a:r>
              <a:rPr lang="da-DK" sz="2400" i="1" baseline="30000" dirty="0" smtClean="0">
                <a:cs typeface="Times New Roman" pitchFamily="18" charset="0"/>
              </a:rPr>
              <a:t>k</a:t>
            </a:r>
            <a:r>
              <a:rPr lang="da-DK" sz="2400" dirty="0" smtClean="0">
                <a:cs typeface="Times New Roman" pitchFamily="18" charset="0"/>
                <a:sym typeface="Symbol"/>
              </a:rPr>
              <a:t></a:t>
            </a:r>
            <a:endParaRPr lang="da-DK" sz="2400" dirty="0">
              <a:cs typeface="Times New Roman" pitchFamily="18" charset="0"/>
            </a:endParaRPr>
          </a:p>
          <a:p>
            <a:pPr marL="269875" indent="-269875">
              <a:spcBef>
                <a:spcPts val="600"/>
              </a:spcBef>
              <a:buClr>
                <a:srgbClr val="C00000"/>
              </a:buClr>
              <a:buSzPct val="120000"/>
              <a:buFont typeface="Wingdings" pitchFamily="2" charset="2"/>
              <a:buChar char="§"/>
            </a:pPr>
            <a:r>
              <a:rPr lang="da-DK" sz="2400" dirty="0" smtClean="0"/>
              <a:t>Operations </a:t>
            </a:r>
            <a:r>
              <a:rPr lang="da-DK" sz="2400" dirty="0" err="1" smtClean="0"/>
              <a:t>take</a:t>
            </a:r>
            <a:r>
              <a:rPr lang="da-DK" sz="2400" dirty="0" smtClean="0"/>
              <a:t> O(1) time</a:t>
            </a:r>
          </a:p>
        </p:txBody>
      </p:sp>
      <p:grpSp>
        <p:nvGrpSpPr>
          <p:cNvPr id="129" name="Group 128"/>
          <p:cNvGrpSpPr/>
          <p:nvPr/>
        </p:nvGrpSpPr>
        <p:grpSpPr>
          <a:xfrm>
            <a:off x="5143504" y="928670"/>
            <a:ext cx="3786214" cy="5929354"/>
            <a:chOff x="4429124" y="928670"/>
            <a:chExt cx="3786214" cy="5929354"/>
          </a:xfrm>
        </p:grpSpPr>
        <p:cxnSp>
          <p:nvCxnSpPr>
            <p:cNvPr id="125" name="Straight Connector 124"/>
            <p:cNvCxnSpPr/>
            <p:nvPr/>
          </p:nvCxnSpPr>
          <p:spPr>
            <a:xfrm>
              <a:off x="5143504" y="2857496"/>
              <a:ext cx="2357454" cy="1588"/>
            </a:xfrm>
            <a:prstGeom prst="line">
              <a:avLst/>
            </a:prstGeom>
            <a:ln w="2286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3" name="Group 82"/>
            <p:cNvGrpSpPr/>
            <p:nvPr/>
          </p:nvGrpSpPr>
          <p:grpSpPr>
            <a:xfrm>
              <a:off x="6825323" y="1428736"/>
              <a:ext cx="1175701" cy="5429288"/>
              <a:chOff x="5325125" y="1428712"/>
              <a:chExt cx="1175701" cy="5429288"/>
            </a:xfrm>
          </p:grpSpPr>
          <p:sp>
            <p:nvSpPr>
              <p:cNvPr id="13" name="Flowchart: Document 12"/>
              <p:cNvSpPr/>
              <p:nvPr/>
            </p:nvSpPr>
            <p:spPr>
              <a:xfrm>
                <a:off x="5643570" y="1428712"/>
                <a:ext cx="714380" cy="5429288"/>
              </a:xfrm>
              <a:prstGeom prst="flowChartDocumen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5643570" y="1643050"/>
                <a:ext cx="71438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5500694" y="1428736"/>
                <a:ext cx="10001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latin typeface="Courier New" pitchFamily="49" charset="0"/>
                    <a:cs typeface="Courier New" pitchFamily="49" charset="0"/>
                  </a:rPr>
                  <a:t>011001101</a:t>
                </a:r>
                <a:endParaRPr lang="da-DK" sz="1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>
                <a:off x="5643570" y="1857364"/>
                <a:ext cx="71438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5643570" y="2071678"/>
                <a:ext cx="71438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5643570" y="2285992"/>
                <a:ext cx="71438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643570" y="2500306"/>
                <a:ext cx="71438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643570" y="2714620"/>
                <a:ext cx="71438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643570" y="2928934"/>
                <a:ext cx="71438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643570" y="3143248"/>
                <a:ext cx="71438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643570" y="3355974"/>
                <a:ext cx="71438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643570" y="3570288"/>
                <a:ext cx="71438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643570" y="3784602"/>
                <a:ext cx="71438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643570" y="3998916"/>
                <a:ext cx="71438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5643570" y="4213230"/>
                <a:ext cx="71438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5643570" y="4427544"/>
                <a:ext cx="71438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5643570" y="4641858"/>
                <a:ext cx="71438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5643570" y="4856172"/>
                <a:ext cx="71438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5643570" y="5070486"/>
                <a:ext cx="71438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643570" y="5284800"/>
                <a:ext cx="71438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5643570" y="5499114"/>
                <a:ext cx="71438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5643570" y="5713428"/>
                <a:ext cx="71438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V="1">
                <a:off x="5643570" y="5926931"/>
                <a:ext cx="540536" cy="81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5643570" y="6142056"/>
                <a:ext cx="450049" cy="15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5643570" y="6356370"/>
                <a:ext cx="392899" cy="15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5672138" y="6567488"/>
                <a:ext cx="302418" cy="47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extBox 57"/>
              <p:cNvSpPr txBox="1"/>
              <p:nvPr/>
            </p:nvSpPr>
            <p:spPr>
              <a:xfrm>
                <a:off x="5500694" y="1643050"/>
                <a:ext cx="10001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latin typeface="Courier New" pitchFamily="49" charset="0"/>
                    <a:cs typeface="Courier New" pitchFamily="49" charset="0"/>
                  </a:rPr>
                  <a:t>101111101</a:t>
                </a:r>
                <a:endParaRPr lang="da-DK" sz="1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5500694" y="1857364"/>
                <a:ext cx="10001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latin typeface="Courier New" pitchFamily="49" charset="0"/>
                    <a:cs typeface="Courier New" pitchFamily="49" charset="0"/>
                  </a:rPr>
                  <a:t>001011101</a:t>
                </a:r>
                <a:endParaRPr lang="da-DK" sz="1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5500694" y="2071678"/>
                <a:ext cx="10001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latin typeface="Courier New" pitchFamily="49" charset="0"/>
                    <a:cs typeface="Courier New" pitchFamily="49" charset="0"/>
                  </a:rPr>
                  <a:t>100101000</a:t>
                </a:r>
                <a:endParaRPr lang="da-DK" sz="1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5500694" y="2714596"/>
                <a:ext cx="10001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latin typeface="Courier New" pitchFamily="49" charset="0"/>
                    <a:cs typeface="Courier New" pitchFamily="49" charset="0"/>
                  </a:rPr>
                  <a:t>101111101</a:t>
                </a:r>
                <a:endParaRPr lang="da-DK" sz="1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500694" y="2928910"/>
                <a:ext cx="10001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latin typeface="Courier New" pitchFamily="49" charset="0"/>
                    <a:cs typeface="Courier New" pitchFamily="49" charset="0"/>
                  </a:rPr>
                  <a:t>001011101</a:t>
                </a:r>
                <a:endParaRPr lang="da-DK" sz="1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5500694" y="3143248"/>
                <a:ext cx="10001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latin typeface="Courier New" pitchFamily="49" charset="0"/>
                    <a:cs typeface="Courier New" pitchFamily="49" charset="0"/>
                  </a:rPr>
                  <a:t>100101000</a:t>
                </a:r>
                <a:endParaRPr lang="da-DK" sz="1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5500694" y="3571876"/>
                <a:ext cx="10001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latin typeface="Courier New" pitchFamily="49" charset="0"/>
                    <a:cs typeface="Courier New" pitchFamily="49" charset="0"/>
                  </a:rPr>
                  <a:t>101111101</a:t>
                </a:r>
                <a:endParaRPr lang="da-DK" sz="1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5500694" y="3786190"/>
                <a:ext cx="10001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latin typeface="Courier New" pitchFamily="49" charset="0"/>
                    <a:cs typeface="Courier New" pitchFamily="49" charset="0"/>
                  </a:rPr>
                  <a:t>001011101</a:t>
                </a:r>
                <a:endParaRPr lang="da-DK" sz="1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5500694" y="4000504"/>
                <a:ext cx="10001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latin typeface="Courier New" pitchFamily="49" charset="0"/>
                    <a:cs typeface="Courier New" pitchFamily="49" charset="0"/>
                  </a:rPr>
                  <a:t>100101000</a:t>
                </a:r>
                <a:endParaRPr lang="da-DK" sz="1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500694" y="5072074"/>
                <a:ext cx="10001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latin typeface="Courier New" pitchFamily="49" charset="0"/>
                    <a:cs typeface="Courier New" pitchFamily="49" charset="0"/>
                  </a:rPr>
                  <a:t>101111101</a:t>
                </a:r>
                <a:endParaRPr lang="da-DK" sz="1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5500694" y="5286388"/>
                <a:ext cx="10001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latin typeface="Courier New" pitchFamily="49" charset="0"/>
                    <a:cs typeface="Courier New" pitchFamily="49" charset="0"/>
                  </a:rPr>
                  <a:t>001011101</a:t>
                </a:r>
                <a:endParaRPr lang="da-DK" sz="1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5500694" y="5500702"/>
                <a:ext cx="10001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latin typeface="Courier New" pitchFamily="49" charset="0"/>
                    <a:cs typeface="Courier New" pitchFamily="49" charset="0"/>
                  </a:rPr>
                  <a:t>100101000</a:t>
                </a:r>
                <a:endParaRPr lang="da-DK" sz="1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5500694" y="4214818"/>
                <a:ext cx="10001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101111101</a:t>
                </a:r>
                <a:endParaRPr lang="da-DK" sz="10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5500694" y="4429132"/>
                <a:ext cx="10001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latin typeface="Courier New" pitchFamily="49" charset="0"/>
                    <a:cs typeface="Courier New" pitchFamily="49" charset="0"/>
                  </a:rPr>
                  <a:t>001011101</a:t>
                </a:r>
                <a:endParaRPr lang="da-DK" sz="1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5500694" y="4643446"/>
                <a:ext cx="10001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latin typeface="Courier New" pitchFamily="49" charset="0"/>
                    <a:cs typeface="Courier New" pitchFamily="49" charset="0"/>
                  </a:rPr>
                  <a:t>100101000</a:t>
                </a:r>
                <a:endParaRPr lang="da-DK" sz="1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5500694" y="2285992"/>
                <a:ext cx="10001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latin typeface="Courier New" pitchFamily="49" charset="0"/>
                    <a:cs typeface="Courier New" pitchFamily="49" charset="0"/>
                  </a:rPr>
                  <a:t>011001101</a:t>
                </a:r>
                <a:endParaRPr lang="da-DK" sz="1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5500694" y="2500306"/>
                <a:ext cx="10001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latin typeface="Courier New" pitchFamily="49" charset="0"/>
                    <a:cs typeface="Courier New" pitchFamily="49" charset="0"/>
                  </a:rPr>
                  <a:t>011001101</a:t>
                </a:r>
                <a:endParaRPr lang="da-DK" sz="1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5500694" y="3357562"/>
                <a:ext cx="10001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latin typeface="Courier New" pitchFamily="49" charset="0"/>
                    <a:cs typeface="Courier New" pitchFamily="49" charset="0"/>
                  </a:rPr>
                  <a:t>011001101</a:t>
                </a:r>
                <a:endParaRPr lang="da-DK" sz="1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5500694" y="4857760"/>
                <a:ext cx="10001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latin typeface="Courier New" pitchFamily="49" charset="0"/>
                    <a:cs typeface="Courier New" pitchFamily="49" charset="0"/>
                  </a:rPr>
                  <a:t>011001101</a:t>
                </a:r>
                <a:endParaRPr lang="da-DK" sz="1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5429256" y="5715016"/>
                <a:ext cx="10001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smtClean="0">
                    <a:latin typeface="Courier New" pitchFamily="49" charset="0"/>
                    <a:cs typeface="Courier New" pitchFamily="49" charset="0"/>
                  </a:rPr>
                  <a:t>0110011   </a:t>
                </a:r>
                <a:endParaRPr lang="da-DK" sz="1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5398260" y="5929330"/>
                <a:ext cx="10001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latin typeface="Courier New" pitchFamily="49" charset="0"/>
                    <a:cs typeface="Courier New" pitchFamily="49" charset="0"/>
                  </a:rPr>
                  <a:t>111000   </a:t>
                </a:r>
                <a:endParaRPr lang="da-DK" sz="1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5357818" y="6143644"/>
                <a:ext cx="10001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latin typeface="Courier New" pitchFamily="49" charset="0"/>
                    <a:cs typeface="Courier New" pitchFamily="49" charset="0"/>
                  </a:rPr>
                  <a:t>01101</a:t>
                </a:r>
                <a:endParaRPr lang="da-DK" sz="1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5325125" y="6357958"/>
                <a:ext cx="10001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latin typeface="Courier New" pitchFamily="49" charset="0"/>
                    <a:cs typeface="Courier New" pitchFamily="49" charset="0"/>
                  </a:rPr>
                  <a:t>1111</a:t>
                </a:r>
                <a:endParaRPr lang="da-DK" sz="1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5325125" y="6540365"/>
                <a:ext cx="10001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latin typeface="Courier New" pitchFamily="49" charset="0"/>
                    <a:cs typeface="Courier New" pitchFamily="49" charset="0"/>
                  </a:rPr>
                  <a:t>01</a:t>
                </a:r>
                <a:endParaRPr lang="da-DK" sz="1000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>
              <a:off x="7373580" y="928670"/>
              <a:ext cx="2143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3200" i="1" dirty="0" smtClean="0">
                  <a:solidFill>
                    <a:srgbClr val="C00000"/>
                  </a:solidFill>
                  <a:cs typeface="Times New Roman" pitchFamily="18" charset="0"/>
                </a:rPr>
                <a:t>n</a:t>
              </a:r>
              <a:endParaRPr lang="da-DK" sz="3200" i="1" dirty="0">
                <a:solidFill>
                  <a:srgbClr val="C00000"/>
                </a:solidFill>
                <a:cs typeface="Times New Roman" pitchFamily="18" charset="0"/>
              </a:endParaRPr>
            </a:p>
          </p:txBody>
        </p:sp>
        <p:cxnSp>
          <p:nvCxnSpPr>
            <p:cNvPr id="89" name="Straight Arrow Connector 88"/>
            <p:cNvCxnSpPr>
              <a:stCxn id="87" idx="1"/>
            </p:cNvCxnSpPr>
            <p:nvPr/>
          </p:nvCxnSpPr>
          <p:spPr>
            <a:xfrm rot="10800000">
              <a:off x="7087828" y="1214422"/>
              <a:ext cx="285752" cy="663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stCxn id="87" idx="3"/>
            </p:cNvCxnSpPr>
            <p:nvPr/>
          </p:nvCxnSpPr>
          <p:spPr>
            <a:xfrm flipV="1">
              <a:off x="7587894" y="1214422"/>
              <a:ext cx="285752" cy="663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/>
          </p:nvSpPr>
          <p:spPr>
            <a:xfrm>
              <a:off x="7825455" y="1372796"/>
              <a:ext cx="357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 smtClean="0"/>
                <a:t>0</a:t>
              </a:r>
              <a:endParaRPr lang="da-DK" sz="14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7825455" y="1588332"/>
              <a:ext cx="357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 smtClean="0"/>
                <a:t>1</a:t>
              </a:r>
              <a:endParaRPr lang="da-DK" sz="14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7825455" y="1809173"/>
              <a:ext cx="357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 smtClean="0"/>
                <a:t>2</a:t>
              </a:r>
              <a:endParaRPr lang="da-DK" sz="14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7825455" y="2049653"/>
              <a:ext cx="357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 smtClean="0"/>
                <a:t>3</a:t>
              </a:r>
              <a:endParaRPr lang="da-DK" sz="14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7825455" y="2263967"/>
              <a:ext cx="357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 smtClean="0"/>
                <a:t>4</a:t>
              </a:r>
              <a:endParaRPr lang="da-DK" sz="1400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7825455" y="2478281"/>
              <a:ext cx="357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 smtClean="0"/>
                <a:t>5</a:t>
              </a:r>
              <a:endParaRPr lang="da-DK" sz="140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7825455" y="2666429"/>
              <a:ext cx="357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/>
                <a:t>6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7817706" y="2891411"/>
              <a:ext cx="357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/>
                <a:t>7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 rot="5400000">
              <a:off x="7744920" y="3172896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…</a:t>
              </a:r>
              <a:endParaRPr lang="da-DK" dirty="0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4429124" y="2450193"/>
              <a:ext cx="1399153" cy="835931"/>
            </a:xfrm>
            <a:custGeom>
              <a:avLst/>
              <a:gdLst>
                <a:gd name="connsiteX0" fmla="*/ 1077132 w 2518475"/>
                <a:gd name="connsiteY0" fmla="*/ 1813302 h 1813302"/>
                <a:gd name="connsiteX1" fmla="*/ 1449091 w 2518475"/>
                <a:gd name="connsiteY1" fmla="*/ 1813302 h 1813302"/>
                <a:gd name="connsiteX2" fmla="*/ 2518475 w 2518475"/>
                <a:gd name="connsiteY2" fmla="*/ 0 h 1813302"/>
                <a:gd name="connsiteX3" fmla="*/ 1790054 w 2518475"/>
                <a:gd name="connsiteY3" fmla="*/ 0 h 1813302"/>
                <a:gd name="connsiteX4" fmla="*/ 1286359 w 2518475"/>
                <a:gd name="connsiteY4" fmla="*/ 674176 h 1813302"/>
                <a:gd name="connsiteX5" fmla="*/ 720671 w 2518475"/>
                <a:gd name="connsiteY5" fmla="*/ 7749 h 1813302"/>
                <a:gd name="connsiteX6" fmla="*/ 0 w 2518475"/>
                <a:gd name="connsiteY6" fmla="*/ 15498 h 1813302"/>
                <a:gd name="connsiteX7" fmla="*/ 1077132 w 2518475"/>
                <a:gd name="connsiteY7" fmla="*/ 1813302 h 1813302"/>
                <a:gd name="connsiteX0" fmla="*/ 1077132 w 2518475"/>
                <a:gd name="connsiteY0" fmla="*/ 1813302 h 1813302"/>
                <a:gd name="connsiteX1" fmla="*/ 1449091 w 2518475"/>
                <a:gd name="connsiteY1" fmla="*/ 1813302 h 1813302"/>
                <a:gd name="connsiteX2" fmla="*/ 2518475 w 2518475"/>
                <a:gd name="connsiteY2" fmla="*/ 0 h 1813302"/>
                <a:gd name="connsiteX3" fmla="*/ 1718584 w 2518475"/>
                <a:gd name="connsiteY3" fmla="*/ 0 h 1813302"/>
                <a:gd name="connsiteX4" fmla="*/ 1286359 w 2518475"/>
                <a:gd name="connsiteY4" fmla="*/ 674176 h 1813302"/>
                <a:gd name="connsiteX5" fmla="*/ 720671 w 2518475"/>
                <a:gd name="connsiteY5" fmla="*/ 7749 h 1813302"/>
                <a:gd name="connsiteX6" fmla="*/ 0 w 2518475"/>
                <a:gd name="connsiteY6" fmla="*/ 15498 h 1813302"/>
                <a:gd name="connsiteX7" fmla="*/ 1077132 w 2518475"/>
                <a:gd name="connsiteY7" fmla="*/ 1813302 h 1813302"/>
                <a:gd name="connsiteX0" fmla="*/ 1077132 w 2518475"/>
                <a:gd name="connsiteY0" fmla="*/ 1813302 h 1813302"/>
                <a:gd name="connsiteX1" fmla="*/ 1449091 w 2518475"/>
                <a:gd name="connsiteY1" fmla="*/ 1813302 h 1813302"/>
                <a:gd name="connsiteX2" fmla="*/ 2518475 w 2518475"/>
                <a:gd name="connsiteY2" fmla="*/ 0 h 1813302"/>
                <a:gd name="connsiteX3" fmla="*/ 1718584 w 2518475"/>
                <a:gd name="connsiteY3" fmla="*/ 0 h 1813302"/>
                <a:gd name="connsiteX4" fmla="*/ 1286359 w 2518475"/>
                <a:gd name="connsiteY4" fmla="*/ 674176 h 1813302"/>
                <a:gd name="connsiteX5" fmla="*/ 863515 w 2518475"/>
                <a:gd name="connsiteY5" fmla="*/ 7749 h 1813302"/>
                <a:gd name="connsiteX6" fmla="*/ 0 w 2518475"/>
                <a:gd name="connsiteY6" fmla="*/ 15498 h 1813302"/>
                <a:gd name="connsiteX7" fmla="*/ 1077132 w 2518475"/>
                <a:gd name="connsiteY7" fmla="*/ 1813302 h 1813302"/>
                <a:gd name="connsiteX0" fmla="*/ 862786 w 2518475"/>
                <a:gd name="connsiteY0" fmla="*/ 1813302 h 1813302"/>
                <a:gd name="connsiteX1" fmla="*/ 1449091 w 2518475"/>
                <a:gd name="connsiteY1" fmla="*/ 1813302 h 1813302"/>
                <a:gd name="connsiteX2" fmla="*/ 2518475 w 2518475"/>
                <a:gd name="connsiteY2" fmla="*/ 0 h 1813302"/>
                <a:gd name="connsiteX3" fmla="*/ 1718584 w 2518475"/>
                <a:gd name="connsiteY3" fmla="*/ 0 h 1813302"/>
                <a:gd name="connsiteX4" fmla="*/ 1286359 w 2518475"/>
                <a:gd name="connsiteY4" fmla="*/ 674176 h 1813302"/>
                <a:gd name="connsiteX5" fmla="*/ 863515 w 2518475"/>
                <a:gd name="connsiteY5" fmla="*/ 7749 h 1813302"/>
                <a:gd name="connsiteX6" fmla="*/ 0 w 2518475"/>
                <a:gd name="connsiteY6" fmla="*/ 15498 h 1813302"/>
                <a:gd name="connsiteX7" fmla="*/ 862786 w 2518475"/>
                <a:gd name="connsiteY7" fmla="*/ 1813302 h 1813302"/>
                <a:gd name="connsiteX0" fmla="*/ 862786 w 2518475"/>
                <a:gd name="connsiteY0" fmla="*/ 1813302 h 1813302"/>
                <a:gd name="connsiteX1" fmla="*/ 1734811 w 2518475"/>
                <a:gd name="connsiteY1" fmla="*/ 1813302 h 1813302"/>
                <a:gd name="connsiteX2" fmla="*/ 2518475 w 2518475"/>
                <a:gd name="connsiteY2" fmla="*/ 0 h 1813302"/>
                <a:gd name="connsiteX3" fmla="*/ 1718584 w 2518475"/>
                <a:gd name="connsiteY3" fmla="*/ 0 h 1813302"/>
                <a:gd name="connsiteX4" fmla="*/ 1286359 w 2518475"/>
                <a:gd name="connsiteY4" fmla="*/ 674176 h 1813302"/>
                <a:gd name="connsiteX5" fmla="*/ 863515 w 2518475"/>
                <a:gd name="connsiteY5" fmla="*/ 7749 h 1813302"/>
                <a:gd name="connsiteX6" fmla="*/ 0 w 2518475"/>
                <a:gd name="connsiteY6" fmla="*/ 15498 h 1813302"/>
                <a:gd name="connsiteX7" fmla="*/ 862786 w 2518475"/>
                <a:gd name="connsiteY7" fmla="*/ 1813302 h 1813302"/>
                <a:gd name="connsiteX0" fmla="*/ 862786 w 2518475"/>
                <a:gd name="connsiteY0" fmla="*/ 1813302 h 1813302"/>
                <a:gd name="connsiteX1" fmla="*/ 1734811 w 2518475"/>
                <a:gd name="connsiteY1" fmla="*/ 1813302 h 1813302"/>
                <a:gd name="connsiteX2" fmla="*/ 2518475 w 2518475"/>
                <a:gd name="connsiteY2" fmla="*/ 0 h 1813302"/>
                <a:gd name="connsiteX3" fmla="*/ 1718584 w 2518475"/>
                <a:gd name="connsiteY3" fmla="*/ 0 h 1813302"/>
                <a:gd name="connsiteX4" fmla="*/ 1286359 w 2518475"/>
                <a:gd name="connsiteY4" fmla="*/ 459838 h 1813302"/>
                <a:gd name="connsiteX5" fmla="*/ 863515 w 2518475"/>
                <a:gd name="connsiteY5" fmla="*/ 7749 h 1813302"/>
                <a:gd name="connsiteX6" fmla="*/ 0 w 2518475"/>
                <a:gd name="connsiteY6" fmla="*/ 15498 h 1813302"/>
                <a:gd name="connsiteX7" fmla="*/ 862786 w 2518475"/>
                <a:gd name="connsiteY7" fmla="*/ 1813302 h 1813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18475" h="1813302">
                  <a:moveTo>
                    <a:pt x="862786" y="1813302"/>
                  </a:moveTo>
                  <a:lnTo>
                    <a:pt x="1734811" y="1813302"/>
                  </a:lnTo>
                  <a:lnTo>
                    <a:pt x="2518475" y="0"/>
                  </a:lnTo>
                  <a:lnTo>
                    <a:pt x="1718584" y="0"/>
                  </a:lnTo>
                  <a:lnTo>
                    <a:pt x="1286359" y="459838"/>
                  </a:lnTo>
                  <a:lnTo>
                    <a:pt x="863515" y="7749"/>
                  </a:lnTo>
                  <a:lnTo>
                    <a:pt x="0" y="15498"/>
                  </a:lnTo>
                  <a:lnTo>
                    <a:pt x="862786" y="1813302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4612663" y="2681583"/>
              <a:ext cx="10715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 smtClean="0"/>
                <a:t>CPU</a:t>
              </a:r>
              <a:endParaRPr lang="da-DK" sz="2400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835663" y="4150875"/>
              <a:ext cx="357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da-DK" sz="1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285984" y="5615868"/>
            <a:ext cx="4714908" cy="10001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71736" y="1500174"/>
            <a:ext cx="1928826" cy="13573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5720" y="1500174"/>
            <a:ext cx="1928826" cy="13573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57752" y="1500174"/>
            <a:ext cx="1928826" cy="13573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72330" y="1500174"/>
            <a:ext cx="1714512" cy="13573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rgbClr val="C00000"/>
                </a:solidFill>
              </a:rPr>
              <a:t>Word RAM – </a:t>
            </a:r>
            <a:r>
              <a:rPr lang="da-DK" b="1" dirty="0" err="1" smtClean="0">
                <a:solidFill>
                  <a:srgbClr val="C00000"/>
                </a:solidFill>
              </a:rPr>
              <a:t>Boolean</a:t>
            </a:r>
            <a:r>
              <a:rPr lang="da-DK" b="1" dirty="0" smtClean="0">
                <a:solidFill>
                  <a:srgbClr val="C00000"/>
                </a:solidFill>
              </a:rPr>
              <a:t> operations</a:t>
            </a:r>
            <a:endParaRPr lang="da-DK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7158" y="1617340"/>
          <a:ext cx="1800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/>
                <a:gridCol w="576000"/>
                <a:gridCol w="576000"/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C00000"/>
                          </a:solidFill>
                        </a:rPr>
                        <a:t>AND</a:t>
                      </a:r>
                      <a:endParaRPr lang="da-DK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629124" y="1617340"/>
          <a:ext cx="1800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/>
                <a:gridCol w="576000"/>
                <a:gridCol w="576000"/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C00000"/>
                          </a:solidFill>
                        </a:rPr>
                        <a:t>OR</a:t>
                      </a:r>
                      <a:endParaRPr lang="da-DK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929190" y="1617340"/>
          <a:ext cx="1800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/>
                <a:gridCol w="576000"/>
                <a:gridCol w="576000"/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C00000"/>
                          </a:solidFill>
                        </a:rPr>
                        <a:t>XOR</a:t>
                      </a:r>
                      <a:endParaRPr lang="da-DK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da-DK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357422" y="5715016"/>
          <a:ext cx="458956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569"/>
                <a:gridCol w="324000"/>
                <a:gridCol w="324000"/>
                <a:gridCol w="324000"/>
                <a:gridCol w="324000"/>
                <a:gridCol w="324000"/>
                <a:gridCol w="324000"/>
                <a:gridCol w="324000"/>
                <a:gridCol w="324000"/>
                <a:gridCol w="324000"/>
                <a:gridCol w="324000"/>
                <a:gridCol w="324000"/>
                <a:gridCol w="324000"/>
              </a:tblGrid>
              <a:tr h="264000">
                <a:tc>
                  <a:txBody>
                    <a:bodyPr/>
                    <a:lstStyle/>
                    <a:p>
                      <a:pPr algn="ctr"/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da-DK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C00000"/>
                          </a:solidFill>
                        </a:rPr>
                        <a:t>1 </a:t>
                      </a:r>
                      <a:endParaRPr lang="da-DK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da-DK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400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C00000"/>
                          </a:solidFill>
                        </a:rPr>
                        <a:t>AND</a:t>
                      </a:r>
                      <a:endParaRPr lang="da-DK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da-DK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da-DK" b="1" dirty="0">
                        <a:solidFill>
                          <a:srgbClr val="00B050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da-DK" b="1" dirty="0">
                        <a:solidFill>
                          <a:srgbClr val="00B050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da-DK" b="1" dirty="0">
                        <a:solidFill>
                          <a:srgbClr val="00B050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da-DK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da-DK" b="1" dirty="0">
                        <a:solidFill>
                          <a:srgbClr val="00B050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da-DK" b="1" dirty="0">
                        <a:solidFill>
                          <a:srgbClr val="00B050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da-DK" b="1" dirty="0">
                        <a:solidFill>
                          <a:srgbClr val="00B050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da-DK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da-DK" b="1" dirty="0">
                        <a:solidFill>
                          <a:srgbClr val="00B050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da-DK" b="1" dirty="0">
                        <a:solidFill>
                          <a:srgbClr val="00B050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da-DK" b="1" dirty="0">
                        <a:solidFill>
                          <a:srgbClr val="00B050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4000">
                <a:tc>
                  <a:txBody>
                    <a:bodyPr/>
                    <a:lstStyle/>
                    <a:p>
                      <a:pPr algn="ctr"/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da-DK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C00000"/>
                          </a:solidFill>
                        </a:rPr>
                        <a:t>0 </a:t>
                      </a:r>
                      <a:endParaRPr lang="da-DK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da-DK" b="1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36083" y="3059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/>
              <a:t>0 = False,  1 = True</a:t>
            </a:r>
            <a:endParaRPr lang="da-DK" b="1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131404" y="1617340"/>
          <a:ext cx="1584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/>
                <a:gridCol w="792000"/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da-DK" b="1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da-DK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C00000"/>
                          </a:solidFill>
                        </a:rPr>
                        <a:t>~ </a:t>
                      </a:r>
                      <a:r>
                        <a:rPr lang="da-DK" b="1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678760" y="3714752"/>
            <a:ext cx="57864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/>
              <a:t>Corresponding</a:t>
            </a:r>
            <a:r>
              <a:rPr lang="da-DK" sz="2400" dirty="0" smtClean="0"/>
              <a:t> </a:t>
            </a:r>
            <a:r>
              <a:rPr lang="da-DK" sz="2400" dirty="0" err="1" smtClean="0"/>
              <a:t>word</a:t>
            </a:r>
            <a:r>
              <a:rPr lang="da-DK" sz="2400" dirty="0" smtClean="0"/>
              <a:t> operations </a:t>
            </a:r>
            <a:r>
              <a:rPr lang="da-DK" sz="2400" dirty="0" err="1" smtClean="0"/>
              <a:t>work</a:t>
            </a:r>
            <a:r>
              <a:rPr lang="da-DK" sz="2400" dirty="0" smtClean="0"/>
              <a:t> </a:t>
            </a:r>
            <a:r>
              <a:rPr lang="da-DK" sz="2400" dirty="0" err="1" smtClean="0"/>
              <a:t>on</a:t>
            </a:r>
            <a:r>
              <a:rPr lang="da-DK" sz="2400" dirty="0" smtClean="0"/>
              <a:t> all </a:t>
            </a:r>
          </a:p>
          <a:p>
            <a:r>
              <a:rPr lang="da-DK" sz="2400" i="1" dirty="0" smtClean="0">
                <a:solidFill>
                  <a:srgbClr val="C00000"/>
                </a:solidFill>
                <a:cs typeface="Times New Roman" pitchFamily="18" charset="0"/>
              </a:rPr>
              <a:t>n</a:t>
            </a:r>
            <a:r>
              <a:rPr lang="da-DK" sz="2400" dirty="0" smtClean="0"/>
              <a:t> bits in </a:t>
            </a:r>
            <a:r>
              <a:rPr lang="da-DK" sz="2400" dirty="0" err="1" smtClean="0"/>
              <a:t>one</a:t>
            </a:r>
            <a:r>
              <a:rPr lang="da-DK" sz="2400" dirty="0" smtClean="0"/>
              <a:t> </a:t>
            </a:r>
            <a:r>
              <a:rPr lang="da-DK" sz="2400" dirty="0" err="1" smtClean="0"/>
              <a:t>or</a:t>
            </a:r>
            <a:r>
              <a:rPr lang="da-DK" sz="2400" dirty="0" smtClean="0"/>
              <a:t> </a:t>
            </a:r>
            <a:r>
              <a:rPr lang="da-DK" sz="2400" dirty="0" err="1" smtClean="0"/>
              <a:t>two</a:t>
            </a:r>
            <a:r>
              <a:rPr lang="da-DK" sz="2400" dirty="0" smtClean="0"/>
              <a:t> </a:t>
            </a:r>
            <a:r>
              <a:rPr lang="da-DK" sz="2400" dirty="0" err="1" smtClean="0"/>
              <a:t>words</a:t>
            </a:r>
            <a:r>
              <a:rPr lang="da-DK" sz="2400" dirty="0" smtClean="0"/>
              <a:t> in </a:t>
            </a:r>
            <a:r>
              <a:rPr lang="da-DK" sz="2400" dirty="0" smtClean="0">
                <a:solidFill>
                  <a:srgbClr val="C00000"/>
                </a:solidFill>
              </a:rPr>
              <a:t>parallel</a:t>
            </a:r>
            <a:r>
              <a:rPr lang="da-DK" sz="2400" dirty="0" smtClean="0"/>
              <a:t>.</a:t>
            </a:r>
          </a:p>
          <a:p>
            <a:endParaRPr lang="da-DK" sz="2400" dirty="0"/>
          </a:p>
          <a:p>
            <a:r>
              <a:rPr lang="da-DK" sz="2400" dirty="0" err="1" smtClean="0">
                <a:solidFill>
                  <a:srgbClr val="C00000"/>
                </a:solidFill>
              </a:rPr>
              <a:t>Example</a:t>
            </a:r>
            <a:r>
              <a:rPr lang="da-DK" sz="2400" dirty="0" smtClean="0"/>
              <a:t>: Clear a set of bits </a:t>
            </a:r>
            <a:r>
              <a:rPr lang="da-DK" sz="2400" dirty="0" err="1" smtClean="0"/>
              <a:t>using</a:t>
            </a:r>
            <a:r>
              <a:rPr lang="da-DK" sz="2400" dirty="0" smtClean="0"/>
              <a:t> 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30479"/>
            <a:ext cx="7772400" cy="1470025"/>
          </a:xfrm>
        </p:spPr>
        <p:txBody>
          <a:bodyPr>
            <a:normAutofit/>
          </a:bodyPr>
          <a:lstStyle/>
          <a:p>
            <a:r>
              <a:rPr lang="da-DK" sz="6000" b="1" dirty="0" smtClean="0">
                <a:solidFill>
                  <a:srgbClr val="C00000"/>
                </a:solidFill>
              </a:rPr>
              <a:t>The </a:t>
            </a:r>
            <a:r>
              <a:rPr lang="da-DK" sz="6000" b="1" dirty="0" err="1" smtClean="0">
                <a:solidFill>
                  <a:srgbClr val="C00000"/>
                </a:solidFill>
              </a:rPr>
              <a:t>first</a:t>
            </a:r>
            <a:r>
              <a:rPr lang="da-DK" sz="6000" b="1" dirty="0" smtClean="0">
                <a:solidFill>
                  <a:srgbClr val="C00000"/>
                </a:solidFill>
              </a:rPr>
              <a:t> tricks...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2876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>
                <a:solidFill>
                  <a:schemeClr val="bg1"/>
                </a:solidFill>
              </a:rPr>
              <a:t>Exercise</a:t>
            </a:r>
            <a:r>
              <a:rPr lang="da-DK" b="1" dirty="0" smtClean="0">
                <a:solidFill>
                  <a:schemeClr val="bg1"/>
                </a:solidFill>
              </a:rPr>
              <a:t> 1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14515"/>
            <a:ext cx="8229600" cy="36861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 err="1" smtClean="0"/>
              <a:t>Consider</a:t>
            </a:r>
            <a:r>
              <a:rPr lang="da-DK" dirty="0" smtClean="0"/>
              <a:t> a </a:t>
            </a:r>
            <a:r>
              <a:rPr lang="da-DK" dirty="0" err="1" smtClean="0"/>
              <a:t>double-linked</a:t>
            </a:r>
            <a:r>
              <a:rPr lang="da-DK" dirty="0" smtClean="0"/>
              <a:t> list, </a:t>
            </a:r>
            <a:r>
              <a:rPr lang="da-DK" dirty="0" err="1" smtClean="0"/>
              <a:t>where</a:t>
            </a:r>
            <a:r>
              <a:rPr lang="da-DK" dirty="0" smtClean="0"/>
              <a:t> </a:t>
            </a:r>
            <a:r>
              <a:rPr lang="da-DK" dirty="0" err="1" smtClean="0"/>
              <a:t>each</a:t>
            </a:r>
            <a:r>
              <a:rPr lang="da-DK" dirty="0" smtClean="0"/>
              <a:t> node has </a:t>
            </a:r>
            <a:r>
              <a:rPr lang="da-DK" dirty="0" err="1" smtClean="0"/>
              <a:t>three</a:t>
            </a:r>
            <a:r>
              <a:rPr lang="da-DK" dirty="0" smtClean="0"/>
              <a:t> </a:t>
            </a:r>
            <a:r>
              <a:rPr lang="da-DK" dirty="0" err="1" smtClean="0"/>
              <a:t>fields</a:t>
            </a:r>
            <a:r>
              <a:rPr lang="da-DK" dirty="0" smtClean="0"/>
              <a:t>: </a:t>
            </a:r>
            <a:r>
              <a:rPr lang="da-DK" dirty="0" err="1" smtClean="0">
                <a:solidFill>
                  <a:srgbClr val="C00000"/>
                </a:solidFill>
              </a:rPr>
              <a:t>prev</a:t>
            </a:r>
            <a:r>
              <a:rPr lang="da-DK" dirty="0" smtClean="0"/>
              <a:t>, </a:t>
            </a:r>
            <a:r>
              <a:rPr lang="da-DK" dirty="0" err="1" smtClean="0">
                <a:solidFill>
                  <a:srgbClr val="C00000"/>
                </a:solidFill>
              </a:rPr>
              <a:t>next</a:t>
            </a:r>
            <a:r>
              <a:rPr lang="da-DK" dirty="0" smtClean="0"/>
              <a:t>, and an </a:t>
            </a:r>
            <a:r>
              <a:rPr lang="da-DK" dirty="0" smtClean="0">
                <a:solidFill>
                  <a:srgbClr val="C00000"/>
                </a:solidFill>
              </a:rPr>
              <a:t>element</a:t>
            </a:r>
            <a:r>
              <a:rPr lang="da-DK" dirty="0" smtClean="0"/>
              <a:t>.</a:t>
            </a:r>
          </a:p>
          <a:p>
            <a:pPr marL="0" indent="0">
              <a:buNone/>
            </a:pPr>
            <a:r>
              <a:rPr lang="da-DK" dirty="0" err="1" smtClean="0"/>
              <a:t>Usually</a:t>
            </a:r>
            <a:r>
              <a:rPr lang="da-DK" dirty="0" smtClean="0"/>
              <a:t> </a:t>
            </a:r>
            <a:r>
              <a:rPr lang="da-DK" dirty="0" err="1" smtClean="0"/>
              <a:t>prev</a:t>
            </a:r>
            <a:r>
              <a:rPr lang="da-DK" dirty="0" smtClean="0"/>
              <a:t> and </a:t>
            </a:r>
            <a:r>
              <a:rPr lang="da-DK" dirty="0" err="1" smtClean="0"/>
              <a:t>next</a:t>
            </a:r>
            <a:r>
              <a:rPr lang="da-DK" dirty="0" smtClean="0"/>
              <a:t> </a:t>
            </a:r>
            <a:r>
              <a:rPr lang="da-DK" dirty="0" err="1" smtClean="0"/>
              <a:t>require</a:t>
            </a:r>
            <a:r>
              <a:rPr lang="da-DK" dirty="0" smtClean="0"/>
              <a:t> </a:t>
            </a:r>
            <a:r>
              <a:rPr lang="da-DK" dirty="0" err="1" smtClean="0"/>
              <a:t>one</a:t>
            </a:r>
            <a:r>
              <a:rPr lang="da-DK" dirty="0" smtClean="0"/>
              <a:t> </a:t>
            </a:r>
            <a:r>
              <a:rPr lang="da-DK" dirty="0" err="1" smtClean="0"/>
              <a:t>word</a:t>
            </a:r>
            <a:r>
              <a:rPr lang="da-DK" dirty="0" smtClean="0"/>
              <a:t> </a:t>
            </a:r>
            <a:r>
              <a:rPr lang="da-DK" dirty="0" err="1" smtClean="0"/>
              <a:t>each</a:t>
            </a:r>
            <a:r>
              <a:rPr lang="da-DK" dirty="0" smtClean="0"/>
              <a:t>.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err="1" smtClean="0">
                <a:solidFill>
                  <a:srgbClr val="C00000"/>
                </a:solidFill>
              </a:rPr>
              <a:t>Question</a:t>
            </a:r>
            <a:r>
              <a:rPr lang="da-DK" dirty="0" smtClean="0">
                <a:solidFill>
                  <a:srgbClr val="C00000"/>
                </a:solidFill>
              </a:rPr>
              <a:t>.</a:t>
            </a:r>
            <a:r>
              <a:rPr lang="da-DK" dirty="0" smtClean="0"/>
              <a:t> </a:t>
            </a:r>
            <a:r>
              <a:rPr lang="da-DK" dirty="0" err="1" smtClean="0"/>
              <a:t>Describe</a:t>
            </a:r>
            <a:r>
              <a:rPr lang="da-DK" dirty="0" smtClean="0"/>
              <a:t> </a:t>
            </a:r>
            <a:r>
              <a:rPr lang="da-DK" dirty="0" err="1" smtClean="0"/>
              <a:t>how</a:t>
            </a:r>
            <a:r>
              <a:rPr lang="da-DK" dirty="0" smtClean="0"/>
              <a:t> </a:t>
            </a:r>
            <a:r>
              <a:rPr lang="da-DK" dirty="0" err="1" smtClean="0"/>
              <a:t>prev</a:t>
            </a:r>
            <a:r>
              <a:rPr lang="da-DK" dirty="0" smtClean="0"/>
              <a:t> and </a:t>
            </a:r>
            <a:r>
              <a:rPr lang="da-DK" dirty="0" err="1" smtClean="0"/>
              <a:t>next</a:t>
            </a:r>
            <a:r>
              <a:rPr lang="da-DK" dirty="0" smtClean="0"/>
              <a:t> for a node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combined</a:t>
            </a:r>
            <a:r>
              <a:rPr lang="da-DK" dirty="0" smtClean="0"/>
              <a:t> </a:t>
            </a:r>
            <a:r>
              <a:rPr lang="da-DK" dirty="0" err="1" smtClean="0"/>
              <a:t>into</a:t>
            </a:r>
            <a:r>
              <a:rPr lang="da-DK" dirty="0" smtClean="0"/>
              <a:t> </a:t>
            </a:r>
            <a:r>
              <a:rPr lang="da-DK" i="1" dirty="0" err="1" smtClean="0"/>
              <a:t>one</a:t>
            </a:r>
            <a:r>
              <a:rPr lang="da-DK" i="1" dirty="0" smtClean="0"/>
              <a:t> </a:t>
            </a:r>
            <a:r>
              <a:rPr lang="da-DK" i="1" dirty="0" err="1" smtClean="0"/>
              <a:t>word</a:t>
            </a:r>
            <a:r>
              <a:rPr lang="da-DK" dirty="0" smtClean="0"/>
              <a:t>, </a:t>
            </a:r>
            <a:r>
              <a:rPr lang="da-DK" dirty="0" err="1" smtClean="0"/>
              <a:t>such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navigation in a </a:t>
            </a:r>
            <a:r>
              <a:rPr lang="da-DK" dirty="0" err="1" smtClean="0"/>
              <a:t>double-linked</a:t>
            </a:r>
            <a:r>
              <a:rPr lang="da-DK" dirty="0" smtClean="0"/>
              <a:t> list is still </a:t>
            </a:r>
            <a:r>
              <a:rPr lang="da-DK" dirty="0" err="1" smtClean="0"/>
              <a:t>possible</a:t>
            </a:r>
            <a:r>
              <a:rPr lang="da-DK" dirty="0" smtClean="0"/>
              <a:t>.</a:t>
            </a:r>
          </a:p>
          <a:p>
            <a:pPr marL="0" indent="0">
              <a:buNone/>
            </a:pPr>
            <a:endParaRPr lang="da-DK" dirty="0"/>
          </a:p>
        </p:txBody>
      </p:sp>
      <p:grpSp>
        <p:nvGrpSpPr>
          <p:cNvPr id="94" name="Group 93"/>
          <p:cNvGrpSpPr/>
          <p:nvPr/>
        </p:nvGrpSpPr>
        <p:grpSpPr>
          <a:xfrm>
            <a:off x="169312" y="6002952"/>
            <a:ext cx="8796919" cy="712196"/>
            <a:chOff x="169312" y="4443458"/>
            <a:chExt cx="8796919" cy="712196"/>
          </a:xfrm>
        </p:grpSpPr>
        <p:grpSp>
          <p:nvGrpSpPr>
            <p:cNvPr id="23" name="Group 22"/>
            <p:cNvGrpSpPr/>
            <p:nvPr/>
          </p:nvGrpSpPr>
          <p:grpSpPr>
            <a:xfrm>
              <a:off x="2786050" y="4500570"/>
              <a:ext cx="1428760" cy="357190"/>
              <a:chOff x="3143240" y="4500570"/>
              <a:chExt cx="1428760" cy="357190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3143240" y="4500570"/>
                <a:ext cx="1428760" cy="357190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 rot="5400000" flipH="1" flipV="1">
                <a:off x="3322629" y="4678371"/>
                <a:ext cx="35719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4037009" y="4678371"/>
                <a:ext cx="35719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Oval 26"/>
              <p:cNvSpPr/>
              <p:nvPr/>
            </p:nvSpPr>
            <p:spPr>
              <a:xfrm>
                <a:off x="3286116" y="4643446"/>
                <a:ext cx="71438" cy="7143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8" name="Oval 27"/>
              <p:cNvSpPr/>
              <p:nvPr/>
            </p:nvSpPr>
            <p:spPr>
              <a:xfrm flipV="1">
                <a:off x="4357686" y="4643446"/>
                <a:ext cx="71438" cy="7143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4929190" y="4500570"/>
              <a:ext cx="1428760" cy="357190"/>
              <a:chOff x="3143240" y="4500570"/>
              <a:chExt cx="1428760" cy="357190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3143240" y="4500570"/>
                <a:ext cx="1428760" cy="357190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3322629" y="4678371"/>
                <a:ext cx="35719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4037009" y="4678371"/>
                <a:ext cx="35719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Oval 32"/>
              <p:cNvSpPr/>
              <p:nvPr/>
            </p:nvSpPr>
            <p:spPr>
              <a:xfrm>
                <a:off x="3286116" y="4643446"/>
                <a:ext cx="71438" cy="7143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34" name="Oval 33"/>
              <p:cNvSpPr/>
              <p:nvPr/>
            </p:nvSpPr>
            <p:spPr>
              <a:xfrm flipV="1">
                <a:off x="4357686" y="4643446"/>
                <a:ext cx="71438" cy="7143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42910" y="4500570"/>
              <a:ext cx="1428760" cy="357190"/>
              <a:chOff x="3143240" y="4500570"/>
              <a:chExt cx="1428760" cy="35719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3143240" y="4500570"/>
                <a:ext cx="1428760" cy="357190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 rot="5400000" flipH="1" flipV="1">
                <a:off x="3322629" y="4678371"/>
                <a:ext cx="35719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5400000" flipH="1" flipV="1">
                <a:off x="4037009" y="4678371"/>
                <a:ext cx="35719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Oval 38"/>
              <p:cNvSpPr/>
              <p:nvPr/>
            </p:nvSpPr>
            <p:spPr>
              <a:xfrm>
                <a:off x="3286116" y="4643446"/>
                <a:ext cx="71438" cy="7143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40" name="Oval 39"/>
              <p:cNvSpPr/>
              <p:nvPr/>
            </p:nvSpPr>
            <p:spPr>
              <a:xfrm flipV="1">
                <a:off x="4357686" y="4643446"/>
                <a:ext cx="71438" cy="7143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7072330" y="4500570"/>
              <a:ext cx="1428760" cy="357190"/>
              <a:chOff x="3143240" y="4500570"/>
              <a:chExt cx="1428760" cy="35719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3143240" y="4500570"/>
                <a:ext cx="1428760" cy="357190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 rot="5400000" flipH="1" flipV="1">
                <a:off x="3322629" y="4678371"/>
                <a:ext cx="35719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4037009" y="4678371"/>
                <a:ext cx="35719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Oval 44"/>
              <p:cNvSpPr/>
              <p:nvPr/>
            </p:nvSpPr>
            <p:spPr>
              <a:xfrm>
                <a:off x="3286116" y="4643446"/>
                <a:ext cx="71438" cy="7143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46" name="Oval 45"/>
              <p:cNvSpPr/>
              <p:nvPr/>
            </p:nvSpPr>
            <p:spPr>
              <a:xfrm flipV="1">
                <a:off x="4357686" y="4643446"/>
                <a:ext cx="71438" cy="7143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sp>
          <p:nvSpPr>
            <p:cNvPr id="51" name="Freeform 50"/>
            <p:cNvSpPr/>
            <p:nvPr/>
          </p:nvSpPr>
          <p:spPr>
            <a:xfrm>
              <a:off x="1903751" y="4465820"/>
              <a:ext cx="876924" cy="218606"/>
            </a:xfrm>
            <a:custGeom>
              <a:avLst/>
              <a:gdLst>
                <a:gd name="connsiteX0" fmla="*/ 0 w 876924"/>
                <a:gd name="connsiteY0" fmla="*/ 218606 h 218606"/>
                <a:gd name="connsiteX1" fmla="*/ 412229 w 876924"/>
                <a:gd name="connsiteY1" fmla="*/ 16239 h 218606"/>
                <a:gd name="connsiteX2" fmla="*/ 876924 w 876924"/>
                <a:gd name="connsiteY2" fmla="*/ 121170 h 218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6924" h="218606">
                  <a:moveTo>
                    <a:pt x="0" y="218606"/>
                  </a:moveTo>
                  <a:cubicBezTo>
                    <a:pt x="133037" y="125542"/>
                    <a:pt x="266075" y="32478"/>
                    <a:pt x="412229" y="16239"/>
                  </a:cubicBezTo>
                  <a:cubicBezTo>
                    <a:pt x="558383" y="0"/>
                    <a:pt x="717653" y="60585"/>
                    <a:pt x="876924" y="12117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056944" y="4459112"/>
              <a:ext cx="876924" cy="218606"/>
            </a:xfrm>
            <a:custGeom>
              <a:avLst/>
              <a:gdLst>
                <a:gd name="connsiteX0" fmla="*/ 0 w 876924"/>
                <a:gd name="connsiteY0" fmla="*/ 218606 h 218606"/>
                <a:gd name="connsiteX1" fmla="*/ 412229 w 876924"/>
                <a:gd name="connsiteY1" fmla="*/ 16239 h 218606"/>
                <a:gd name="connsiteX2" fmla="*/ 876924 w 876924"/>
                <a:gd name="connsiteY2" fmla="*/ 121170 h 218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6924" h="218606">
                  <a:moveTo>
                    <a:pt x="0" y="218606"/>
                  </a:moveTo>
                  <a:cubicBezTo>
                    <a:pt x="133037" y="125542"/>
                    <a:pt x="266075" y="32478"/>
                    <a:pt x="412229" y="16239"/>
                  </a:cubicBezTo>
                  <a:cubicBezTo>
                    <a:pt x="558383" y="0"/>
                    <a:pt x="717653" y="60585"/>
                    <a:pt x="876924" y="12117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195406" y="4466298"/>
              <a:ext cx="876924" cy="218606"/>
            </a:xfrm>
            <a:custGeom>
              <a:avLst/>
              <a:gdLst>
                <a:gd name="connsiteX0" fmla="*/ 0 w 876924"/>
                <a:gd name="connsiteY0" fmla="*/ 218606 h 218606"/>
                <a:gd name="connsiteX1" fmla="*/ 412229 w 876924"/>
                <a:gd name="connsiteY1" fmla="*/ 16239 h 218606"/>
                <a:gd name="connsiteX2" fmla="*/ 876924 w 876924"/>
                <a:gd name="connsiteY2" fmla="*/ 121170 h 218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6924" h="218606">
                  <a:moveTo>
                    <a:pt x="0" y="218606"/>
                  </a:moveTo>
                  <a:cubicBezTo>
                    <a:pt x="133037" y="125542"/>
                    <a:pt x="266075" y="32478"/>
                    <a:pt x="412229" y="16239"/>
                  </a:cubicBezTo>
                  <a:cubicBezTo>
                    <a:pt x="558383" y="0"/>
                    <a:pt x="717653" y="60585"/>
                    <a:pt x="876924" y="12117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1" name="Freeform 60"/>
            <p:cNvSpPr/>
            <p:nvPr/>
          </p:nvSpPr>
          <p:spPr>
            <a:xfrm flipH="1" flipV="1">
              <a:off x="2071670" y="4699894"/>
              <a:ext cx="887236" cy="229304"/>
            </a:xfrm>
            <a:custGeom>
              <a:avLst/>
              <a:gdLst>
                <a:gd name="connsiteX0" fmla="*/ 0 w 876924"/>
                <a:gd name="connsiteY0" fmla="*/ 218606 h 218606"/>
                <a:gd name="connsiteX1" fmla="*/ 412229 w 876924"/>
                <a:gd name="connsiteY1" fmla="*/ 16239 h 218606"/>
                <a:gd name="connsiteX2" fmla="*/ 876924 w 876924"/>
                <a:gd name="connsiteY2" fmla="*/ 121170 h 218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6924" h="218606">
                  <a:moveTo>
                    <a:pt x="0" y="218606"/>
                  </a:moveTo>
                  <a:cubicBezTo>
                    <a:pt x="133037" y="125542"/>
                    <a:pt x="266075" y="32478"/>
                    <a:pt x="412229" y="16239"/>
                  </a:cubicBezTo>
                  <a:cubicBezTo>
                    <a:pt x="558383" y="0"/>
                    <a:pt x="717653" y="60585"/>
                    <a:pt x="876924" y="12117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3" name="Freeform 62"/>
            <p:cNvSpPr/>
            <p:nvPr/>
          </p:nvSpPr>
          <p:spPr>
            <a:xfrm flipH="1" flipV="1">
              <a:off x="6357950" y="4692399"/>
              <a:ext cx="887236" cy="229304"/>
            </a:xfrm>
            <a:custGeom>
              <a:avLst/>
              <a:gdLst>
                <a:gd name="connsiteX0" fmla="*/ 0 w 876924"/>
                <a:gd name="connsiteY0" fmla="*/ 218606 h 218606"/>
                <a:gd name="connsiteX1" fmla="*/ 412229 w 876924"/>
                <a:gd name="connsiteY1" fmla="*/ 16239 h 218606"/>
                <a:gd name="connsiteX2" fmla="*/ 876924 w 876924"/>
                <a:gd name="connsiteY2" fmla="*/ 121170 h 218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6924" h="218606">
                  <a:moveTo>
                    <a:pt x="0" y="218606"/>
                  </a:moveTo>
                  <a:cubicBezTo>
                    <a:pt x="133037" y="125542"/>
                    <a:pt x="266075" y="32478"/>
                    <a:pt x="412229" y="16239"/>
                  </a:cubicBezTo>
                  <a:cubicBezTo>
                    <a:pt x="558383" y="0"/>
                    <a:pt x="717653" y="60585"/>
                    <a:pt x="876924" y="12117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4" name="Freeform 63"/>
            <p:cNvSpPr/>
            <p:nvPr/>
          </p:nvSpPr>
          <p:spPr>
            <a:xfrm flipH="1" flipV="1">
              <a:off x="4214810" y="4692399"/>
              <a:ext cx="887236" cy="229304"/>
            </a:xfrm>
            <a:custGeom>
              <a:avLst/>
              <a:gdLst>
                <a:gd name="connsiteX0" fmla="*/ 0 w 876924"/>
                <a:gd name="connsiteY0" fmla="*/ 218606 h 218606"/>
                <a:gd name="connsiteX1" fmla="*/ 412229 w 876924"/>
                <a:gd name="connsiteY1" fmla="*/ 16239 h 218606"/>
                <a:gd name="connsiteX2" fmla="*/ 876924 w 876924"/>
                <a:gd name="connsiteY2" fmla="*/ 121170 h 218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6924" h="218606">
                  <a:moveTo>
                    <a:pt x="0" y="218606"/>
                  </a:moveTo>
                  <a:cubicBezTo>
                    <a:pt x="133037" y="125542"/>
                    <a:pt x="266075" y="32478"/>
                    <a:pt x="412229" y="16239"/>
                  </a:cubicBezTo>
                  <a:cubicBezTo>
                    <a:pt x="558383" y="0"/>
                    <a:pt x="717653" y="60585"/>
                    <a:pt x="876924" y="12117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66" name="Straight Connector 65"/>
            <p:cNvCxnSpPr/>
            <p:nvPr/>
          </p:nvCxnSpPr>
          <p:spPr>
            <a:xfrm rot="5400000">
              <a:off x="134387" y="4693361"/>
              <a:ext cx="7143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170106" y="4684110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170106" y="4684110"/>
              <a:ext cx="28575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rot="5400000">
              <a:off x="559352" y="4452731"/>
              <a:ext cx="1588" cy="46434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7" name="Group 86"/>
            <p:cNvGrpSpPr/>
            <p:nvPr/>
          </p:nvGrpSpPr>
          <p:grpSpPr>
            <a:xfrm rot="10800000">
              <a:off x="8343224" y="4542028"/>
              <a:ext cx="623007" cy="285752"/>
              <a:chOff x="1198629" y="6001562"/>
              <a:chExt cx="623007" cy="285752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 rot="5400000">
                <a:off x="1163704" y="6152895"/>
                <a:ext cx="7143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5400000">
                <a:off x="1199423" y="6143644"/>
                <a:ext cx="142876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>
                <a:off x="1199423" y="6143644"/>
                <a:ext cx="285752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/>
              <p:nvPr/>
            </p:nvCxnSpPr>
            <p:spPr>
              <a:xfrm rot="5400000">
                <a:off x="1588669" y="5912265"/>
                <a:ext cx="1588" cy="46434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8" name="TextBox 87"/>
            <p:cNvSpPr txBox="1"/>
            <p:nvPr/>
          </p:nvSpPr>
          <p:spPr>
            <a:xfrm>
              <a:off x="1071538" y="4443458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 smtClean="0">
                  <a:cs typeface="Times New Roman" pitchFamily="18" charset="0"/>
                </a:rPr>
                <a:t>x</a:t>
              </a:r>
              <a:r>
                <a:rPr lang="da-DK" baseline="-25000" dirty="0" smtClean="0">
                  <a:cs typeface="Times New Roman" pitchFamily="18" charset="0"/>
                </a:rPr>
                <a:t>1</a:t>
              </a:r>
              <a:endParaRPr lang="da-DK" baseline="-25000" dirty="0">
                <a:cs typeface="Times New Roman" pitchFamily="18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500958" y="4443458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 smtClean="0">
                  <a:cs typeface="Times New Roman" pitchFamily="18" charset="0"/>
                </a:rPr>
                <a:t>x</a:t>
              </a:r>
              <a:r>
                <a:rPr lang="da-DK" baseline="-25000" dirty="0">
                  <a:cs typeface="Times New Roman" pitchFamily="18" charset="0"/>
                </a:rPr>
                <a:t>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357818" y="4455600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 smtClean="0">
                  <a:cs typeface="Times New Roman" pitchFamily="18" charset="0"/>
                </a:rPr>
                <a:t>x</a:t>
              </a:r>
              <a:r>
                <a:rPr lang="da-DK" baseline="-25000" dirty="0" smtClean="0">
                  <a:cs typeface="Times New Roman" pitchFamily="18" charset="0"/>
                </a:rPr>
                <a:t>3</a:t>
              </a:r>
              <a:endParaRPr lang="da-DK" baseline="-25000" dirty="0">
                <a:cs typeface="Times New Roman" pitchFamily="18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214678" y="4455600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 smtClean="0">
                  <a:cs typeface="Times New Roman" pitchFamily="18" charset="0"/>
                </a:rPr>
                <a:t>x</a:t>
              </a:r>
              <a:r>
                <a:rPr lang="da-DK" baseline="-25000" dirty="0" smtClean="0">
                  <a:cs typeface="Times New Roman" pitchFamily="18" charset="0"/>
                </a:rPr>
                <a:t>2</a:t>
              </a:r>
              <a:endParaRPr lang="da-DK" baseline="-25000" dirty="0">
                <a:cs typeface="Times New Roman" pitchFamily="18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786182" y="4786322"/>
              <a:ext cx="10001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err="1" smtClean="0"/>
                <a:t>next</a:t>
              </a:r>
              <a:endParaRPr lang="da-DK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571736" y="4786322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dirty="0" err="1" smtClean="0"/>
                <a:t>prev</a:t>
              </a:r>
              <a:endParaRPr lang="da-DK" dirty="0"/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3286116" y="571501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>
                <a:cs typeface="Times New Roman" pitchFamily="18" charset="0"/>
              </a:rPr>
              <a:t>p</a:t>
            </a:r>
            <a:endParaRPr lang="da-DK" i="1" dirty="0"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85786" y="571501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>
                <a:cs typeface="Arial" pitchFamily="34" charset="0"/>
              </a:rPr>
              <a:t>p</a:t>
            </a:r>
            <a:r>
              <a:rPr lang="da-DK" dirty="0" err="1" smtClean="0">
                <a:cs typeface="Arial" pitchFamily="34" charset="0"/>
              </a:rPr>
              <a:t>rev</a:t>
            </a:r>
            <a:r>
              <a:rPr lang="da-DK" dirty="0" smtClean="0">
                <a:cs typeface="Times New Roman" pitchFamily="18" charset="0"/>
              </a:rPr>
              <a:t>(</a:t>
            </a:r>
            <a:r>
              <a:rPr lang="da-DK" i="1" dirty="0" smtClean="0">
                <a:cs typeface="Times New Roman" pitchFamily="18" charset="0"/>
              </a:rPr>
              <a:t>p)</a:t>
            </a:r>
            <a:endParaRPr lang="da-DK" i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1906</TotalTime>
  <Words>2184</Words>
  <Application>Microsoft Office PowerPoint</Application>
  <PresentationFormat>On-screen Show (4:3)</PresentationFormat>
  <Paragraphs>1027</Paragraphs>
  <Slides>42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Office Theme</vt:lpstr>
      <vt:lpstr>Custom Design</vt:lpstr>
      <vt:lpstr>Word RAM Algorithms</vt:lpstr>
      <vt:lpstr>Slide 2</vt:lpstr>
      <vt:lpstr>Background...</vt:lpstr>
      <vt:lpstr>Overview</vt:lpstr>
      <vt:lpstr>Word RAM Model</vt:lpstr>
      <vt:lpstr>Word RAM (Random Access Machine)</vt:lpstr>
      <vt:lpstr>Word RAM – Boolean operations</vt:lpstr>
      <vt:lpstr>The first tricks...</vt:lpstr>
      <vt:lpstr>Exercise 1</vt:lpstr>
      <vt:lpstr>Exercise 2</vt:lpstr>
      <vt:lpstr>Words as Sets</vt:lpstr>
      <vt:lpstr>Words as Sets</vt:lpstr>
      <vt:lpstr>Exercise 3</vt:lpstr>
      <vt:lpstr>Exercise 4</vt:lpstr>
      <vt:lpstr>Exercise 5</vt:lpstr>
      <vt:lpstr>Bit-manipulations  on Words</vt:lpstr>
      <vt:lpstr>Exercise 6</vt:lpstr>
      <vt:lpstr>Exercise 7</vt:lpstr>
      <vt:lpstr>Exercise 8</vt:lpstr>
      <vt:lpstr>Exercise 9</vt:lpstr>
      <vt:lpstr>Exercise 10</vt:lpstr>
      <vt:lpstr>Exercise 11</vt:lpstr>
      <vt:lpstr>Exercise 12*</vt:lpstr>
      <vt:lpstr>Slide 24</vt:lpstr>
      <vt:lpstr>Exercise 13</vt:lpstr>
      <vt:lpstr>Trees</vt:lpstr>
      <vt:lpstr>Exercise 14</vt:lpstr>
      <vt:lpstr>Exercise 15</vt:lpstr>
      <vt:lpstr>Exercise 16*</vt:lpstr>
      <vt:lpstr>Searching</vt:lpstr>
      <vt:lpstr>Exercise 17</vt:lpstr>
      <vt:lpstr>Sorting : Sorting Networks</vt:lpstr>
      <vt:lpstr>Exercise 18</vt:lpstr>
      <vt:lpstr>Exercise 19</vt:lpstr>
      <vt:lpstr>Slide 35</vt:lpstr>
      <vt:lpstr>Sorting : Word RAM implementations of Sorting Networks</vt:lpstr>
      <vt:lpstr>Exercise 20</vt:lpstr>
      <vt:lpstr>Exercise 21</vt:lpstr>
      <vt:lpstr>More about Sorting &amp; Searching</vt:lpstr>
      <vt:lpstr>Sorting N words</vt:lpstr>
      <vt:lpstr>Summary</vt:lpstr>
      <vt:lpstr>Summary</vt:lpstr>
    </vt:vector>
  </TitlesOfParts>
  <Company>Datalogisk Institut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RAM Algorithms</dc:title>
  <dc:creator>gerth</dc:creator>
  <cp:lastModifiedBy>Gerth S. Brodal</cp:lastModifiedBy>
  <cp:revision>35</cp:revision>
  <dcterms:created xsi:type="dcterms:W3CDTF">2008-06-05T11:47:28Z</dcterms:created>
  <dcterms:modified xsi:type="dcterms:W3CDTF">2008-06-17T00:18:52Z</dcterms:modified>
</cp:coreProperties>
</file>