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9" r:id="rId3"/>
    <p:sldId id="267" r:id="rId4"/>
    <p:sldId id="261" r:id="rId5"/>
    <p:sldId id="262" r:id="rId6"/>
    <p:sldId id="263" r:id="rId7"/>
    <p:sldId id="260" r:id="rId8"/>
    <p:sldId id="273" r:id="rId9"/>
    <p:sldId id="258" r:id="rId10"/>
    <p:sldId id="265" r:id="rId11"/>
    <p:sldId id="274" r:id="rId12"/>
    <p:sldId id="264" r:id="rId13"/>
  </p:sldIdLst>
  <p:sldSz cx="9144000" cy="6858000" type="screen4x3"/>
  <p:notesSz cx="7099300" cy="10234613"/>
  <p:custDataLst>
    <p:tags r:id="rId15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968" autoAdjust="0"/>
  </p:normalViewPr>
  <p:slideViewPr>
    <p:cSldViewPr>
      <p:cViewPr varScale="1">
        <p:scale>
          <a:sx n="57" d="100"/>
          <a:sy n="57" d="100"/>
        </p:scale>
        <p:origin x="9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237D30B-E34C-433D-BED6-85170114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Anvedelse: Minimum udspændende træer [CLRS, kapitel 23]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2CD9E3-304E-4ACC-BB8A-E2818AD5B1E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B490B-CEA4-4524-BB96-7A381D15ACC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590C-DFEF-4A19-91D1-4D9797F90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73DF-811A-4F84-820C-67884B2E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9A2C-9E85-4CF7-B152-F8CBCA086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475C-FEEB-4D24-9B24-80F8A38B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8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9F5A-5975-45B0-9BBD-E247230A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EEFE-090B-43B8-B549-965B3B65E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808B-45A3-4EC0-804F-75228980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7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5DB3-E96B-44ED-A405-D62AD069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E294-B552-454F-A378-A261F698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B7F2-E89A-4475-9323-136BF42CC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BA3E-3EE4-41BA-8A60-3833D12D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4095-2B0F-4B65-A686-4A4E3613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F486-148D-4FE7-863C-9E083960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80844C7-EB81-4F82-9631-71D979B10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 err="1"/>
              <a:t>Union-Find</a:t>
            </a:r>
            <a:r>
              <a:rPr lang="da-DK" b="1" dirty="0"/>
              <a:t> [CLRS, kapitel 21.2-21.3]</a:t>
            </a: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934200" cy="2438400"/>
          </a:xfrm>
          <a:noFill/>
        </p:spPr>
        <p:txBody>
          <a:bodyPr/>
          <a:lstStyle/>
          <a:p>
            <a:pPr marL="336550" indent="-336550"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Lemma</a:t>
            </a:r>
            <a:r>
              <a:rPr lang="da-DK" b="1" smtClean="0"/>
              <a:t>   </a:t>
            </a:r>
          </a:p>
          <a:p>
            <a:pPr marL="336550" indent="-336550" algn="ctr" eaLnBrk="1" hangingPunct="1">
              <a:lnSpc>
                <a:spcPct val="80000"/>
              </a:lnSpc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 ≤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</a:t>
            </a:r>
          </a:p>
          <a:p>
            <a:pPr marL="336550" indent="-336550" algn="ctr" eaLnBrk="1" hangingPunct="1">
              <a:lnSpc>
                <a:spcPct val="80000"/>
              </a:lnSpc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[rod] ≥ 2</a:t>
            </a:r>
            <a:r>
              <a:rPr lang="da-DK" i="1" baseline="30000" smtClean="0"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da-DK" baseline="30000" smtClean="0">
                <a:latin typeface="Times New Roman" pitchFamily="18" charset="0"/>
                <a:cs typeface="Times New Roman" pitchFamily="18" charset="0"/>
              </a:rPr>
              <a:t>[rod]</a:t>
            </a:r>
          </a:p>
          <a:p>
            <a:pPr marL="336550" indent="-336550"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Bevis</a:t>
            </a:r>
          </a:p>
          <a:p>
            <a:pPr marL="336550" indent="-336550"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Induktion.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1143000" y="4267200"/>
          <a:ext cx="7391400" cy="2133600"/>
        </p:xfrm>
        <a:graphic>
          <a:graphicData uri="http://schemas.openxmlformats.org/drawingml/2006/table">
            <a:tbl>
              <a:tblPr/>
              <a:tblGrid>
                <a:gridCol w="311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O((log 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|)+(log |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O(log 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29" name="TextBox 7"/>
          <p:cNvSpPr txBox="1">
            <a:spLocks noChangeArrowheads="1"/>
          </p:cNvSpPr>
          <p:nvPr/>
        </p:nvSpPr>
        <p:spPr bwMode="auto">
          <a:xfrm>
            <a:off x="1676400" y="6411913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(Ovenstående udnytter kun linking by rank)</a:t>
            </a:r>
            <a:endParaRPr lang="en-US"/>
          </a:p>
        </p:txBody>
      </p:sp>
      <p:sp>
        <p:nvSpPr>
          <p:cNvPr id="1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Trærepræsentation</a:t>
            </a:r>
            <a:br>
              <a:rPr lang="da-DK" sz="4000" b="1" smtClean="0"/>
            </a:br>
            <a:r>
              <a:rPr lang="da-DK" sz="4000" b="1" smtClean="0"/>
              <a:t>med Rank-Linkning</a:t>
            </a:r>
            <a:endParaRPr lang="en-US" sz="40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3800" y="2093913"/>
            <a:ext cx="22606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152400" y="228600"/>
            <a:ext cx="3048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Union(</a:t>
            </a:r>
            <a:r>
              <a:rPr lang="da-DK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66800" r="24583" b="3200"/>
          <a:stretch>
            <a:fillRect/>
          </a:stretch>
        </p:blipFill>
        <p:spPr bwMode="auto">
          <a:xfrm>
            <a:off x="5264150" y="1828800"/>
            <a:ext cx="36353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70399" r="25417" b="8000"/>
          <a:stretch>
            <a:fillRect/>
          </a:stretch>
        </p:blipFill>
        <p:spPr bwMode="auto">
          <a:xfrm>
            <a:off x="5257800" y="4572000"/>
            <a:ext cx="36353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5959475" y="3200400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474075" y="3867150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848350" y="5322888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458200" y="5326063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940675" y="5329238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59525" y="6018213"/>
            <a:ext cx="323850" cy="32385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87" name="TextBox 11"/>
          <p:cNvSpPr txBox="1">
            <a:spLocks noChangeArrowheads="1"/>
          </p:cNvSpPr>
          <p:nvPr/>
        </p:nvSpPr>
        <p:spPr bwMode="auto">
          <a:xfrm>
            <a:off x="5257800" y="4191000"/>
            <a:ext cx="365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>
                <a:solidFill>
                  <a:schemeClr val="bg1"/>
                </a:solidFill>
              </a:rPr>
              <a:t>Eksamensopgave sommeren 2009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3048000" y="32385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Hvor mange børn har roden efter Union-operationen er udført, når der anvendes union-by-rank og sti-komprimering ?</a:t>
            </a:r>
          </a:p>
        </p:txBody>
      </p:sp>
      <p:grpSp>
        <p:nvGrpSpPr>
          <p:cNvPr id="308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53600" cy="298450"/>
            <a:chOff x="190500" y="6369326"/>
            <a:chExt cx="38015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954339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015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73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Analyse af Trærepræsentation</a:t>
            </a:r>
            <a:br>
              <a:rPr lang="da-DK" sz="4000" b="1" smtClean="0"/>
            </a:br>
            <a:r>
              <a:rPr lang="da-DK" sz="4000" b="1" smtClean="0"/>
              <a:t>med Stikomprimering</a:t>
            </a:r>
            <a:endParaRPr lang="en-US" sz="40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3820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</a:p>
          <a:p>
            <a:pPr marL="0" indent="0" eaLnBrk="1" hangingPunct="1">
              <a:buFontTx/>
              <a:buNone/>
            </a:pPr>
            <a:r>
              <a:rPr lang="da-DK" dirty="0" smtClean="0"/>
              <a:t>En sekvens af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Union-Find operationer</a:t>
            </a:r>
          </a:p>
          <a:p>
            <a:pPr marL="0" indent="0" eaLnBrk="1" hangingPunct="1">
              <a:buFontTx/>
              <a:buNone/>
            </a:pPr>
            <a:r>
              <a:rPr lang="da-DK" dirty="0" smtClean="0"/>
              <a:t>på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elementer tager tid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cs typeface="Arial" charset="0"/>
              </a:rPr>
              <a:t>hvor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cs typeface="Arial" charset="0"/>
              </a:rPr>
              <a:t> er den Inverse til </a:t>
            </a:r>
            <a:r>
              <a:rPr lang="da-DK" dirty="0" err="1" smtClean="0">
                <a:cs typeface="Arial" charset="0"/>
              </a:rPr>
              <a:t>Ackerman</a:t>
            </a:r>
            <a:r>
              <a:rPr lang="da-DK" dirty="0" smtClean="0">
                <a:cs typeface="Arial" charset="0"/>
              </a:rPr>
              <a:t> funktionen ([CLRS], kapitel 21.4) hvor for alle praktiske formål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≤ 4</a:t>
            </a:r>
            <a:r>
              <a:rPr lang="da-DK" dirty="0" smtClean="0">
                <a:cs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Union-Find</a:t>
            </a:r>
            <a:endParaRPr lang="en-US" b="1" smtClean="0"/>
          </a:p>
        </p:txBody>
      </p:sp>
      <p:graphicFrame>
        <p:nvGraphicFramePr>
          <p:cNvPr id="79876" name="Group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581400" cy="4525963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7999413" y="1981200"/>
            <a:ext cx="458787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114800" y="2209800"/>
            <a:ext cx="41783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/>
              <a:t>Opret en ny mængde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a-DK" sz="2000" dirty="0"/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{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114800" y="3505200"/>
            <a:ext cx="4641850" cy="85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/>
              <a:t>Erstat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  <a:r>
              <a:rPr lang="da-DK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...,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x,...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...,y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 algn="l">
              <a:defRPr/>
            </a:pPr>
            <a:r>
              <a:rPr lang="da-DK" sz="2000" dirty="0"/>
              <a:t>med </a:t>
            </a:r>
            <a:r>
              <a:rPr lang="da-DK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U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...,</a:t>
            </a:r>
            <a:r>
              <a:rPr lang="da-DK" sz="20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x,...,y</a:t>
            </a:r>
            <a:r>
              <a:rPr lang="da-DK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da-DK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114800" y="4800600"/>
            <a:ext cx="5029200" cy="1169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000" dirty="0" err="1"/>
              <a:t>Retuner</a:t>
            </a:r>
            <a:r>
              <a:rPr lang="da-DK" sz="2000" dirty="0"/>
              <a:t> en </a:t>
            </a:r>
            <a:r>
              <a:rPr lang="da-DK" sz="2000" b="1" i="1" dirty="0">
                <a:solidFill>
                  <a:schemeClr val="accent2"/>
                </a:solidFill>
              </a:rPr>
              <a:t>repræsentant </a:t>
            </a:r>
            <a:r>
              <a:rPr lang="da-DK" sz="2000" dirty="0"/>
              <a:t> for </a:t>
            </a:r>
            <a:r>
              <a:rPr lang="da-DK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000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={ ...,</a:t>
            </a:r>
            <a:r>
              <a:rPr lang="da-DK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x,...</a:t>
            </a:r>
            <a:r>
              <a:rPr lang="da-DK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 algn="l">
              <a:defRPr/>
            </a:pPr>
            <a:r>
              <a:rPr lang="da-DK" sz="2000" dirty="0" err="1"/>
              <a:t>FindSet</a:t>
            </a:r>
            <a:r>
              <a:rPr lang="da-DK" sz="2000" dirty="0"/>
              <a:t>(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/>
              <a:t>) = </a:t>
            </a:r>
            <a:r>
              <a:rPr lang="da-DK" sz="2000" dirty="0" err="1"/>
              <a:t>FindSet</a:t>
            </a:r>
            <a:r>
              <a:rPr lang="da-DK" sz="2000" dirty="0"/>
              <a:t>(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dirty="0"/>
              <a:t>) hvis og kun hvis 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000" dirty="0"/>
              <a:t> og </a:t>
            </a:r>
            <a:r>
              <a:rPr lang="da-DK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000" dirty="0"/>
              <a:t> er i samme mængde</a:t>
            </a:r>
            <a:endParaRPr lang="da-DK" sz="2000" dirty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>
            <a:spLocks noChangeArrowheads="1"/>
          </p:cNvSpPr>
          <p:nvPr/>
        </p:nvSpPr>
        <p:spPr bwMode="auto">
          <a:xfrm rot="8498744">
            <a:off x="673100" y="1611313"/>
            <a:ext cx="4464050" cy="51847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-2923727">
            <a:off x="246063" y="2646363"/>
            <a:ext cx="3743325" cy="15843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8355964">
            <a:off x="2138363" y="3935413"/>
            <a:ext cx="3024187" cy="24479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 rot="2462962">
            <a:off x="2006600" y="1819275"/>
            <a:ext cx="900113" cy="223202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7115666">
            <a:off x="3652045" y="3682206"/>
            <a:ext cx="792162" cy="1908175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-1210887">
            <a:off x="2530475" y="4697413"/>
            <a:ext cx="900113" cy="1728787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 rot="180242">
            <a:off x="4557713" y="1763713"/>
            <a:ext cx="2879725" cy="6858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4" name="Oval 3"/>
          <p:cNvSpPr/>
          <p:nvPr/>
        </p:nvSpPr>
        <p:spPr>
          <a:xfrm>
            <a:off x="2667000" y="228600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1785938" y="3357563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3276600" y="427355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4286250" y="485775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6643688" y="2071688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5000625" y="200025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5943600" y="3748088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6172200" y="514350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2786063" y="5929313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928688" y="457200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2590800" y="4953000"/>
            <a:ext cx="142875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da-DK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Eksempel : </a:t>
            </a:r>
            <a:r>
              <a:rPr lang="da-DK" sz="44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Union-Find</a:t>
            </a:r>
            <a:endParaRPr lang="en-US" sz="4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59075" y="207168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64275" y="49085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43529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70263" y="40481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57900" y="35147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81288" y="471963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05000" y="31242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05313" y="461327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21475" y="184308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05400" y="17526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11475" y="569595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baseline="-25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809625" y="1784350"/>
            <a:ext cx="1543050" cy="1214438"/>
          </a:xfrm>
          <a:custGeom>
            <a:avLst/>
            <a:gdLst>
              <a:gd name="connsiteX0" fmla="*/ 1543987 w 1543987"/>
              <a:gd name="connsiteY0" fmla="*/ 0 h 1214203"/>
              <a:gd name="connsiteX1" fmla="*/ 0 w 1543987"/>
              <a:gd name="connsiteY1" fmla="*/ 1214203 h 121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987" h="1214203">
                <a:moveTo>
                  <a:pt x="1543987" y="0"/>
                </a:moveTo>
                <a:lnTo>
                  <a:pt x="0" y="1214203"/>
                </a:lnTo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endParaRPr lang="da-DK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391400" y="2971800"/>
          <a:ext cx="1600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da-DK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FindSet</a:t>
                      </a:r>
                      <a:r>
                        <a:rPr lang="da-DK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da-DK" b="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b="0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da-DK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da-DK" b="0" i="1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da-DK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da-DK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" name="Oval 44"/>
          <p:cNvSpPr/>
          <p:nvPr/>
        </p:nvSpPr>
        <p:spPr>
          <a:xfrm>
            <a:off x="4221163" y="4800600"/>
            <a:ext cx="252412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6575425" y="2019300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5867400" y="3709988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6096000" y="5105400"/>
            <a:ext cx="252413" cy="252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3" grpId="0" animBg="1"/>
      <p:bldP spid="37" grpId="0" animBg="1"/>
      <p:bldP spid="40" grpId="0" animBg="1"/>
      <p:bldP spid="41" grpId="0" animBg="1"/>
      <p:bldP spid="3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Trærepræsentation (I)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209800" y="1371600"/>
            <a:ext cx="4724400" cy="212365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</a:t>
            </a:r>
            <a:r>
              <a:rPr lang="da-DK" sz="2400" dirty="0" smtClean="0"/>
              <a:t>dobbeltkædet </a:t>
            </a:r>
            <a:r>
              <a:rPr lang="da-DK" sz="2400" dirty="0"/>
              <a:t>liste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</a:t>
            </a:r>
            <a:r>
              <a:rPr lang="da-DK" sz="2400" dirty="0" err="1"/>
              <a:t>retuner</a:t>
            </a:r>
            <a:r>
              <a:rPr lang="da-DK" sz="2400" dirty="0"/>
              <a:t> sidste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</a:t>
            </a:r>
            <a:r>
              <a:rPr lang="da-DK" sz="2400" dirty="0" err="1"/>
              <a:t>konkatener</a:t>
            </a:r>
            <a:r>
              <a:rPr lang="da-DK" sz="2400" dirty="0"/>
              <a:t> listerne</a:t>
            </a:r>
            <a:endParaRPr lang="en-US" sz="2400" dirty="0"/>
          </a:p>
        </p:txBody>
      </p:sp>
      <p:graphicFrame>
        <p:nvGraphicFramePr>
          <p:cNvPr id="82980" name="Group 36"/>
          <p:cNvGraphicFramePr>
            <a:graphicFrameLocks noGrp="1"/>
          </p:cNvGraphicFramePr>
          <p:nvPr/>
        </p:nvGraphicFramePr>
        <p:xfrm>
          <a:off x="1066800" y="4495800"/>
          <a:ext cx="6858000" cy="2133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|+|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10" name="Picture 38" descr="union-lis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45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Trærepræsentation (II)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212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</a:t>
            </a:r>
            <a:r>
              <a:rPr lang="da-DK" sz="2400" dirty="0" smtClean="0"/>
              <a:t>dobbeltkædet </a:t>
            </a:r>
            <a:r>
              <a:rPr lang="da-DK" sz="2400" dirty="0"/>
              <a:t>liste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returner sidste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</a:t>
            </a:r>
            <a:r>
              <a:rPr lang="da-DK" sz="2400" dirty="0" err="1"/>
              <a:t>konkatener</a:t>
            </a:r>
            <a:r>
              <a:rPr lang="da-DK" sz="2400" dirty="0"/>
              <a:t> listerne og opdater pointerne</a:t>
            </a:r>
            <a:endParaRPr lang="en-US" sz="2400" dirty="0"/>
          </a:p>
        </p:txBody>
      </p:sp>
      <p:graphicFrame>
        <p:nvGraphicFramePr>
          <p:cNvPr id="83973" name="Group 5"/>
          <p:cNvGraphicFramePr>
            <a:graphicFrameLocks noGrp="1"/>
          </p:cNvGraphicFramePr>
          <p:nvPr/>
        </p:nvGraphicFramePr>
        <p:xfrm>
          <a:off x="1066800" y="4495800"/>
          <a:ext cx="6858000" cy="2133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O(min(|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|,|</a:t>
                      </a:r>
                      <a:r>
                        <a:rPr kumimoji="0" lang="da-DK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|))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FindSet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4" name="Picture 20" descr="union-listpoit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3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Trærepræsentation (II)</a:t>
            </a:r>
            <a:r>
              <a:rPr lang="en-US" b="1" smtClean="0"/>
              <a:t/>
            </a:r>
            <a:br>
              <a:rPr lang="en-US" b="1" smtClean="0"/>
            </a:br>
            <a:r>
              <a:rPr lang="da-DK" b="1" smtClean="0"/>
              <a:t>Sekvens af Union</a:t>
            </a:r>
            <a:endParaRPr lang="en-US" b="1" smtClean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3810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Sætning</a:t>
            </a:r>
            <a:r>
              <a:rPr lang="da-DK" b="1" smtClean="0"/>
              <a:t>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Et sekvens af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union operationer tager 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a-DK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Bevis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Hver pointer flyttes højest log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i="1" smtClean="0"/>
              <a:t> </a:t>
            </a:r>
            <a:r>
              <a:rPr lang="da-DK" smtClean="0"/>
              <a:t>gange -hver gang til en liste der mindst er dobbelt så stor</a:t>
            </a:r>
          </a:p>
        </p:txBody>
      </p:sp>
      <p:pic>
        <p:nvPicPr>
          <p:cNvPr id="10244" name="Picture 20" descr="union-listpoit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373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Trærepræsentation (III)</a:t>
            </a:r>
            <a:endParaRPr lang="en-US" b="1" smtClean="0"/>
          </a:p>
        </p:txBody>
      </p:sp>
      <p:pic>
        <p:nvPicPr>
          <p:cNvPr id="11267" name="Picture 4" descr="un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6400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86200" y="4495800"/>
            <a:ext cx="1219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2000" b="1"/>
              <a:t>Union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8458200" cy="2492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Mængde = træ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MakeSet</a:t>
            </a:r>
            <a:r>
              <a:rPr lang="da-DK" sz="2400" dirty="0"/>
              <a:t> = lav en ny knude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 err="1"/>
              <a:t>FindSet</a:t>
            </a:r>
            <a:r>
              <a:rPr lang="da-DK" sz="2400" dirty="0"/>
              <a:t> = </a:t>
            </a:r>
            <a:r>
              <a:rPr lang="da-DK" sz="2400" dirty="0" err="1"/>
              <a:t>retuner</a:t>
            </a:r>
            <a:r>
              <a:rPr lang="da-DK" sz="2400" dirty="0"/>
              <a:t> roden</a:t>
            </a:r>
          </a:p>
          <a:p>
            <a:pPr marL="293688" indent="-293688" algn="l">
              <a:buFontTx/>
              <a:buChar char="•"/>
              <a:defRPr/>
            </a:pPr>
            <a:r>
              <a:rPr lang="da-DK" sz="2400" dirty="0"/>
              <a:t>Union = Sæt det ”lille” træ under roden af det ”store” træ </a:t>
            </a:r>
            <a:br>
              <a:rPr lang="da-DK" sz="2400" dirty="0"/>
            </a:br>
            <a:r>
              <a:rPr lang="da-DK" sz="2400" dirty="0"/>
              <a:t>(størrelse = antal elementer i træet)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6800" y="2895600"/>
            <a:ext cx="2946400" cy="32766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O(1)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O(log 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O(√n)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O(n)</a:t>
            </a:r>
          </a:p>
          <a:p>
            <a:pPr marL="514350" indent="-514350">
              <a:buFontTx/>
              <a:buAutoNum type="alphaLcParenR"/>
              <a:tabLst>
                <a:tab pos="2868613" algn="l"/>
              </a:tabLst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2053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Trærepræsentation (III)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05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53600" cy="298450"/>
            <a:chOff x="190500" y="6369326"/>
            <a:chExt cx="38015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76693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015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1219200" y="1255713"/>
            <a:ext cx="701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>
                <a:solidFill>
                  <a:schemeClr val="bg1"/>
                </a:solidFill>
              </a:rPr>
              <a:t>Et træ der repræsenterer en mængde med </a:t>
            </a:r>
            <a:r>
              <a:rPr lang="da-DK" sz="2800" i="1">
                <a:solidFill>
                  <a:schemeClr val="bg1"/>
                </a:solidFill>
              </a:rPr>
              <a:t>n</a:t>
            </a:r>
            <a:r>
              <a:rPr lang="da-DK" sz="2800">
                <a:solidFill>
                  <a:schemeClr val="bg1"/>
                </a:solidFill>
              </a:rPr>
              <a:t> elementer har højde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69725" r="43303" b="16399"/>
          <a:stretch>
            <a:fillRect/>
          </a:stretch>
        </p:blipFill>
        <p:spPr bwMode="auto">
          <a:xfrm>
            <a:off x="2286000" y="5257800"/>
            <a:ext cx="30654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14514" r="20625" b="39809"/>
          <a:stretch>
            <a:fillRect/>
          </a:stretch>
        </p:blipFill>
        <p:spPr bwMode="auto">
          <a:xfrm>
            <a:off x="2286000" y="1219200"/>
            <a:ext cx="5932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Stikomprimering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1981200" y="5791200"/>
            <a:ext cx="47244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642100" y="5802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stikomprimering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057400" y="3505200"/>
            <a:ext cx="47244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05600" y="3516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linking ved rank</a:t>
            </a: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4d027f9f-8ac5-4c8b-9f36-7e378b19f38e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3"/>
  <p:tag name="FONTSIZE" val="32"/>
  <p:tag name="BULLETTYPE" val="ppBulletAlphaLCParenRight"/>
  <p:tag name="ANSWERTEXT" val="O(1)&#10;O(log n)&#10;O(√n)&#10;O(n)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9C73361E0AEE4F66AAABCF020B516A0A"/>
  <p:tag name="QUESTIONALIAS" val="Union(d,k)"/>
  <p:tag name="ANSWERSALIAS" val="1|smicln|2|smicln|3|smicln|4|smicln|5|smicln|6|smicln|7|smicln|8|smicln|ved ikke"/>
  <p:tag name="VALUES" val="No Value|smicln|No Value|smicln|No Value|smicln|No Value|smicln|No Value|smicln|No Value|smicln|No Value|smicln|No Value|smicln|No Value"/>
  <p:tag name="RESPONSESGATHERED" val="True"/>
  <p:tag name="TOTALRESPONSES" val="75"/>
  <p:tag name="RESPONSECOUNT" val="750"/>
  <p:tag name="SLICED" val="False"/>
  <p:tag name="RESPONSES" val="4;-;8;6;4;4;4;6;6;-;2;4;4;6;6;6;6;-;-;6;4;4;4;6;6;6;4;6;6;3;4;6;6;3;6;5;6;3;9;4;4;4;4;5;9;6;5;6;6;5;5;6;-;6;6;6;4;6;9;4;4;6;4;4;6;4;4;4;6;7;9;7;-;4;6;6;6;-;4;4;6;-;-;6;-;-;"/>
  <p:tag name="CHARTSTRINGSTD" val="0 10 30 260 50 330 20 10 40"/>
  <p:tag name="CHARTSTRINGREV" val="40 10 20 330 50 260 30 10 0"/>
  <p:tag name="CHARTSTRINGSTDPER" val="0 0.0133333333333333 0.04 0.346666666666667 0.0666666666666667 0.44 0.0266666666666667 0.0133333333333333 0.0533333333333333"/>
  <p:tag name="CHARTSTRINGREVPER" val="0.0533333333333333 0.0133333333333333 0.0266666666666667 0.44 0.0666666666666667 0.346666666666667 0.04 0.0133333333333333 0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9"/>
  <p:tag name="TEXTLENGTH" val="24"/>
  <p:tag name="FONTSIZE" val="24"/>
  <p:tag name="BULLETTYPE" val="ppBulletAlphaLCParenRight"/>
  <p:tag name="ANSWERTEXT" val="1&#10;2&#10;3&#10;4&#10;5&#10;6&#10;7&#10;8&#10;ved ikk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003C484550BB4886BC353A59B43FF9AA"/>
  <p:tag name="QUESTIONALIAS" val="Trærepræsentation (III)"/>
  <p:tag name="ANSWERSALIAS" val="O(1)|smicln|O(log n)|smicln|O(√n)|smicln|O(n)|smicln|Ved ikke"/>
  <p:tag name="VALUES" val="No Value|smicln|No Value|smicln|No Value|smicln|No Value|smicln|No Value"/>
  <p:tag name="RESPONSESGATHERED" val="True"/>
  <p:tag name="TOTALRESPONSES" val="66"/>
  <p:tag name="RESPONSECOUNT" val="660"/>
  <p:tag name="SLICED" val="False"/>
  <p:tag name="RESPONSES" val="4;-;4;2;2;4;3;2;4;-;2;5;5;5;-;2;2;2;2;-;-;-;4;4;4;2;4;4;-;2;4;2;2;2;-;2;4;-;4;2;-;2;2;4;4;4;-;4;-;4;-;2;4;4;2;2;2;2;4;2;2;4;2;2;4;4;2;4;2;4;4;-;-;5;2;2;2;-;-;4;2;4;4;-;-;-;"/>
  <p:tag name="CHARTSTRINGSTD" val="0 320 10 290 40"/>
  <p:tag name="CHARTSTRINGREV" val="40 290 10 320 0"/>
  <p:tag name="CHARTSTRINGSTDPER" val="0 0.484848484848485 0.0151515151515152 0.439393939393939 0.0606060606060606"/>
  <p:tag name="CHARTSTRINGREVPER" val="0.0606060606060606 0.439393939393939 0.0151515151515152 0.484848484848485 0"/>
  <p:tag name="ANONYMOUSTEMP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455</Words>
  <Application>Microsoft Office PowerPoint</Application>
  <PresentationFormat>On-screen Show (4:3)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Tahoma</vt:lpstr>
      <vt:lpstr>Times New Roman</vt:lpstr>
      <vt:lpstr>Default Design</vt:lpstr>
      <vt:lpstr>PowerPoint Presentation</vt:lpstr>
      <vt:lpstr>Union-Find</vt:lpstr>
      <vt:lpstr>PowerPoint Presentation</vt:lpstr>
      <vt:lpstr>PowerPoint Presentation</vt:lpstr>
      <vt:lpstr>PowerPoint Presentation</vt:lpstr>
      <vt:lpstr>Trærepræsentation (II) Sekvens af Union</vt:lpstr>
      <vt:lpstr>Trærepræsentation (III)</vt:lpstr>
      <vt:lpstr>Trærepræsentation (III)</vt:lpstr>
      <vt:lpstr>PowerPoint Presentation</vt:lpstr>
      <vt:lpstr>Analyse af Trærepræsentation med Rank-Linkning</vt:lpstr>
      <vt:lpstr>Union(d,k)</vt:lpstr>
      <vt:lpstr>Analyse af Trærepræsentation med Stikomprimering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114</cp:revision>
  <dcterms:created xsi:type="dcterms:W3CDTF">2007-02-15T20:43:32Z</dcterms:created>
  <dcterms:modified xsi:type="dcterms:W3CDTF">2018-10-16T21:53:30Z</dcterms:modified>
</cp:coreProperties>
</file>