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91" r:id="rId2"/>
    <p:sldId id="305" r:id="rId3"/>
    <p:sldId id="307" r:id="rId4"/>
    <p:sldId id="317" r:id="rId5"/>
    <p:sldId id="319" r:id="rId6"/>
    <p:sldId id="315" r:id="rId7"/>
    <p:sldId id="316" r:id="rId8"/>
    <p:sldId id="314" r:id="rId9"/>
    <p:sldId id="309" r:id="rId10"/>
    <p:sldId id="398" r:id="rId11"/>
    <p:sldId id="399" r:id="rId12"/>
    <p:sldId id="400" r:id="rId13"/>
    <p:sldId id="405" r:id="rId14"/>
    <p:sldId id="401" r:id="rId15"/>
    <p:sldId id="380" r:id="rId16"/>
    <p:sldId id="381" r:id="rId17"/>
    <p:sldId id="382" r:id="rId18"/>
    <p:sldId id="383" r:id="rId19"/>
    <p:sldId id="384" r:id="rId20"/>
    <p:sldId id="385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403" r:id="rId33"/>
    <p:sldId id="331" r:id="rId34"/>
    <p:sldId id="332" r:id="rId35"/>
    <p:sldId id="404" r:id="rId36"/>
    <p:sldId id="330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406" r:id="rId45"/>
    <p:sldId id="340" r:id="rId46"/>
    <p:sldId id="341" r:id="rId47"/>
  </p:sldIdLst>
  <p:sldSz cx="9144000" cy="6858000" type="screen4x3"/>
  <p:notesSz cx="6808788" cy="9940925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00FF00"/>
    <a:srgbClr val="00642D"/>
    <a:srgbClr val="FF0000"/>
    <a:srgbClr val="0066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1" autoAdjust="0"/>
    <p:restoredTop sz="84961" autoAdjust="0"/>
  </p:normalViewPr>
  <p:slideViewPr>
    <p:cSldViewPr snapToGrid="0">
      <p:cViewPr varScale="1">
        <p:scale>
          <a:sx n="56" d="100"/>
          <a:sy n="56" d="100"/>
        </p:scale>
        <p:origin x="81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89" y="0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75" y="4721438"/>
            <a:ext cx="5447639" cy="44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876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89" y="9442876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zaar.canonical.com/en/" TargetMode="External"/><Relationship Id="rId4" Type="http://schemas.openxmlformats.org/officeDocument/2006/relationships/hyperlink" Target="http://en.wikipedia.org/wiki/Bram_Cohen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F17E2-9B34-49AC-A7D2-71C61D27B7CD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Julekalenderen på TV2, Julen 2005 havde i forbindelse med deres julekalender en CD-ROM med diverse små spil…</a:t>
            </a:r>
          </a:p>
          <a:p>
            <a:pPr eaLnBrk="1" hangingPunct="1"/>
            <a:r>
              <a:rPr lang="da-DK" smtClean="0"/>
              <a:t>For hvert spil havde TV2 på deres hjemmeside en liste med de opnåede high-scores for hvert af spilene.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07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FFCE1-1A35-493B-A958-ABAB828DE9FF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dette spil skulle man genskabe billedet til venstre ved gentagne gange at bytte rundt på to brikker.</a:t>
            </a:r>
          </a:p>
          <a:p>
            <a:pPr eaLnBrk="1" hangingPunct="1"/>
            <a:r>
              <a:rPr lang="da-DK" smtClean="0"/>
              <a:t>Målet var at minimere antalet af ombytninger.</a:t>
            </a:r>
          </a:p>
          <a:p>
            <a:pPr eaLnBrk="1" hangingPunct="1"/>
            <a:r>
              <a:rPr lang="da-DK" smtClean="0"/>
              <a:t>Prøvede temmelig mange gange…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62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CF597-C21A-4CD0-AACE-4350F89921CD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Hiscore for puslespillet var 450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08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9B1A7-A4B8-40ED-B649-970F7F71F0AE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34398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1C9EF-7416-4D8F-9151-D4792C69A0E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37612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93440-8005-468A-BD05-DCAD99D89565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06725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FDAECF-73F4-4176-9755-32B7E6AA802D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Har nu vist en nedre grænse.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591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F676B-D3B9-4263-9573-3C1CA294B762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Viser nu en øvre grænse.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11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6DD1E-D072-458C-9D8E-F92E3793AB7C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37380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D4114-78F7-4C66-B81C-A857B74D73D6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Dvs den score man kan opnå afhænger af hvilket input man kommer med.</a:t>
            </a:r>
          </a:p>
          <a:p>
            <a:pPr eaLnBrk="1" hangingPunct="1"/>
            <a:r>
              <a:rPr lang="da-DK" smtClean="0"/>
              <a:t>Hvis man er heldig får man et input med mange cykler, og så kan opnå</a:t>
            </a:r>
          </a:p>
          <a:p>
            <a:pPr eaLnBrk="1" hangingPunct="1"/>
            <a:r>
              <a:rPr lang="da-DK" smtClean="0"/>
              <a:t>en større high-score…</a:t>
            </a:r>
          </a:p>
        </p:txBody>
      </p:sp>
    </p:spTree>
    <p:extLst>
      <p:ext uri="{BB962C8B-B14F-4D97-AF65-F5344CB8AC3E}">
        <p14:creationId xmlns:p14="http://schemas.microsoft.com/office/powerpoint/2010/main" val="80162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C491C-A39A-43DE-8E2D-EC46F3BE0235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6085F-F186-404C-9391-8F20E5E09751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Et tilfældigt puslespil kræver ~ 64 – 4 ombytninger.</a:t>
            </a:r>
          </a:p>
          <a:p>
            <a:pPr eaLnBrk="1" hangingPunct="1"/>
            <a:r>
              <a:rPr lang="da-DK" smtClean="0"/>
              <a:t>Anne’s highscore på 450, svarer til et input der har haft (mindst) 14 cykler.</a:t>
            </a:r>
          </a:p>
          <a:p>
            <a:pPr eaLnBrk="1" hangingPunct="1"/>
            <a:r>
              <a:rPr lang="da-DK" smtClean="0"/>
              <a:t>Kun ca. 1:20.000 input indeholder 14 eller flere cykler.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40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6FAB35-F1E1-4A82-A2A0-B8328C71164B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311767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5DB28-7D7C-4B09-BF05-8E64791DDB79}" type="slidenum">
              <a:rPr lang="en-US" sz="1300"/>
              <a:pPr eaLnBrk="1" hangingPunct="1"/>
              <a:t>30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43664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74B1B-1546-495E-9E88-FB9F14A34DF9}" type="slidenum">
              <a:rPr lang="en-US" sz="1300"/>
              <a:pPr eaLnBrk="1" hangingPunct="1"/>
              <a:t>31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Dette er IKKE en algoritmik bog – men den 4 siders note beskriver mere eller mindre alt der er at vide om tilfældige permutationer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946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Teltstangsfoldning, øvre og nedre grænser log_2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5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http://www.mergely.com/editor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0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http://alfedenzo.livejournal.com/170301.html</a:t>
            </a:r>
          </a:p>
          <a:p>
            <a:endParaRPr lang="en-US" b="1" dirty="0" smtClean="0"/>
          </a:p>
          <a:p>
            <a:r>
              <a:rPr lang="en-US" dirty="0" smtClean="0"/>
              <a:t>An interesting real-world application of LIS is Patience Diff, a </a:t>
            </a:r>
            <a:r>
              <a:rPr lang="en-US" dirty="0" smtClean="0">
                <a:hlinkClick r:id="rId3"/>
              </a:rPr>
              <a:t>diffing</a:t>
            </a:r>
            <a:r>
              <a:rPr lang="en-US" dirty="0" smtClean="0"/>
              <a:t> algorithm by </a:t>
            </a:r>
            <a:r>
              <a:rPr lang="en-US" dirty="0" smtClean="0">
                <a:hlinkClick r:id="rId4"/>
              </a:rPr>
              <a:t>Bram Cohen</a:t>
            </a:r>
            <a:r>
              <a:rPr lang="en-US" dirty="0" smtClean="0"/>
              <a:t> (the creator of </a:t>
            </a:r>
            <a:r>
              <a:rPr lang="en-US" dirty="0" err="1" smtClean="0"/>
              <a:t>BitTorrent</a:t>
            </a:r>
            <a:r>
              <a:rPr lang="en-US" dirty="0" smtClean="0"/>
              <a:t>) which is used in the </a:t>
            </a:r>
            <a:r>
              <a:rPr lang="en-US" dirty="0" smtClean="0">
                <a:hlinkClick r:id="rId5"/>
              </a:rPr>
              <a:t>Bazaar</a:t>
            </a:r>
            <a:r>
              <a:rPr lang="en-US" dirty="0" smtClean="0"/>
              <a:t> version control system.</a:t>
            </a:r>
          </a:p>
          <a:p>
            <a:r>
              <a:rPr lang="en-US" dirty="0" smtClean="0"/>
              <a:t>https://stackoverflow.com/questions/12458641/applications-of-longest-increasing-subsquence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3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5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7549D-263A-4238-9020-58EC25288A2F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smtClean="0"/>
              <a:t>Kursusside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6258-45A5-4D4B-9FB3-6898C566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 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og Datastrukturer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Studieretning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2068033"/>
            <a:ext cx="8229600" cy="4162647"/>
          </a:xfrm>
        </p:spPr>
        <p:txBody>
          <a:bodyPr/>
          <a:lstStyle/>
          <a:p>
            <a:pPr marL="804863" indent="-804863">
              <a:buFont typeface="+mj-lt"/>
              <a:buAutoNum type="alphaLcParenR"/>
            </a:pPr>
            <a:r>
              <a:rPr lang="en-US" sz="4000" dirty="0" err="1" smtClean="0">
                <a:solidFill>
                  <a:schemeClr val="bg1"/>
                </a:solidFill>
              </a:rPr>
              <a:t>Datalogi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typisk</a:t>
            </a:r>
            <a:r>
              <a:rPr lang="en-US" dirty="0" smtClean="0">
                <a:solidFill>
                  <a:schemeClr val="bg1"/>
                </a:solidFill>
              </a:rPr>
              <a:t> 1. </a:t>
            </a:r>
            <a:r>
              <a:rPr lang="en-US" dirty="0" err="1" smtClean="0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smtClean="0">
                <a:solidFill>
                  <a:schemeClr val="bg1"/>
                </a:solidFill>
              </a:rPr>
              <a:t>IT </a:t>
            </a:r>
            <a:r>
              <a:rPr lang="en-US" sz="4000" dirty="0" err="1" smtClean="0">
                <a:solidFill>
                  <a:schemeClr val="bg1"/>
                </a:solidFill>
              </a:rPr>
              <a:t>produktudvikling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typisk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 smtClean="0">
                <a:solidFill>
                  <a:schemeClr val="bg1"/>
                </a:solidFill>
              </a:rPr>
              <a:t>Matematik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typisk</a:t>
            </a:r>
            <a:r>
              <a:rPr lang="en-US" dirty="0">
                <a:solidFill>
                  <a:schemeClr val="bg1"/>
                </a:solidFill>
              </a:rPr>
              <a:t> 3. </a:t>
            </a:r>
            <a:r>
              <a:rPr lang="en-US" dirty="0" err="1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 smtClean="0">
                <a:solidFill>
                  <a:schemeClr val="bg1"/>
                </a:solidFill>
              </a:rPr>
              <a:t>Fysik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typisk</a:t>
            </a:r>
            <a:r>
              <a:rPr lang="en-US" dirty="0">
                <a:solidFill>
                  <a:schemeClr val="bg1"/>
                </a:solidFill>
              </a:rPr>
              <a:t> 3. </a:t>
            </a:r>
            <a:r>
              <a:rPr lang="en-US" dirty="0" err="1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 smtClean="0">
                <a:solidFill>
                  <a:schemeClr val="bg1"/>
                </a:solidFill>
              </a:rPr>
              <a:t>andet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typisk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tilvalg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datalogi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Programmeringserfaring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(for </a:t>
            </a:r>
            <a:r>
              <a:rPr lang="en-US" sz="2800" dirty="0" err="1" smtClean="0">
                <a:solidFill>
                  <a:schemeClr val="bg1"/>
                </a:solidFill>
              </a:rPr>
              <a:t>det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programmeringssprog</a:t>
            </a:r>
            <a:r>
              <a:rPr lang="en-US" sz="2800" dirty="0" smtClean="0">
                <a:solidFill>
                  <a:schemeClr val="bg1"/>
                </a:solidFill>
              </a:rPr>
              <a:t> du </a:t>
            </a:r>
            <a:r>
              <a:rPr lang="en-US" sz="2800" dirty="0" err="1" smtClean="0">
                <a:solidFill>
                  <a:schemeClr val="bg1"/>
                </a:solidFill>
              </a:rPr>
              <a:t>måtte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kende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bedst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280" y="2167128"/>
            <a:ext cx="6647688" cy="327355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Basal </a:t>
            </a:r>
            <a:r>
              <a:rPr lang="en-US" dirty="0" err="1" smtClean="0">
                <a:solidFill>
                  <a:schemeClr val="bg1"/>
                </a:solidFill>
              </a:rPr>
              <a:t>kendskab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Grundlæggende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kendskab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Advanceret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Ekspert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100"/>
            <a:ext cx="8229600" cy="1767738"/>
          </a:xfrm>
        </p:spPr>
        <p:txBody>
          <a:bodyPr/>
          <a:lstStyle/>
          <a:p>
            <a:r>
              <a:rPr lang="en-US" dirty="0" err="1" smtClean="0"/>
              <a:t>Algoritmer</a:t>
            </a:r>
            <a:r>
              <a:rPr lang="en-US" dirty="0" smtClean="0"/>
              <a:t> og </a:t>
            </a:r>
            <a:r>
              <a:rPr lang="en-US" dirty="0" err="1" smtClean="0"/>
              <a:t>Datastrukturer</a:t>
            </a:r>
            <a:r>
              <a:rPr lang="en-US" dirty="0" smtClean="0"/>
              <a:t> </a:t>
            </a:r>
            <a:r>
              <a:rPr lang="en-US" dirty="0" err="1" smtClean="0"/>
              <a:t>omhandler</a:t>
            </a:r>
            <a:r>
              <a:rPr lang="en-US" dirty="0" smtClean="0"/>
              <a:t> </a:t>
            </a:r>
            <a:r>
              <a:rPr lang="en-US" dirty="0" err="1" smtClean="0"/>
              <a:t>effektivitet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programmer</a:t>
            </a:r>
          </a:p>
          <a:p>
            <a:r>
              <a:rPr lang="en-US" dirty="0" err="1" smtClean="0"/>
              <a:t>Kræver</a:t>
            </a:r>
            <a:r>
              <a:rPr lang="en-US" dirty="0" smtClean="0"/>
              <a:t> </a:t>
            </a:r>
            <a:r>
              <a:rPr lang="en-US" dirty="0" err="1" smtClean="0"/>
              <a:t>egentlig</a:t>
            </a:r>
            <a:r>
              <a:rPr lang="en-US" dirty="0" smtClean="0"/>
              <a:t> 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programmere</a:t>
            </a:r>
            <a:r>
              <a:rPr lang="en-US" dirty="0" smtClean="0"/>
              <a:t>...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vi </a:t>
            </a:r>
            <a:r>
              <a:rPr lang="en-US" dirty="0" err="1" smtClean="0"/>
              <a:t>anvende</a:t>
            </a:r>
            <a:r>
              <a:rPr lang="en-US" dirty="0" smtClean="0"/>
              <a:t> basal Java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805914" y="4255939"/>
            <a:ext cx="2674088" cy="19528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Grundlæggende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Algoritmer</a:t>
            </a:r>
            <a:r>
              <a:rPr lang="en-US" sz="1800" dirty="0" smtClean="0">
                <a:solidFill>
                  <a:schemeClr val="bg1"/>
                </a:solidFill>
              </a:rPr>
              <a:t> og </a:t>
            </a:r>
            <a:r>
              <a:rPr lang="en-US" sz="1800" dirty="0" err="1" smtClean="0">
                <a:solidFill>
                  <a:schemeClr val="bg1"/>
                </a:solidFill>
              </a:rPr>
              <a:t>Datastrukturer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05914" y="2247253"/>
            <a:ext cx="2674088" cy="1917405"/>
          </a:xfrm>
          <a:prstGeom prst="rightArrow">
            <a:avLst>
              <a:gd name="adj1" fmla="val 50000"/>
              <a:gd name="adj2" fmla="val 505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C00000"/>
                </a:solidFill>
              </a:rPr>
              <a:t>Introduktion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til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Programmering</a:t>
            </a:r>
            <a:r>
              <a:rPr lang="en-US" sz="1800" dirty="0" smtClean="0">
                <a:solidFill>
                  <a:srgbClr val="C00000"/>
                </a:solidFill>
              </a:rPr>
              <a:t> (Java)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97912" y="2338534"/>
            <a:ext cx="2674088" cy="19094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Introduktion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til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Programmering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med </a:t>
            </a:r>
            <a:r>
              <a:rPr lang="en-US" sz="1400" dirty="0" err="1" smtClean="0">
                <a:solidFill>
                  <a:srgbClr val="C00000"/>
                </a:solidFill>
              </a:rPr>
              <a:t>Videnskabelige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Anvendelser</a:t>
            </a:r>
            <a:r>
              <a:rPr lang="en-US" sz="1400" dirty="0" smtClean="0">
                <a:solidFill>
                  <a:srgbClr val="C00000"/>
                </a:solidFill>
              </a:rPr>
              <a:t> (Python)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97912" y="4339244"/>
            <a:ext cx="2674088" cy="1917405"/>
          </a:xfrm>
          <a:prstGeom prst="rightArrow">
            <a:avLst>
              <a:gd name="adj1" fmla="val 50000"/>
              <a:gd name="adj2" fmla="val 505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C00000"/>
                </a:solidFill>
              </a:rPr>
              <a:t>Introduktion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til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Programmering</a:t>
            </a:r>
            <a:r>
              <a:rPr lang="en-US" sz="1800" dirty="0" smtClean="0">
                <a:solidFill>
                  <a:srgbClr val="C00000"/>
                </a:solidFill>
              </a:rPr>
              <a:t> (Java)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5914" y="2338534"/>
            <a:ext cx="172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Datalogi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998" y="4161804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Produktudvikling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198" y="2101313"/>
            <a:ext cx="170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Fysik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5611335" y="3778852"/>
            <a:ext cx="401377" cy="808074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77382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8642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1523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Eksempel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/>
              <a:t>a</a:t>
            </a:r>
            <a:r>
              <a:rPr lang="en-US" b="1" dirty="0" err="1" smtClean="0"/>
              <a:t>lgoritmisk</a:t>
            </a:r>
            <a:r>
              <a:rPr lang="en-US" b="1" dirty="0" smtClean="0"/>
              <a:t> </a:t>
            </a:r>
            <a:r>
              <a:rPr lang="en-US" b="1" dirty="0" err="1" smtClean="0"/>
              <a:t>problemstilling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6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553200" y="63246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5185" r="25362" b="25133"/>
          <a:stretch>
            <a:fillRect/>
          </a:stretch>
        </p:blipFill>
        <p:spPr>
          <a:xfrm>
            <a:off x="0" y="384175"/>
            <a:ext cx="9144000" cy="64738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761" r="19319" b="43607"/>
          <a:stretch>
            <a:fillRect/>
          </a:stretch>
        </p:blipFill>
        <p:spPr bwMode="auto">
          <a:xfrm>
            <a:off x="609600" y="0"/>
            <a:ext cx="8153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495800" y="5486400"/>
            <a:ext cx="2514600" cy="3048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”Lokes Høj”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086600" cy="1905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64 brikker</a:t>
            </a:r>
          </a:p>
          <a:p>
            <a:pPr eaLnBrk="1" hangingPunct="1"/>
            <a:r>
              <a:rPr lang="da-DK" b="1" smtClean="0"/>
              <a:t>Hiscore 450</a:t>
            </a:r>
          </a:p>
          <a:p>
            <a:pPr eaLnBrk="1" hangingPunct="1"/>
            <a:r>
              <a:rPr lang="da-DK" b="1" smtClean="0"/>
              <a:t>Antal ombytninger 500 - 450 = 50 </a:t>
            </a:r>
            <a:endParaRPr lang="en-US" b="1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305800" cy="195897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 b="1"/>
              <a:t>Hvordan opnår man et lavt antal ombytninger </a:t>
            </a:r>
          </a:p>
          <a:p>
            <a:pPr algn="ctr" eaLnBrk="1" hangingPunct="1"/>
            <a:r>
              <a:rPr lang="da-DK" sz="4000" b="1"/>
              <a:t>– held eller dygtighed ?</a:t>
            </a:r>
            <a:endParaRPr 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38834" r="48936" b="27121"/>
          <a:stretch>
            <a:fillRect/>
          </a:stretch>
        </p:blipFill>
        <p:spPr bwMode="auto">
          <a:xfrm>
            <a:off x="2743200" y="1676400"/>
            <a:ext cx="4327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7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Om kurset…</a:t>
            </a:r>
            <a:endParaRPr lang="en-U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13316" name="Group 27"/>
          <p:cNvGrpSpPr>
            <a:grpSpLocks/>
          </p:cNvGrpSpPr>
          <p:nvPr/>
        </p:nvGrpSpPr>
        <p:grpSpPr bwMode="auto">
          <a:xfrm>
            <a:off x="5562600" y="1447800"/>
            <a:ext cx="2209800" cy="2241550"/>
            <a:chOff x="5442539" y="1288025"/>
            <a:chExt cx="2676686" cy="2700383"/>
          </a:xfrm>
        </p:grpSpPr>
        <p:pic>
          <p:nvPicPr>
            <p:cNvPr id="1335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6347275" y="2206137"/>
              <a:ext cx="8647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6350565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47273" y="1288025"/>
              <a:ext cx="86474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7255952" y="1288025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5442539" y="1288025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7256790" y="3124250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5442543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7254572" y="2206137"/>
              <a:ext cx="864651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2541" y="2206137"/>
              <a:ext cx="86348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62600" y="1447800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327" name="Group 59"/>
          <p:cNvGrpSpPr>
            <a:grpSpLocks/>
          </p:cNvGrpSpPr>
          <p:nvPr/>
        </p:nvGrpSpPr>
        <p:grpSpPr bwMode="auto">
          <a:xfrm>
            <a:off x="5568950" y="4041775"/>
            <a:ext cx="2236788" cy="2246313"/>
            <a:chOff x="5442545" y="1251822"/>
            <a:chExt cx="2710733" cy="2704936"/>
          </a:xfrm>
        </p:grpSpPr>
        <p:pic>
          <p:nvPicPr>
            <p:cNvPr id="133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7288529" y="2175533"/>
              <a:ext cx="864749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7282246" y="1256137"/>
              <a:ext cx="864158" cy="8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65535" y="2175533"/>
              <a:ext cx="864748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5442548" y="2175532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7283082" y="3092364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5442545" y="1251822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6365534" y="3090454"/>
              <a:ext cx="864158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6365535" y="1257420"/>
              <a:ext cx="8646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3827" y="3092364"/>
              <a:ext cx="863480" cy="86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562600" y="4064000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8" name="TextBox 31"/>
          <p:cNvSpPr txBox="1">
            <a:spLocks noChangeArrowheads="1"/>
          </p:cNvSpPr>
          <p:nvPr/>
        </p:nvSpPr>
        <p:spPr bwMode="auto">
          <a:xfrm rot="-5400000">
            <a:off x="2997200" y="33274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Puzzle            Original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3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0" y="1524000"/>
            <a:ext cx="3556000" cy="4343400"/>
          </a:xfrm>
        </p:spPr>
        <p:txBody>
          <a:bodyPr tIns="45719" bIns="45719"/>
          <a:lstStyle/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1334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88335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8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Cykler (Permutationer)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2133600" y="1752600"/>
            <a:ext cx="4876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800"/>
              <a:t>Hver pil peger på brikkens korrekte plads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800"/>
              <a:t>Definerer en mængde af cykler (fx cyklerne A,B,C,D)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16387" name="Group 27"/>
          <p:cNvGrpSpPr>
            <a:grpSpLocks/>
          </p:cNvGrpSpPr>
          <p:nvPr/>
        </p:nvGrpSpPr>
        <p:grpSpPr bwMode="auto">
          <a:xfrm>
            <a:off x="1447800" y="2463800"/>
            <a:ext cx="2209800" cy="2241550"/>
            <a:chOff x="5442539" y="1288025"/>
            <a:chExt cx="2676686" cy="2700383"/>
          </a:xfrm>
        </p:grpSpPr>
        <p:pic>
          <p:nvPicPr>
            <p:cNvPr id="164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6347275" y="2206137"/>
              <a:ext cx="8647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6350565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47273" y="1288025"/>
              <a:ext cx="86474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7255952" y="1288025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5442539" y="1288025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7256790" y="3124250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5442543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7254572" y="2206137"/>
              <a:ext cx="864651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2541" y="2206137"/>
              <a:ext cx="86348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447800" y="2463800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50169" r="56044" b="38503"/>
          <a:stretch>
            <a:fillRect/>
          </a:stretch>
        </p:blipFill>
        <p:spPr bwMode="auto">
          <a:xfrm>
            <a:off x="7092950" y="32051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61491" r="56047" b="27167"/>
          <a:stretch>
            <a:fillRect/>
          </a:stretch>
        </p:blipFill>
        <p:spPr bwMode="auto">
          <a:xfrm>
            <a:off x="7086600" y="2441575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8834" r="56030" b="49825"/>
          <a:stretch>
            <a:fillRect/>
          </a:stretch>
        </p:blipFill>
        <p:spPr bwMode="auto">
          <a:xfrm>
            <a:off x="6330950" y="3205163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4" t="38834" r="48946" b="49825"/>
          <a:stretch>
            <a:fillRect/>
          </a:stretch>
        </p:blipFill>
        <p:spPr bwMode="auto">
          <a:xfrm>
            <a:off x="5568950" y="3205163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38834" r="63129" b="49825"/>
          <a:stretch>
            <a:fillRect/>
          </a:stretch>
        </p:blipFill>
        <p:spPr bwMode="auto">
          <a:xfrm>
            <a:off x="7088188" y="3965575"/>
            <a:ext cx="712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0" t="61491" r="48946" b="27167"/>
          <a:stretch>
            <a:fillRect/>
          </a:stretch>
        </p:blipFill>
        <p:spPr bwMode="auto">
          <a:xfrm>
            <a:off x="5568950" y="2438400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61491" r="63121" b="27167"/>
          <a:stretch>
            <a:fillRect/>
          </a:stretch>
        </p:blipFill>
        <p:spPr bwMode="auto">
          <a:xfrm>
            <a:off x="6330950" y="3963988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50169" r="48946" b="38503"/>
          <a:stretch>
            <a:fillRect/>
          </a:stretch>
        </p:blipFill>
        <p:spPr bwMode="auto">
          <a:xfrm>
            <a:off x="6330950" y="24431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0169" r="63127" b="38503"/>
          <a:stretch>
            <a:fillRect/>
          </a:stretch>
        </p:blipFill>
        <p:spPr bwMode="auto">
          <a:xfrm>
            <a:off x="5568950" y="3965575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5562600" y="2460625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17" name="TextBox 70"/>
          <p:cNvSpPr txBox="1">
            <a:spLocks noChangeArrowheads="1"/>
          </p:cNvSpPr>
          <p:nvPr/>
        </p:nvSpPr>
        <p:spPr bwMode="auto">
          <a:xfrm rot="-5400000">
            <a:off x="4445000" y="3251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Puzzle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 rot="-5400000">
            <a:off x="101600" y="3251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chemeClr val="bg1"/>
                </a:solidFill>
              </a:rPr>
              <a:t>Original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091113" y="1866900"/>
            <a:ext cx="3151187" cy="3429000"/>
            <a:chOff x="5091446" y="1866363"/>
            <a:chExt cx="3151034" cy="3430073"/>
          </a:xfrm>
        </p:grpSpPr>
        <p:sp>
          <p:nvSpPr>
            <p:cNvPr id="54" name="Arc 53"/>
            <p:cNvSpPr/>
            <p:nvPr/>
          </p:nvSpPr>
          <p:spPr>
            <a:xfrm>
              <a:off x="5091446" y="3047833"/>
              <a:ext cx="2147783" cy="2248603"/>
            </a:xfrm>
            <a:prstGeom prst="arc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10800000">
              <a:off x="6108984" y="1866363"/>
              <a:ext cx="2133496" cy="2286715"/>
            </a:xfrm>
            <a:prstGeom prst="arc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6172200" y="2470150"/>
            <a:ext cx="1376363" cy="1470025"/>
            <a:chOff x="6172201" y="2470943"/>
            <a:chExt cx="1375991" cy="1468850"/>
          </a:xfrm>
        </p:grpSpPr>
        <p:sp>
          <p:nvSpPr>
            <p:cNvPr id="56" name="Arc 55"/>
            <p:cNvSpPr/>
            <p:nvPr/>
          </p:nvSpPr>
          <p:spPr>
            <a:xfrm rot="14595873">
              <a:off x="6401859" y="2793459"/>
              <a:ext cx="1229329" cy="1063338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6172201" y="2796121"/>
              <a:ext cx="1218870" cy="1089740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7532723">
              <a:off x="6332027" y="2553939"/>
              <a:ext cx="1229330" cy="1063338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5605463" y="1965325"/>
            <a:ext cx="2708275" cy="2636838"/>
            <a:chOff x="5606178" y="1965717"/>
            <a:chExt cx="2707137" cy="2636101"/>
          </a:xfrm>
        </p:grpSpPr>
        <p:sp>
          <p:nvSpPr>
            <p:cNvPr id="60" name="Arc 59"/>
            <p:cNvSpPr/>
            <p:nvPr/>
          </p:nvSpPr>
          <p:spPr>
            <a:xfrm rot="4941578">
              <a:off x="5427477" y="2144418"/>
              <a:ext cx="2590076" cy="2232673"/>
            </a:xfrm>
            <a:prstGeom prst="arc">
              <a:avLst>
                <a:gd name="adj1" fmla="val 15142363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7634865">
              <a:off x="5635352" y="2190442"/>
              <a:ext cx="2590076" cy="2232674"/>
            </a:xfrm>
            <a:prstGeom prst="arc">
              <a:avLst>
                <a:gd name="adj1" fmla="val 20218556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 rot="10132035">
              <a:off x="5723604" y="2343436"/>
              <a:ext cx="2589711" cy="2231401"/>
            </a:xfrm>
            <a:prstGeom prst="arc">
              <a:avLst>
                <a:gd name="adj1" fmla="val 20218556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 rot="18538267">
              <a:off x="5709165" y="2305505"/>
              <a:ext cx="2229814" cy="2232673"/>
            </a:xfrm>
            <a:prstGeom prst="arc">
              <a:avLst>
                <a:gd name="adj1" fmla="val 13750589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0" y="5715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chemeClr val="bg1"/>
                </a:solidFill>
              </a:rPr>
              <a:t>En løsning:   </a:t>
            </a:r>
            <a:r>
              <a:rPr lang="da-DK" b="1">
                <a:solidFill>
                  <a:srgbClr val="0066FF"/>
                </a:solidFill>
              </a:rPr>
              <a:t>1-9</a:t>
            </a:r>
            <a:r>
              <a:rPr lang="da-DK" b="1">
                <a:solidFill>
                  <a:schemeClr val="bg1"/>
                </a:solidFill>
              </a:rPr>
              <a:t> </a:t>
            </a:r>
            <a:r>
              <a:rPr lang="da-DK" b="1">
                <a:solidFill>
                  <a:srgbClr val="FFC000"/>
                </a:solidFill>
              </a:rPr>
              <a:t>2-6 5-6</a:t>
            </a:r>
            <a:r>
              <a:rPr lang="da-DK" b="1">
                <a:solidFill>
                  <a:schemeClr val="bg1"/>
                </a:solidFill>
              </a:rPr>
              <a:t> </a:t>
            </a:r>
            <a:r>
              <a:rPr lang="da-DK" b="1">
                <a:solidFill>
                  <a:srgbClr val="FF0000"/>
                </a:solidFill>
              </a:rPr>
              <a:t>8-3 4-8 8-7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0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Ombytninger og Cykler</a:t>
            </a:r>
            <a:endParaRPr lang="en-US" b="1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b="24237"/>
          <a:stretch>
            <a:fillRect/>
          </a:stretch>
        </p:blipFill>
        <p:spPr>
          <a:xfrm>
            <a:off x="0" y="1600200"/>
            <a:ext cx="9144000" cy="1828800"/>
          </a:xfrm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8305800" cy="26860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i </a:t>
            </a:r>
            <a:r>
              <a:rPr lang="en-US" sz="2400" b="1"/>
              <a:t>samme cykel</a:t>
            </a:r>
            <a:r>
              <a:rPr lang="en-US" sz="2400"/>
              <a:t> øger antallet af cykler med én.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fra to </a:t>
            </a:r>
            <a:r>
              <a:rPr lang="en-US" sz="2400" b="1"/>
              <a:t>forskellige cykler</a:t>
            </a:r>
            <a:r>
              <a:rPr lang="en-US" sz="2400"/>
              <a:t> reducerer antallet af cykler med én.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 err="1"/>
              <a:t>Når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korrekt</a:t>
            </a:r>
            <a:r>
              <a:rPr lang="en-US" sz="2400" dirty="0"/>
              <a:t> </a:t>
            </a:r>
            <a:r>
              <a:rPr lang="en-US" sz="2400" dirty="0" err="1"/>
              <a:t>placeret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der </a:t>
            </a:r>
            <a:r>
              <a:rPr lang="en-US" sz="2400" dirty="0" err="1"/>
              <a:t>præcis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/>
              <a:t>For at </a:t>
            </a:r>
            <a:r>
              <a:rPr lang="en-US" sz="2400" dirty="0" err="1"/>
              <a:t>løse</a:t>
            </a:r>
            <a:r>
              <a:rPr lang="en-US" sz="2400" dirty="0"/>
              <a:t> et </a:t>
            </a:r>
            <a:r>
              <a:rPr lang="en-US" sz="2400" dirty="0" err="1"/>
              <a:t>puslespil</a:t>
            </a:r>
            <a:r>
              <a:rPr lang="en-US" sz="2400" dirty="0"/>
              <a:t> med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</a:t>
            </a:r>
            <a:r>
              <a:rPr lang="en-US" sz="2400" dirty="0" smtClean="0"/>
              <a:t>i </a:t>
            </a:r>
            <a:r>
              <a:rPr lang="en-US" sz="2400" dirty="0" err="1"/>
              <a:t>starten</a:t>
            </a:r>
            <a:r>
              <a:rPr lang="en-US" sz="2400" dirty="0"/>
              <a:t> </a:t>
            </a:r>
            <a:r>
              <a:rPr lang="en-US" sz="2400" dirty="0" err="1"/>
              <a:t>kræves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≥ 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ombytninger</a:t>
            </a:r>
            <a:r>
              <a:rPr lang="en-US" sz="2400" dirty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10540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nedre grænse</a:t>
            </a:r>
            <a:r>
              <a:rPr lang="da-DK" sz="2400" b="1"/>
              <a:t> for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ALLE algoritmer der løser problemet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8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  <p:bldP spid="778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En (grådig) algoritme</a:t>
            </a:r>
            <a:endParaRPr lang="en-US" b="1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4999" r="5751" b="31168"/>
          <a:stretch>
            <a:fillRect/>
          </a:stretch>
        </p:blipFill>
        <p:spPr bwMode="auto">
          <a:xfrm>
            <a:off x="0" y="2286000"/>
            <a:ext cx="91440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6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bytter aldrig om på brikker der står korrekt.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udfører </a:t>
            </a:r>
            <a:r>
              <a:rPr lang="en-US" sz="2400">
                <a:solidFill>
                  <a:srgbClr val="0066FF"/>
                </a:solidFill>
                <a:cs typeface="Arial" charset="0"/>
              </a:rPr>
              <a:t>≤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 -1</a:t>
            </a:r>
            <a:r>
              <a:rPr lang="en-US" sz="2400">
                <a:cs typeface="Arial" charset="0"/>
              </a:rPr>
              <a:t> ombytninger</a:t>
            </a:r>
            <a:endParaRPr lang="en-US" sz="2000">
              <a:cs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øvre grænse</a:t>
            </a:r>
            <a:r>
              <a:rPr lang="da-DK" sz="2400" b="1"/>
              <a:t> for en konkret algoritme</a:t>
            </a:r>
            <a:endParaRPr lang="en-US" sz="2400" b="1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/>
              <a:t>For at </a:t>
            </a:r>
            <a:r>
              <a:rPr lang="en-US" sz="2400" dirty="0" err="1"/>
              <a:t>løse</a:t>
            </a:r>
            <a:r>
              <a:rPr lang="en-US" sz="2400" dirty="0"/>
              <a:t> et </a:t>
            </a:r>
            <a:r>
              <a:rPr lang="en-US" sz="2400" dirty="0" err="1"/>
              <a:t>puslespil</a:t>
            </a:r>
            <a:r>
              <a:rPr lang="en-US" sz="2400" dirty="0"/>
              <a:t> med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</a:t>
            </a:r>
            <a:r>
              <a:rPr lang="en-US" sz="2400" dirty="0" smtClean="0"/>
              <a:t>i </a:t>
            </a:r>
            <a:r>
              <a:rPr lang="en-US" sz="2400" dirty="0" err="1"/>
              <a:t>starten</a:t>
            </a:r>
            <a:r>
              <a:rPr lang="en-US" sz="2400" dirty="0"/>
              <a:t> </a:t>
            </a:r>
            <a:r>
              <a:rPr lang="en-US" sz="2400" dirty="0" err="1"/>
              <a:t>udfører</a:t>
            </a:r>
            <a:r>
              <a:rPr lang="en-US" sz="2400" dirty="0"/>
              <a:t> </a:t>
            </a:r>
            <a:r>
              <a:rPr lang="en-US" sz="2400" dirty="0" err="1"/>
              <a:t>algoritmen</a:t>
            </a:r>
            <a:r>
              <a:rPr lang="en-US" sz="2400" dirty="0"/>
              <a:t> </a:t>
            </a:r>
            <a:r>
              <a:rPr lang="en-US" sz="2400" dirty="0" err="1"/>
              <a:t>præcis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ombytninger</a:t>
            </a:r>
            <a:r>
              <a:rPr lang="en-US" sz="2400" dirty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 dirty="0"/>
              <a:t>Algoritmen er </a:t>
            </a:r>
            <a:r>
              <a:rPr lang="da-DK" sz="2400" b="1" dirty="0">
                <a:solidFill>
                  <a:srgbClr val="0066FF"/>
                </a:solidFill>
              </a:rPr>
              <a:t>optimal </a:t>
            </a:r>
            <a:r>
              <a:rPr lang="da-DK" sz="2400" b="1" dirty="0"/>
              <a:t>da antal ombytninger er bedst </a:t>
            </a:r>
            <a:r>
              <a:rPr lang="da-DK" sz="2400" b="1" dirty="0" smtClean="0"/>
              <a:t>mulig (de viste nedre og øvre grænser er identiske)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6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/>
      <p:bldP spid="79877" grpId="0" animBg="1"/>
      <p:bldP spid="79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Sætning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8305800" cy="177800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For at løse et puslespil med </a:t>
            </a:r>
          </a:p>
          <a:p>
            <a:pPr algn="ctr" eaLnBrk="1" hangingPunct="1"/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/>
              <a:t> brikker og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/>
              <a:t> cykler i starten </a:t>
            </a:r>
          </a:p>
          <a:p>
            <a:pPr algn="ctr" eaLnBrk="1" hangingPunct="1"/>
            <a:r>
              <a:rPr lang="en-US" sz="3600" b="1"/>
              <a:t>kræves præcis </a:t>
            </a:r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>
                <a:solidFill>
                  <a:schemeClr val="accent2"/>
                </a:solidFill>
              </a:rPr>
              <a:t> –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 i="1"/>
              <a:t> </a:t>
            </a:r>
            <a:r>
              <a:rPr lang="en-US" sz="3600" b="1"/>
              <a:t>ombytninger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800" b="1" smtClean="0"/>
              <a:t>Fordelingen af antal cykler </a:t>
            </a:r>
            <a:br>
              <a:rPr lang="da-DK" sz="4800" b="1" smtClean="0"/>
            </a:br>
            <a:r>
              <a:rPr lang="da-DK" sz="3600" b="1" i="1" smtClean="0"/>
              <a:t>n </a:t>
            </a:r>
            <a:r>
              <a:rPr lang="da-DK" sz="3600" b="1" smtClean="0"/>
              <a:t>= 64, 10.000.000 permutationer</a:t>
            </a:r>
            <a:endParaRPr lang="en-US" sz="3600" b="1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20204" r="10185" b="15819"/>
          <a:stretch>
            <a:fillRect/>
          </a:stretch>
        </p:blipFill>
        <p:spPr>
          <a:xfrm>
            <a:off x="609600" y="2438400"/>
            <a:ext cx="8229600" cy="3813175"/>
          </a:xfrm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477000" y="4724400"/>
            <a:ext cx="4572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8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har vi så lært… ?</a:t>
            </a:r>
            <a:endParaRPr lang="en-US" b="1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95250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Undervisningsformer</a:t>
            </a: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Forelæsninger</a:t>
            </a:r>
            <a:r>
              <a:rPr lang="en-US" sz="2400" dirty="0" smtClean="0"/>
              <a:t>: 4 timer/</a:t>
            </a:r>
            <a:r>
              <a:rPr lang="en-US" sz="2400" dirty="0" err="1" smtClean="0"/>
              <a:t>uge</a:t>
            </a:r>
            <a:r>
              <a:rPr lang="en-US" sz="2400" dirty="0" smtClean="0"/>
              <a:t> (2+2). </a:t>
            </a:r>
            <a:r>
              <a:rPr lang="en-US" sz="2400" dirty="0" err="1" smtClean="0"/>
              <a:t>Øvelser</a:t>
            </a:r>
            <a:r>
              <a:rPr lang="en-US" sz="2400" dirty="0" smtClean="0"/>
              <a:t>: 3 timer/</a:t>
            </a:r>
            <a:r>
              <a:rPr lang="en-US" sz="2400" dirty="0" err="1" smtClean="0"/>
              <a:t>uge</a:t>
            </a:r>
            <a:r>
              <a:rPr lang="en-US" sz="2400" dirty="0"/>
              <a:t>.</a:t>
            </a:r>
            <a:r>
              <a:rPr lang="en-US" sz="2400" dirty="0" smtClean="0"/>
              <a:t> Café.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Obligatorisk</a:t>
            </a:r>
            <a:r>
              <a:rPr lang="en-US" sz="2400" b="1" dirty="0" smtClean="0"/>
              <a:t> program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13 </a:t>
            </a:r>
            <a:r>
              <a:rPr lang="en-US" sz="2400" dirty="0" err="1" smtClean="0"/>
              <a:t>teoretiske</a:t>
            </a:r>
            <a:r>
              <a:rPr lang="en-US" sz="2400" dirty="0" smtClean="0"/>
              <a:t> </a:t>
            </a:r>
            <a:r>
              <a:rPr lang="en-US" sz="2400" dirty="0" err="1" smtClean="0"/>
              <a:t>opgaver</a:t>
            </a:r>
            <a:r>
              <a:rPr lang="en-US" sz="2400" dirty="0" smtClean="0"/>
              <a:t> + et </a:t>
            </a:r>
            <a:r>
              <a:rPr lang="en-US" sz="2400" dirty="0" err="1" smtClean="0"/>
              <a:t>antal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programerings</a:t>
            </a:r>
            <a:r>
              <a:rPr lang="en-US" sz="2400" dirty="0" smtClean="0"/>
              <a:t> </a:t>
            </a:r>
            <a:r>
              <a:rPr lang="en-US" sz="2400" dirty="0" err="1" smtClean="0"/>
              <a:t>opgaver</a:t>
            </a: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Evalueringsform</a:t>
            </a: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2 timers </a:t>
            </a:r>
            <a:r>
              <a:rPr lang="en-US" sz="2400" dirty="0" err="1" smtClean="0"/>
              <a:t>skriftlig</a:t>
            </a:r>
            <a:r>
              <a:rPr lang="en-US" sz="2400" dirty="0" smtClean="0"/>
              <a:t>, intern </a:t>
            </a:r>
            <a:r>
              <a:rPr lang="en-US" sz="2400" dirty="0" err="1" smtClean="0"/>
              <a:t>censur</a:t>
            </a:r>
            <a:r>
              <a:rPr lang="en-US" sz="2400" dirty="0" smtClean="0"/>
              <a:t>, 7-skala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Sprog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Dansk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Grundlæggende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Algoritmer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Datastrukturer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2743200"/>
            <a:ext cx="5562600" cy="1752600"/>
            <a:chOff x="0" y="3429000"/>
            <a:chExt cx="5562600" cy="1752600"/>
          </a:xfrm>
        </p:grpSpPr>
        <p:sp>
          <p:nvSpPr>
            <p:cNvPr id="60431" name="AutoShape 15"/>
            <p:cNvSpPr>
              <a:spLocks noChangeArrowheads="1"/>
            </p:cNvSpPr>
            <p:nvPr/>
          </p:nvSpPr>
          <p:spPr bwMode="auto">
            <a:xfrm>
              <a:off x="0" y="3429000"/>
              <a:ext cx="5562600" cy="1752600"/>
            </a:xfrm>
            <a:prstGeom prst="wedgeEllipseCallout">
              <a:avLst>
                <a:gd name="adj1" fmla="val 46120"/>
                <a:gd name="adj2" fmla="val -87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85800" y="3733800"/>
              <a:ext cx="4800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400" b="1" dirty="0">
                  <a:solidFill>
                    <a:srgbClr val="0066FF"/>
                  </a:solidFill>
                </a:rPr>
                <a:t>Forelæsningerne </a:t>
              </a:r>
              <a:r>
                <a:rPr lang="da-DK" sz="2400" b="1" dirty="0" smtClean="0">
                  <a:solidFill>
                    <a:srgbClr val="0066FF"/>
                  </a:solidFill>
                </a:rPr>
                <a:t>gennemgår </a:t>
              </a:r>
              <a:r>
                <a:rPr lang="da-DK" sz="2400" b="1" dirty="0">
                  <a:solidFill>
                    <a:srgbClr val="0066FF"/>
                  </a:solidFill>
                </a:rPr>
                <a:t>stoffet fra bogen. I øvelserne </a:t>
              </a:r>
              <a:r>
                <a:rPr lang="da-DK" sz="2400" b="1" i="1" dirty="0">
                  <a:solidFill>
                    <a:srgbClr val="0066FF"/>
                  </a:solidFill>
                </a:rPr>
                <a:t>arbejder</a:t>
              </a:r>
              <a:r>
                <a:rPr lang="da-DK" sz="2400" b="1" dirty="0">
                  <a:solidFill>
                    <a:srgbClr val="0066FF"/>
                  </a:solidFill>
                </a:rPr>
                <a:t> man med stoffet.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33514" y="5028150"/>
            <a:ext cx="4953000" cy="1600200"/>
            <a:chOff x="-443668" y="1831920"/>
            <a:chExt cx="6132286" cy="2987040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-443668" y="1831920"/>
              <a:ext cx="6132286" cy="2987040"/>
            </a:xfrm>
            <a:prstGeom prst="wedgeEllipseCallout">
              <a:avLst>
                <a:gd name="adj1" fmla="val -61878"/>
                <a:gd name="adj2" fmla="val -405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05418" y="2258640"/>
              <a:ext cx="5163458" cy="224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400" b="1" dirty="0" smtClean="0">
                  <a:solidFill>
                    <a:srgbClr val="0066FF"/>
                  </a:solidFill>
                </a:rPr>
                <a:t>Forelæsninger dansk, materialer engelsk, øvelser dansk/engelsk!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28900" y="3162478"/>
            <a:ext cx="6019800" cy="1964910"/>
            <a:chOff x="3200400" y="2606387"/>
            <a:chExt cx="6019800" cy="2438400"/>
          </a:xfrm>
        </p:grpSpPr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3200400" y="2606387"/>
              <a:ext cx="6019800" cy="2438400"/>
            </a:xfrm>
            <a:prstGeom prst="wedgeEllipseCallout">
              <a:avLst>
                <a:gd name="adj1" fmla="val -54115"/>
                <a:gd name="adj2" fmla="val -50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3524803" y="3088311"/>
              <a:ext cx="5370993" cy="183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1800" b="1" dirty="0" smtClean="0">
                  <a:solidFill>
                    <a:srgbClr val="0066FF"/>
                  </a:solidFill>
                </a:rPr>
                <a:t>De teoretiske opgaver skal </a:t>
              </a:r>
              <a:r>
                <a:rPr lang="da-DK" sz="1800" b="1" dirty="0">
                  <a:solidFill>
                    <a:srgbClr val="0066FF"/>
                  </a:solidFill>
                </a:rPr>
                <a:t>alle </a:t>
              </a:r>
              <a:r>
                <a:rPr lang="da-DK" sz="1800" b="1" dirty="0" smtClean="0">
                  <a:solidFill>
                    <a:srgbClr val="0066FF"/>
                  </a:solidFill>
                </a:rPr>
                <a:t>være </a:t>
              </a:r>
              <a:r>
                <a:rPr lang="da-DK" sz="1800" b="1" dirty="0">
                  <a:solidFill>
                    <a:srgbClr val="0066FF"/>
                  </a:solidFill>
                </a:rPr>
                <a:t>godkendt for at kunne gå til eksamen. Opgaverne afleveres i grupper </a:t>
              </a:r>
              <a:r>
                <a:rPr lang="da-DK" sz="1800" b="1" dirty="0" smtClean="0">
                  <a:solidFill>
                    <a:srgbClr val="0066FF"/>
                  </a:solidFill>
                </a:rPr>
                <a:t>af max 3 personer. Programmeringsopgaverne tæller med til den endelige karakter.</a:t>
              </a:r>
              <a:endParaRPr lang="en-US" sz="18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68980" y="5181600"/>
            <a:ext cx="5865520" cy="1676400"/>
            <a:chOff x="3581400" y="5181600"/>
            <a:chExt cx="5562600" cy="1676400"/>
          </a:xfrm>
        </p:grpSpPr>
        <p:sp>
          <p:nvSpPr>
            <p:cNvPr id="60436" name="AutoShape 20"/>
            <p:cNvSpPr>
              <a:spLocks noChangeArrowheads="1"/>
            </p:cNvSpPr>
            <p:nvPr/>
          </p:nvSpPr>
          <p:spPr bwMode="auto">
            <a:xfrm>
              <a:off x="3581400" y="5181600"/>
              <a:ext cx="5562600" cy="1676400"/>
            </a:xfrm>
            <a:prstGeom prst="wedgeEllipseCallout">
              <a:avLst>
                <a:gd name="adj1" fmla="val -77884"/>
                <a:gd name="adj2" fmla="val -1097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4114800" y="5410200"/>
              <a:ext cx="4800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 b="1" dirty="0">
                  <a:solidFill>
                    <a:srgbClr val="0066FF"/>
                  </a:solidFill>
                </a:rPr>
                <a:t>Eksamen består </a:t>
              </a:r>
              <a:r>
                <a:rPr lang="da-DK" sz="2400" b="1" dirty="0" smtClean="0">
                  <a:solidFill>
                    <a:srgbClr val="0066FF"/>
                  </a:solidFill>
                </a:rPr>
                <a:t>af multiple </a:t>
              </a:r>
              <a:r>
                <a:rPr lang="da-DK" sz="2400" b="1" dirty="0" err="1" smtClean="0">
                  <a:solidFill>
                    <a:srgbClr val="0066FF"/>
                  </a:solidFill>
                </a:rPr>
                <a:t>choice</a:t>
              </a:r>
              <a:r>
                <a:rPr lang="da-DK" sz="2400" b="1" dirty="0" smtClean="0">
                  <a:solidFill>
                    <a:srgbClr val="0066FF"/>
                  </a:solidFill>
                </a:rPr>
                <a:t> og små skriftlige opgaver i stil med de ugentlige opgaver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Algoritmisk indsigt…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609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/>
              <a:t>Matematisk indsigt</a:t>
            </a:r>
            <a:r>
              <a:rPr lang="da-DK" smtClean="0"/>
              <a:t> (cykler)</a:t>
            </a:r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524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Resourceforbrug</a:t>
            </a:r>
            <a:r>
              <a:rPr lang="da-DK"/>
              <a:t> (antal ombytninger)</a:t>
            </a:r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2743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Nedre grænse</a:t>
            </a:r>
            <a:r>
              <a:rPr lang="da-DK"/>
              <a:t> ( </a:t>
            </a:r>
            <a:r>
              <a:rPr lang="da-DK">
                <a:cs typeface="Arial" charset="0"/>
              </a:rPr>
              <a:t>≥ </a:t>
            </a:r>
            <a:r>
              <a:rPr lang="da-DK" i="1">
                <a:cs typeface="Arial" charset="0"/>
              </a:rPr>
              <a:t>n </a:t>
            </a:r>
            <a:r>
              <a:rPr lang="da-DK">
                <a:cs typeface="Arial" charset="0"/>
              </a:rPr>
              <a:t>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52400" y="3429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Grådig algoritme</a:t>
            </a:r>
            <a:r>
              <a:rPr lang="da-DK"/>
              <a:t> </a:t>
            </a:r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52400" y="41910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Analyseret algoritmen</a:t>
            </a:r>
            <a:r>
              <a:rPr lang="da-DK"/>
              <a:t> ( </a:t>
            </a:r>
            <a:r>
              <a:rPr lang="da-DK">
                <a:cs typeface="Arial" charset="0"/>
              </a:rPr>
              <a:t>≤ </a:t>
            </a:r>
            <a:r>
              <a:rPr lang="da-DK" i="1">
                <a:cs typeface="Arial" charset="0"/>
              </a:rPr>
              <a:t>n</a:t>
            </a:r>
            <a:r>
              <a:rPr lang="da-DK">
                <a:cs typeface="Arial" charset="0"/>
              </a:rPr>
              <a:t> 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52400" y="4876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Optimal algoritme</a:t>
            </a:r>
            <a:r>
              <a:rPr lang="da-DK"/>
              <a:t> (argumenteret bedst mulig)</a:t>
            </a:r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2400" y="5638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Input afhængig resourceforbrug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1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/>
      <p:bldP spid="66565" grpId="0"/>
      <p:bldP spid="66567" grpId="0"/>
      <p:bldP spid="66568" grpId="0"/>
      <p:bldP spid="665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Tilfældige permutationer…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90800"/>
            <a:ext cx="6172200" cy="274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/>
              <a:t>Yderligere</a:t>
            </a:r>
            <a:r>
              <a:rPr lang="en-US" sz="2800" dirty="0" smtClean="0"/>
              <a:t> information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findes</a:t>
            </a:r>
            <a:r>
              <a:rPr lang="en-US" sz="2800" dirty="0" smtClean="0"/>
              <a:t> i David J.C. MacKay, </a:t>
            </a:r>
            <a:r>
              <a:rPr lang="en-US" sz="2800" dirty="0" err="1" smtClean="0"/>
              <a:t>tillæg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i="1" dirty="0" smtClean="0"/>
              <a:t>Information Theory, Inference, and Learning Algorithms</a:t>
            </a:r>
            <a:r>
              <a:rPr lang="en-US" sz="2800" dirty="0" smtClean="0"/>
              <a:t>, om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"Random Permutations“, 4 sider.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a-DK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a-DK" sz="1800" dirty="0" smtClean="0"/>
              <a:t>http://www.inference.phy.cam.ac.uk/mackay/itila/cycles.pdf</a:t>
            </a:r>
            <a:endParaRPr lang="en-US" sz="1800" dirty="0" smtClean="0"/>
          </a:p>
        </p:txBody>
      </p:sp>
      <p:pic>
        <p:nvPicPr>
          <p:cNvPr id="25604" name="Picture 5" descr="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32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5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15230"/>
            <a:ext cx="8229600" cy="1143000"/>
          </a:xfrm>
        </p:spPr>
        <p:txBody>
          <a:bodyPr/>
          <a:lstStyle/>
          <a:p>
            <a:r>
              <a:rPr lang="en-US" b="1" dirty="0" smtClean="0"/>
              <a:t>Et </a:t>
            </a:r>
            <a:r>
              <a:rPr lang="en-US" b="1" dirty="0" err="1" smtClean="0"/>
              <a:t>andet</a:t>
            </a:r>
            <a:r>
              <a:rPr lang="en-US" b="1" dirty="0" smtClean="0"/>
              <a:t> </a:t>
            </a:r>
            <a:r>
              <a:rPr lang="en-US" b="1" dirty="0" err="1" smtClean="0"/>
              <a:t>eksempel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algoritmisk</a:t>
            </a:r>
            <a:r>
              <a:rPr lang="en-US" b="1" dirty="0" smtClean="0"/>
              <a:t> </a:t>
            </a:r>
            <a:r>
              <a:rPr lang="en-US" b="1" dirty="0" err="1" smtClean="0"/>
              <a:t>problemstilling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86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08" y="9461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58" y="1281328"/>
            <a:ext cx="6172200" cy="85725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i </a:t>
            </a:r>
            <a:br>
              <a:rPr lang="en-US" b="1" dirty="0" smtClean="0"/>
            </a:br>
            <a:r>
              <a:rPr lang="en-US" b="1" dirty="0" err="1" smtClean="0"/>
              <a:t>Sorteret</a:t>
            </a:r>
            <a:r>
              <a:rPr lang="en-US" b="1" dirty="0" smtClean="0"/>
              <a:t> </a:t>
            </a:r>
            <a:r>
              <a:rPr lang="en-US" b="1" dirty="0" err="1"/>
              <a:t>L</a:t>
            </a:r>
            <a:r>
              <a:rPr lang="en-US" b="1" dirty="0" err="1" smtClean="0"/>
              <a:t>iste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69622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3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958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13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4126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33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7790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9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2294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42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3706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7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0042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27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8210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37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1874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11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6378" y="3168115"/>
            <a:ext cx="6480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chemeClr val="bg1"/>
                </a:solidFill>
              </a:rPr>
              <a:t>89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622" y="5157193"/>
            <a:ext cx="680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  <a:sym typeface="Symbol"/>
              </a:rPr>
              <a:t>1+ </a:t>
            </a:r>
            <a:r>
              <a:rPr lang="da-DK" sz="2400" b="1" dirty="0">
                <a:solidFill>
                  <a:srgbClr val="C00000"/>
                </a:solidFill>
              </a:rPr>
              <a:t>log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>
                <a:solidFill>
                  <a:srgbClr val="C00000"/>
                </a:solidFill>
              </a:rPr>
              <a:t> n</a:t>
            </a:r>
            <a:r>
              <a:rPr lang="da-DK" sz="2400" b="1" dirty="0">
                <a:solidFill>
                  <a:srgbClr val="C00000"/>
                </a:solidFill>
                <a:sym typeface="Symbol"/>
              </a:rPr>
              <a:t>  sammenligninger</a:t>
            </a:r>
            <a:endParaRPr lang="da-D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5230"/>
            <a:ext cx="9144000" cy="1143000"/>
          </a:xfrm>
        </p:spPr>
        <p:txBody>
          <a:bodyPr/>
          <a:lstStyle/>
          <a:p>
            <a:r>
              <a:rPr lang="en-US" b="1" dirty="0" smtClean="0"/>
              <a:t>Et </a:t>
            </a:r>
            <a:r>
              <a:rPr lang="en-US" b="1" dirty="0" err="1" smtClean="0"/>
              <a:t>tredie</a:t>
            </a:r>
            <a:r>
              <a:rPr lang="en-US" b="1" dirty="0" smtClean="0"/>
              <a:t> </a:t>
            </a:r>
            <a:r>
              <a:rPr lang="en-US" b="1" dirty="0" err="1" smtClean="0"/>
              <a:t>eksempel</a:t>
            </a:r>
            <a:r>
              <a:rPr lang="en-US" b="1" dirty="0" smtClean="0"/>
              <a:t> – </a:t>
            </a:r>
            <a:br>
              <a:rPr lang="en-US" b="1" dirty="0" smtClean="0"/>
            </a:b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algoritmisk</a:t>
            </a:r>
            <a:r>
              <a:rPr lang="en-US" b="1" dirty="0" smtClean="0"/>
              <a:t> </a:t>
            </a:r>
            <a:r>
              <a:rPr lang="en-US" b="1" dirty="0" err="1" smtClean="0"/>
              <a:t>anvendelse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3433"/>
            <a:ext cx="9144000" cy="424294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Patience </a:t>
            </a:r>
            <a:r>
              <a:rPr lang="en-US" sz="4000" b="1" dirty="0"/>
              <a:t>Diff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&amp; </a:t>
            </a:r>
            <a:br>
              <a:rPr lang="en-US" sz="4000" b="1" dirty="0" smtClean="0"/>
            </a:br>
            <a:r>
              <a:rPr lang="en-US" sz="4000" b="1" dirty="0" err="1" smtClean="0"/>
              <a:t>Længste</a:t>
            </a:r>
            <a:r>
              <a:rPr lang="en-US" sz="4000" b="1" dirty="0" smtClean="0"/>
              <a:t> </a:t>
            </a:r>
            <a:r>
              <a:rPr lang="en-US" sz="4000" b="1" dirty="0" err="1"/>
              <a:t>Voksende</a:t>
            </a:r>
            <a:r>
              <a:rPr lang="en-US" sz="4000" b="1" dirty="0"/>
              <a:t> </a:t>
            </a:r>
            <a:r>
              <a:rPr lang="en-US" sz="4000" b="1" dirty="0" err="1" smtClean="0"/>
              <a:t>Delsekvenser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8428" y="1183181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if(n &gt; 1)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fact(n-1) * n;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if(n &gt; 2)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fib(n-1) + fib(n-2);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13042" y="2206679"/>
            <a:ext cx="4572000" cy="84946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$ diff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A.c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B.c</a:t>
            </a:r>
            <a:endParaRPr lang="en-US" sz="14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3,4c3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//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Frobs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 heartily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fib(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n)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6,7c5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nn-NO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for(i = 0; i &lt; 10; i++)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if(n &gt; 2)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9,10c7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("Your answer is: ");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("%d\n", foo);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    return fib(n-1) + fib(n-2);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11a9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return 1;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14c12,13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fact(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n)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//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Frobs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 heartily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foo)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16c15,16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if(n &gt; 1)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nn-NO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for(i = 0; i &lt; 10; i++)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18c18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    return fact(n-1) * n;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("%d\n", foo);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20d19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return 1;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25c24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&lt;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(fact(10));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---</a:t>
            </a:r>
          </a:p>
          <a:p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&gt;     </a:t>
            </a:r>
            <a:r>
              <a:rPr lang="en-US" sz="14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frobnitz</a:t>
            </a:r>
            <a:r>
              <a:rPr lang="en-US" sz="1400" dirty="0">
                <a:solidFill>
                  <a:prstClr val="black"/>
                </a:solidFill>
                <a:latin typeface="Lucida Console" panose="020B0609040504020204" pitchFamily="49" charset="0"/>
              </a:rPr>
              <a:t>(fib(10));</a:t>
            </a:r>
          </a:p>
          <a:p>
            <a:endParaRPr lang="en-US" sz="1400" dirty="0">
              <a:solidFill>
                <a:prstClr val="black"/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1133" y="2062329"/>
            <a:ext cx="336331" cy="291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681047" y="1916497"/>
            <a:ext cx="336331" cy="291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>
            <a:stCxn id="2" idx="6"/>
            <a:endCxn id="6" idx="2"/>
          </p:cNvCxnSpPr>
          <p:nvPr/>
        </p:nvCxnSpPr>
        <p:spPr>
          <a:xfrm flipV="1">
            <a:off x="977464" y="2062328"/>
            <a:ext cx="3703583" cy="1458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8996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3 timer </a:t>
            </a:r>
            <a:r>
              <a:rPr lang="en-US" sz="2400" b="1" dirty="0" err="1" smtClean="0"/>
              <a:t>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ugen</a:t>
            </a:r>
            <a:r>
              <a:rPr lang="en-US" sz="2400" b="1" dirty="0"/>
              <a:t> </a:t>
            </a:r>
            <a:r>
              <a:rPr lang="en-US" sz="2400" b="1" dirty="0" smtClean="0"/>
              <a:t>med en </a:t>
            </a:r>
            <a:r>
              <a:rPr lang="en-US" sz="2400" b="1" dirty="0" err="1" smtClean="0"/>
              <a:t>instruktor</a:t>
            </a:r>
            <a:r>
              <a:rPr lang="en-US" sz="2400" b="1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En </a:t>
            </a:r>
            <a:r>
              <a:rPr lang="en-US" sz="2400" b="1" dirty="0" err="1" smtClean="0"/>
              <a:t>række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teoretiske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opgaver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hver</a:t>
            </a:r>
            <a:r>
              <a:rPr lang="en-US" sz="2400" b="1" dirty="0" smtClean="0"/>
              <a:t> gang.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Format: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 </a:t>
            </a:r>
            <a:r>
              <a:rPr lang="en-US" sz="2400" dirty="0" err="1" smtClean="0"/>
              <a:t>forbereder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hjemmefra</a:t>
            </a:r>
            <a:r>
              <a:rPr lang="en-US" sz="2400" dirty="0" smtClean="0"/>
              <a:t> og </a:t>
            </a:r>
            <a:r>
              <a:rPr lang="en-US" sz="2400" dirty="0" err="1" smtClean="0"/>
              <a:t>forsøger</a:t>
            </a:r>
            <a:r>
              <a:rPr lang="en-US" sz="2400" dirty="0" smtClean="0"/>
              <a:t> at </a:t>
            </a:r>
            <a:r>
              <a:rPr lang="en-US" sz="2400" dirty="0" err="1" smtClean="0"/>
              <a:t>forstå</a:t>
            </a:r>
            <a:r>
              <a:rPr lang="en-US" sz="2400" dirty="0" smtClean="0"/>
              <a:t> og </a:t>
            </a:r>
            <a:r>
              <a:rPr lang="en-US" sz="2400" dirty="0" err="1" smtClean="0"/>
              <a:t>løse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opgaverne</a:t>
            </a:r>
            <a:r>
              <a:rPr lang="en-US" sz="2400" dirty="0"/>
              <a:t> </a:t>
            </a:r>
            <a:r>
              <a:rPr lang="en-US" sz="2400" dirty="0" err="1" smtClean="0"/>
              <a:t>inden</a:t>
            </a:r>
            <a:r>
              <a:rPr lang="en-US" sz="2400" dirty="0" smtClean="0"/>
              <a:t> i </a:t>
            </a:r>
            <a:r>
              <a:rPr lang="en-US" sz="2400" dirty="0" err="1" smtClean="0"/>
              <a:t>kommer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err="1" smtClean="0"/>
              <a:t>Brug</a:t>
            </a:r>
            <a:r>
              <a:rPr lang="en-US" sz="2400" dirty="0" smtClean="0"/>
              <a:t> </a:t>
            </a:r>
            <a:r>
              <a:rPr lang="en-US" sz="2400" dirty="0" err="1" smtClean="0"/>
              <a:t>studiecaféen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at </a:t>
            </a:r>
            <a:r>
              <a:rPr lang="en-US" sz="2400" dirty="0" err="1" smtClean="0"/>
              <a:t>få</a:t>
            </a:r>
            <a:r>
              <a:rPr lang="en-US" sz="2400" dirty="0" smtClean="0"/>
              <a:t> </a:t>
            </a:r>
            <a:r>
              <a:rPr lang="en-US" sz="2400" dirty="0" err="1" smtClean="0"/>
              <a:t>hjælp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en-US" sz="2400" dirty="0" err="1" smtClean="0"/>
              <a:t>øvelserne</a:t>
            </a:r>
            <a:r>
              <a:rPr lang="en-US" sz="2400" dirty="0" smtClean="0"/>
              <a:t> </a:t>
            </a:r>
            <a:r>
              <a:rPr lang="en-US" sz="2400" dirty="0" err="1" smtClean="0"/>
              <a:t>gennemgåes</a:t>
            </a:r>
            <a:r>
              <a:rPr lang="en-US" sz="2400" dirty="0" smtClean="0"/>
              <a:t> </a:t>
            </a:r>
            <a:r>
              <a:rPr lang="en-US" sz="2400" dirty="0" err="1" smtClean="0"/>
              <a:t>opgaverne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 de </a:t>
            </a:r>
            <a:r>
              <a:rPr lang="en-US" sz="2400" dirty="0" err="1" smtClean="0"/>
              <a:t>studerende</a:t>
            </a:r>
            <a:r>
              <a:rPr lang="en-US" sz="2400" dirty="0" smtClean="0"/>
              <a:t>, </a:t>
            </a:r>
            <a:r>
              <a:rPr lang="en-US" sz="2400" dirty="0" err="1" smtClean="0"/>
              <a:t>imens</a:t>
            </a:r>
            <a:r>
              <a:rPr lang="en-US" sz="2400" dirty="0" smtClean="0"/>
              <a:t> </a:t>
            </a:r>
            <a:r>
              <a:rPr lang="en-US" sz="2400" dirty="0" err="1" smtClean="0"/>
              <a:t>instruktoren</a:t>
            </a:r>
            <a:r>
              <a:rPr lang="en-US" sz="2400" dirty="0" smtClean="0"/>
              <a:t> </a:t>
            </a:r>
            <a:r>
              <a:rPr lang="en-US" sz="2400" dirty="0" err="1" smtClean="0"/>
              <a:t>hjælper</a:t>
            </a:r>
            <a:r>
              <a:rPr lang="en-US" sz="2400" dirty="0" smtClean="0"/>
              <a:t> med at </a:t>
            </a:r>
            <a:r>
              <a:rPr lang="en-US" sz="2400" dirty="0" err="1" smtClean="0"/>
              <a:t>rette</a:t>
            </a:r>
            <a:r>
              <a:rPr lang="en-US" sz="2400" dirty="0" smtClean="0"/>
              <a:t> </a:t>
            </a:r>
            <a:r>
              <a:rPr lang="en-US" sz="2400" dirty="0" err="1" smtClean="0"/>
              <a:t>misforståelser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fremhæve</a:t>
            </a:r>
            <a:r>
              <a:rPr lang="en-US" sz="2400" dirty="0" smtClean="0"/>
              <a:t> </a:t>
            </a:r>
            <a:r>
              <a:rPr lang="en-US" sz="2400" dirty="0" err="1" smtClean="0"/>
              <a:t>vigtige</a:t>
            </a:r>
            <a:r>
              <a:rPr lang="en-US" sz="2400" dirty="0" smtClean="0"/>
              <a:t> pointer.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 err="1" smtClean="0"/>
              <a:t>Hvilke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opgaver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Opgaverne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“Course Plan”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hører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</a:t>
            </a:r>
            <a:r>
              <a:rPr lang="en-US" sz="2400" dirty="0" err="1" smtClean="0"/>
              <a:t>datoer</a:t>
            </a:r>
            <a:r>
              <a:rPr lang="en-US" sz="2400" dirty="0" smtClean="0"/>
              <a:t> </a:t>
            </a:r>
            <a:r>
              <a:rPr lang="en-US" sz="2400" i="1" dirty="0" err="1" smtClean="0"/>
              <a:t>efter</a:t>
            </a:r>
            <a:r>
              <a:rPr lang="en-US" sz="2400" dirty="0" smtClean="0"/>
              <a:t> </a:t>
            </a:r>
            <a:r>
              <a:rPr lang="en-US" sz="2400" dirty="0" err="1" smtClean="0"/>
              <a:t>jeres</a:t>
            </a:r>
            <a:r>
              <a:rPr lang="en-US" sz="2400" dirty="0" smtClean="0"/>
              <a:t> </a:t>
            </a:r>
            <a:r>
              <a:rPr lang="en-US" sz="2400" dirty="0" err="1" smtClean="0"/>
              <a:t>sidste</a:t>
            </a:r>
            <a:r>
              <a:rPr lang="en-US" sz="2400" dirty="0" smtClean="0"/>
              <a:t> TØ time, og </a:t>
            </a:r>
            <a:r>
              <a:rPr lang="en-US" sz="2400" i="1" dirty="0" smtClean="0"/>
              <a:t>op </a:t>
            </a:r>
            <a:r>
              <a:rPr lang="en-US" sz="2400" i="1" dirty="0" err="1" smtClean="0"/>
              <a:t>til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denne</a:t>
            </a:r>
            <a:r>
              <a:rPr lang="en-US" sz="2400" dirty="0" smtClean="0"/>
              <a:t> TØ time.</a:t>
            </a:r>
            <a:endParaRPr lang="en-US" sz="20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TØ timer (</a:t>
            </a:r>
            <a:r>
              <a:rPr lang="en-US" sz="3200" b="1" dirty="0" err="1" smtClean="0"/>
              <a:t>øvelser</a:t>
            </a:r>
            <a:r>
              <a:rPr lang="en-US" sz="3200" b="1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6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 Diff (Bram Cohen)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26469"/>
            <a:ext cx="8515350" cy="3263504"/>
          </a:xfrm>
        </p:spPr>
        <p:txBody>
          <a:bodyPr anchor="ctr"/>
          <a:lstStyle/>
          <a:p>
            <a:r>
              <a:rPr lang="en-US" dirty="0" err="1"/>
              <a:t>Forsøger</a:t>
            </a:r>
            <a:r>
              <a:rPr lang="en-US" dirty="0"/>
              <a:t> at lave </a:t>
            </a:r>
            <a:r>
              <a:rPr lang="en-US" b="1" dirty="0" err="1"/>
              <a:t>læsbar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meningsfuldt</a:t>
            </a:r>
            <a:r>
              <a:rPr lang="en-US" b="1" dirty="0"/>
              <a:t> </a:t>
            </a:r>
            <a:r>
              <a:rPr lang="en-US" b="1" dirty="0" err="1"/>
              <a:t>ouput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frem</a:t>
            </a:r>
            <a:r>
              <a:rPr lang="en-US" dirty="0"/>
              <a:t> for </a:t>
            </a:r>
            <a:r>
              <a:rPr lang="en-US" dirty="0" err="1"/>
              <a:t>mindst</a:t>
            </a:r>
            <a:r>
              <a:rPr lang="en-US" dirty="0"/>
              <a:t> </a:t>
            </a:r>
            <a:r>
              <a:rPr lang="en-US" dirty="0" err="1"/>
              <a:t>mulig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Anvendes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Bazaar </a:t>
            </a:r>
            <a:r>
              <a:rPr lang="en-US" dirty="0" err="1" smtClean="0"/>
              <a:t>versionskontrolsystemet</a:t>
            </a:r>
            <a:r>
              <a:rPr lang="en-US" dirty="0"/>
              <a:t> </a:t>
            </a:r>
            <a:r>
              <a:rPr lang="en-US" dirty="0" smtClean="0"/>
              <a:t>(bazaar-vcs.org)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1136" y="5751576"/>
            <a:ext cx="67665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Mindst</a:t>
            </a:r>
            <a:r>
              <a:rPr lang="en-US" sz="2800" dirty="0" smtClean="0"/>
              <a:t> </a:t>
            </a:r>
            <a:r>
              <a:rPr lang="en-US" sz="2800" dirty="0" err="1" smtClean="0"/>
              <a:t>mulig</a:t>
            </a:r>
            <a:r>
              <a:rPr lang="en-US" sz="2800" dirty="0" smtClean="0"/>
              <a:t> </a:t>
            </a:r>
            <a:r>
              <a:rPr lang="en-US" sz="2800" dirty="0" err="1" smtClean="0"/>
              <a:t>løsning</a:t>
            </a:r>
            <a:r>
              <a:rPr lang="en-US" sz="2800" dirty="0" smtClean="0"/>
              <a:t> </a:t>
            </a:r>
            <a:r>
              <a:rPr lang="en-US" sz="2800" dirty="0" err="1" smtClean="0"/>
              <a:t>findes</a:t>
            </a:r>
            <a:r>
              <a:rPr lang="en-US" sz="2800" dirty="0" smtClean="0"/>
              <a:t> </a:t>
            </a:r>
            <a:r>
              <a:rPr lang="en-US" sz="2800" dirty="0" err="1" smtClean="0"/>
              <a:t>senere</a:t>
            </a:r>
            <a:r>
              <a:rPr lang="en-US" sz="2800" dirty="0" smtClean="0"/>
              <a:t> i </a:t>
            </a:r>
            <a:r>
              <a:rPr lang="en-US" sz="2800" dirty="0" err="1" smtClean="0"/>
              <a:t>kurset</a:t>
            </a:r>
            <a:r>
              <a:rPr lang="en-US" sz="2800" dirty="0" smtClean="0"/>
              <a:t> </a:t>
            </a:r>
            <a:r>
              <a:rPr lang="en-US" sz="2800" dirty="0" err="1" smtClean="0"/>
              <a:t>vha</a:t>
            </a:r>
            <a:r>
              <a:rPr lang="en-US" sz="2800" dirty="0" smtClean="0"/>
              <a:t>. </a:t>
            </a:r>
            <a:r>
              <a:rPr lang="en-US" sz="2800" dirty="0" err="1" smtClean="0"/>
              <a:t>Dynamisk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2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88428" y="1097456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//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for(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if(n &gt; 1)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return fact(n-1) * n;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    return 1;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    if(n &gt; 2)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    return fib(n-1) + fib(n-2);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return 1;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//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for(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}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{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    </a:t>
                      </a:r>
                      <a:r>
                        <a:rPr lang="en-US" sz="11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}</a:t>
                      </a:r>
                    </a:p>
                    <a:p>
                      <a:endParaRPr lang="en-US" sz="11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8428" y="1097456"/>
          <a:ext cx="7821228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35793170"/>
                    </a:ext>
                  </a:extLst>
                </a:gridCol>
                <a:gridCol w="261228">
                  <a:extLst>
                    <a:ext uri="{9D8B030D-6E8A-4147-A177-3AD203B41FA5}">
                      <a16:colId xmlns:a16="http://schemas.microsoft.com/office/drawing/2014/main" val="211452544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B.c</a:t>
                      </a:r>
                      <a:endParaRPr lang="en-US" sz="11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0225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//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for(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("Your answer is: ");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   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 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fact(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if(n &gt; 1)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return fact(n-1) * n;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(fact(10));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#include &lt;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stdio.h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fib(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     if(n &gt; 2)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    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         return fib(n-1) + fib(n-2);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     }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     return 1;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//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Frobs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 heartily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foo)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    for(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10;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     {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        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printf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("%d\n", foo);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    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 }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</a:p>
                    <a:p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main(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char **</a:t>
                      </a:r>
                      <a:r>
                        <a:rPr lang="en-US" sz="11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1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 {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23     </a:t>
                      </a:r>
                      <a:r>
                        <a:rPr lang="en-US" sz="11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frobnitz</a:t>
                      </a:r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(fib(10));</a:t>
                      </a:r>
                    </a:p>
                    <a:p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 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4719110" y="4254567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659852" y="4580216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4719111" y="2728988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9" name="Straight Connector 38"/>
          <p:cNvCxnSpPr>
            <a:stCxn id="37" idx="6"/>
            <a:endCxn id="38" idx="2"/>
          </p:cNvCxnSpPr>
          <p:nvPr/>
        </p:nvCxnSpPr>
        <p:spPr>
          <a:xfrm flipV="1">
            <a:off x="996183" y="2817615"/>
            <a:ext cx="3722928" cy="18512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59853" y="5089402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4719109" y="492859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Straight Connector 41"/>
          <p:cNvCxnSpPr>
            <a:stCxn id="40" idx="6"/>
            <a:endCxn id="41" idx="2"/>
          </p:cNvCxnSpPr>
          <p:nvPr/>
        </p:nvCxnSpPr>
        <p:spPr>
          <a:xfrm flipV="1">
            <a:off x="996184" y="5017218"/>
            <a:ext cx="3722925" cy="1608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07591"/>
              </p:ext>
            </p:extLst>
          </p:nvPr>
        </p:nvGraphicFramePr>
        <p:xfrm>
          <a:off x="325118" y="1374097"/>
          <a:ext cx="571500" cy="392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631444256"/>
                    </a:ext>
                  </a:extLst>
                </a:gridCol>
              </a:tblGrid>
              <a:tr h="376207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</a:t>
                      </a: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214137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59853" y="1390930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4719111" y="139817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996184" y="1479558"/>
            <a:ext cx="3722927" cy="72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9853" y="1714274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4719111" y="323693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Connector 23"/>
          <p:cNvCxnSpPr>
            <a:stCxn id="22" idx="6"/>
            <a:endCxn id="23" idx="2"/>
          </p:cNvCxnSpPr>
          <p:nvPr/>
        </p:nvCxnSpPr>
        <p:spPr>
          <a:xfrm>
            <a:off x="996184" y="1802901"/>
            <a:ext cx="3722927" cy="15226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9853" y="1890550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4719111" y="341116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Connector 26"/>
          <p:cNvCxnSpPr>
            <a:stCxn id="25" idx="6"/>
            <a:endCxn id="26" idx="2"/>
          </p:cNvCxnSpPr>
          <p:nvPr/>
        </p:nvCxnSpPr>
        <p:spPr>
          <a:xfrm>
            <a:off x="996184" y="1979177"/>
            <a:ext cx="3722927" cy="15206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9853" y="223845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/>
          <p:cNvSpPr/>
          <p:nvPr/>
        </p:nvSpPr>
        <p:spPr>
          <a:xfrm>
            <a:off x="4719111" y="3753728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/>
          <p:cNvCxnSpPr>
            <a:stCxn id="28" idx="6"/>
            <a:endCxn id="29" idx="2"/>
          </p:cNvCxnSpPr>
          <p:nvPr/>
        </p:nvCxnSpPr>
        <p:spPr>
          <a:xfrm>
            <a:off x="996184" y="2327082"/>
            <a:ext cx="3722927" cy="15152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59853" y="2396766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4719111" y="3922635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996184" y="2485393"/>
            <a:ext cx="3722927" cy="15258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59853" y="2892061"/>
            <a:ext cx="336331" cy="177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>
          <a:xfrm>
            <a:off x="996184" y="2980688"/>
            <a:ext cx="3722926" cy="136250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40589"/>
              </p:ext>
            </p:extLst>
          </p:nvPr>
        </p:nvGraphicFramePr>
        <p:xfrm>
          <a:off x="3146170" y="4668843"/>
          <a:ext cx="583226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2260">
                  <a:extLst>
                    <a:ext uri="{9D8B030D-6E8A-4147-A177-3AD203B41FA5}">
                      <a16:colId xmlns:a16="http://schemas.microsoft.com/office/drawing/2014/main" val="402342917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chemeClr val="bg1"/>
                          </a:solidFill>
                        </a:rPr>
                        <a:t>Patience Diff</a:t>
                      </a:r>
                      <a:endParaRPr lang="en-US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1188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smtClean="0"/>
                        <a:t>Find </a:t>
                      </a:r>
                      <a:r>
                        <a:rPr lang="en-US" sz="1800" dirty="0" err="1" smtClean="0"/>
                        <a:t>linjer</a:t>
                      </a:r>
                      <a:r>
                        <a:rPr lang="en-US" sz="1800" dirty="0" smtClean="0"/>
                        <a:t> der </a:t>
                      </a:r>
                      <a:r>
                        <a:rPr lang="en-US" sz="1800" b="1" dirty="0" err="1" smtClean="0"/>
                        <a:t>forekommer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præcis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én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dirty="0" smtClean="0"/>
                        <a:t>gang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begge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tekster</a:t>
                      </a:r>
                      <a:endParaRPr lang="en-US" sz="1800" dirty="0" smtClean="0"/>
                    </a:p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Find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længste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voksende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fælles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delsekvens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disse</a:t>
                      </a:r>
                      <a:endParaRPr lang="en-US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00050" indent="-400050">
                        <a:buFont typeface="+mj-lt"/>
                        <a:buAutoNum type="arabicParenR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Gentag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rekursivt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blokkende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67364"/>
                  </a:ext>
                </a:extLst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394531" y="4652943"/>
            <a:ext cx="1418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478A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0" grpId="0" animBg="1"/>
      <p:bldP spid="41" grpId="0" animBg="1"/>
      <p:bldP spid="11" grpId="0" animBg="1"/>
      <p:bldP spid="12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89814"/>
            <a:ext cx="9143999" cy="30132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a-DK" sz="2400" b="1" dirty="0"/>
              <a:t>30 83 73 80 59 63 41 78 68 82 53 31 22 74 6 36 99 57 43 60</a:t>
            </a:r>
          </a:p>
          <a:p>
            <a:endParaRPr lang="da-DK" sz="2700" dirty="0" smtClean="0"/>
          </a:p>
          <a:p>
            <a:r>
              <a:rPr lang="da-DK" sz="2700" b="1" dirty="0" smtClean="0"/>
              <a:t>Opgave </a:t>
            </a:r>
            <a:r>
              <a:rPr lang="da-DK" sz="2700" dirty="0" smtClean="0"/>
              <a:t> </a:t>
            </a:r>
            <a:br>
              <a:rPr lang="da-DK" sz="2700" dirty="0" smtClean="0"/>
            </a:br>
            <a:r>
              <a:rPr lang="da-DK" sz="2700" dirty="0" smtClean="0"/>
              <a:t>Slet </a:t>
            </a:r>
            <a:r>
              <a:rPr lang="da-DK" sz="2700" dirty="0"/>
              <a:t>så få tal som muligt fra en liste af tal, </a:t>
            </a:r>
            <a:br>
              <a:rPr lang="da-DK" sz="2700" dirty="0"/>
            </a:br>
            <a:r>
              <a:rPr lang="da-DK" sz="2700" dirty="0"/>
              <a:t>så de resterende tal står i voksende </a:t>
            </a:r>
            <a:r>
              <a:rPr lang="da-DK" sz="2700" dirty="0" smtClean="0"/>
              <a:t>orden</a:t>
            </a:r>
            <a:endParaRPr lang="da-DK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23900"/>
            <a:ext cx="9144000" cy="10858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 b="1" dirty="0"/>
              <a:t>Længste voksende delsekvens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4682" y="3086100"/>
            <a:ext cx="1771650" cy="190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23793" y="3105150"/>
            <a:ext cx="2870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0016" y="3105150"/>
            <a:ext cx="6191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8841" y="3105150"/>
            <a:ext cx="13335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123812" y="2876550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2542912" y="2886075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5927725" y="2886075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7038501" y="2886075"/>
            <a:ext cx="419100" cy="447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3767328" y="6117336"/>
            <a:ext cx="523951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Opgave</a:t>
            </a:r>
            <a:r>
              <a:rPr lang="en-US" dirty="0" smtClean="0"/>
              <a:t> </a:t>
            </a:r>
            <a:r>
              <a:rPr lang="en-US" dirty="0" err="1" smtClean="0"/>
              <a:t>senere</a:t>
            </a:r>
            <a:r>
              <a:rPr lang="en-US" dirty="0" smtClean="0"/>
              <a:t> i </a:t>
            </a:r>
            <a:r>
              <a:rPr lang="en-US" dirty="0" err="1" smtClean="0"/>
              <a:t>kurset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8970"/>
            <a:ext cx="9144000" cy="2937193"/>
          </a:xfrm>
        </p:spPr>
        <p:txBody>
          <a:bodyPr/>
          <a:lstStyle/>
          <a:p>
            <a:pPr marL="0" indent="0" algn="ctr">
              <a:buNone/>
            </a:pPr>
            <a:r>
              <a:rPr lang="da-DK" sz="2600" b="1" dirty="0"/>
              <a:t>30 83 73 80 59 63 41 78 68 82 53 31 22 74 6 36 99 57 43 </a:t>
            </a:r>
            <a:r>
              <a:rPr lang="da-DK" sz="2600" b="1" dirty="0" smtClean="0"/>
              <a:t>60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89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C00000"/>
                </a:solidFill>
              </a:rPr>
              <a:t>Sætning</a:t>
            </a:r>
            <a:r>
              <a:rPr lang="en-US" sz="3600" b="1" dirty="0">
                <a:solidFill>
                  <a:srgbClr val="C00000"/>
                </a:solidFill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</a:rPr>
              <a:t>Erdős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og </a:t>
            </a:r>
            <a:r>
              <a:rPr lang="en-US" sz="3600" b="1" dirty="0" err="1">
                <a:solidFill>
                  <a:srgbClr val="C00000"/>
                </a:solidFill>
              </a:rPr>
              <a:t>Szekeres</a:t>
            </a:r>
            <a:r>
              <a:rPr lang="en-US" sz="3600" b="1" dirty="0">
                <a:solidFill>
                  <a:srgbClr val="C00000"/>
                </a:solidFill>
              </a:rPr>
              <a:t>, 1935) 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Enhver </a:t>
                </a:r>
                <a:r>
                  <a:rPr lang="en-US" sz="2700" dirty="0" err="1"/>
                  <a:t>sekvens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</a:t>
                </a:r>
                <a:r>
                  <a:rPr lang="en-US" sz="2700" dirty="0"/>
                  <a:t> n </a:t>
                </a:r>
                <a:r>
                  <a:rPr lang="en-US" sz="2700" dirty="0" err="1"/>
                  <a:t>tal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har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voksende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eller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aftagende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delsekvens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af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længde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mindst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700"/>
                              <m:t>n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 algn="ctr">
                  <a:buNone/>
                </a:pPr>
                <a:r>
                  <a:rPr lang="en-US" sz="2700" dirty="0">
                    <a:solidFill>
                      <a:srgbClr val="C00000"/>
                    </a:solidFill>
                  </a:rPr>
                  <a:t>3</a:t>
                </a:r>
                <a:r>
                  <a:rPr lang="en-US" sz="2700" dirty="0"/>
                  <a:t> 1 </a:t>
                </a:r>
                <a:r>
                  <a:rPr lang="en-US" sz="2700" dirty="0">
                    <a:solidFill>
                      <a:srgbClr val="C00000"/>
                    </a:solidFill>
                  </a:rPr>
                  <a:t>4</a:t>
                </a:r>
                <a:r>
                  <a:rPr lang="en-US" sz="2700" dirty="0"/>
                  <a:t> 17 </a:t>
                </a:r>
                <a:r>
                  <a:rPr lang="en-US" sz="2700" dirty="0">
                    <a:solidFill>
                      <a:srgbClr val="C00000"/>
                    </a:solidFill>
                  </a:rPr>
                  <a:t>6</a:t>
                </a:r>
                <a:r>
                  <a:rPr lang="en-US" sz="2700" dirty="0"/>
                  <a:t> 42 </a:t>
                </a:r>
                <a:r>
                  <a:rPr lang="en-US" sz="2700" dirty="0">
                    <a:solidFill>
                      <a:srgbClr val="C00000"/>
                    </a:solidFill>
                  </a:rPr>
                  <a:t>10</a:t>
                </a:r>
                <a:r>
                  <a:rPr lang="en-US" sz="2700" dirty="0"/>
                  <a:t> 8 </a:t>
                </a:r>
                <a:r>
                  <a:rPr lang="en-US" sz="2700" dirty="0">
                    <a:solidFill>
                      <a:srgbClr val="C00000"/>
                    </a:solidFill>
                  </a:rPr>
                  <a:t>13</a:t>
                </a:r>
                <a:r>
                  <a:rPr lang="en-US" sz="2700" dirty="0"/>
                  <a:t> 11 </a:t>
                </a:r>
                <a:r>
                  <a:rPr lang="en-US" sz="2700" dirty="0">
                    <a:solidFill>
                      <a:srgbClr val="C00000"/>
                    </a:solidFill>
                  </a:rPr>
                  <a:t>28    </a:t>
                </a:r>
                <a:r>
                  <a:rPr lang="en-US" sz="2700" dirty="0"/>
                  <a:t>(</a:t>
                </a:r>
                <a:r>
                  <a:rPr lang="en-US" sz="2700" dirty="0" err="1"/>
                  <a:t>voksende</a:t>
                </a:r>
                <a:r>
                  <a:rPr lang="en-US" sz="2700" dirty="0"/>
                  <a:t>)</a:t>
                </a:r>
              </a:p>
              <a:p>
                <a:pPr marL="0" indent="0" algn="ctr">
                  <a:buNone/>
                </a:pPr>
                <a:endParaRPr lang="en-US" sz="270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700" dirty="0">
                    <a:solidFill>
                      <a:srgbClr val="C00000"/>
                    </a:solidFill>
                  </a:rPr>
                  <a:t>24 </a:t>
                </a:r>
                <a:r>
                  <a:rPr lang="en-US" sz="2700" dirty="0"/>
                  <a:t>3 12</a:t>
                </a:r>
                <a:r>
                  <a:rPr lang="en-US" sz="2700" dirty="0">
                    <a:solidFill>
                      <a:srgbClr val="C00000"/>
                    </a:solidFill>
                  </a:rPr>
                  <a:t> 16 </a:t>
                </a:r>
                <a:r>
                  <a:rPr lang="en-US" sz="2700" dirty="0"/>
                  <a:t>7</a:t>
                </a:r>
                <a:r>
                  <a:rPr lang="en-US" sz="2700" dirty="0">
                    <a:solidFill>
                      <a:srgbClr val="C00000"/>
                    </a:solidFill>
                  </a:rPr>
                  <a:t> 14 </a:t>
                </a:r>
                <a:r>
                  <a:rPr lang="en-US" sz="2700" dirty="0"/>
                  <a:t>26</a:t>
                </a:r>
                <a:r>
                  <a:rPr lang="en-US" sz="2700" dirty="0">
                    <a:solidFill>
                      <a:srgbClr val="C00000"/>
                    </a:solidFill>
                  </a:rPr>
                  <a:t> 8 </a:t>
                </a:r>
                <a:r>
                  <a:rPr lang="en-US" sz="2700" dirty="0"/>
                  <a:t>20</a:t>
                </a:r>
                <a:r>
                  <a:rPr lang="en-US" sz="2700" dirty="0">
                    <a:solidFill>
                      <a:srgbClr val="C00000"/>
                    </a:solidFill>
                  </a:rPr>
                  <a:t> 2 1    </a:t>
                </a:r>
                <a:r>
                  <a:rPr lang="en-US" sz="2700" dirty="0"/>
                  <a:t>(</a:t>
                </a:r>
                <a:r>
                  <a:rPr lang="en-US" sz="2700" dirty="0" err="1"/>
                  <a:t>aftagende</a:t>
                </a:r>
                <a:r>
                  <a:rPr lang="en-US" sz="27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16" y="474799"/>
            <a:ext cx="6254422" cy="994172"/>
          </a:xfrm>
        </p:spPr>
        <p:txBody>
          <a:bodyPr/>
          <a:lstStyle/>
          <a:p>
            <a:r>
              <a:rPr lang="da-DK" b="1" dirty="0" smtClean="0"/>
              <a:t>Opsummering</a:t>
            </a:r>
            <a:endParaRPr lang="da-DK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23873" y="1892944"/>
            <a:ext cx="5004308" cy="44004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329" indent="-273844"/>
            <a:r>
              <a:rPr lang="da-DK" dirty="0"/>
              <a:t>Designe algoritmer</a:t>
            </a:r>
          </a:p>
          <a:p>
            <a:pPr marL="339329" indent="-273844"/>
            <a:r>
              <a:rPr lang="da-DK" dirty="0"/>
              <a:t>Analysere algoritmer</a:t>
            </a:r>
          </a:p>
          <a:p>
            <a:pPr marL="639366" lvl="1" indent="-273844"/>
            <a:r>
              <a:rPr lang="da-DK" dirty="0"/>
              <a:t>øvre grænser</a:t>
            </a:r>
          </a:p>
          <a:p>
            <a:pPr marL="639366" lvl="1" indent="-273844"/>
            <a:r>
              <a:rPr lang="da-DK" dirty="0"/>
              <a:t>asymptotisk analyse</a:t>
            </a:r>
          </a:p>
          <a:p>
            <a:pPr marL="339329" indent="-273844"/>
            <a:r>
              <a:rPr lang="da-DK" dirty="0"/>
              <a:t>Analysere problemer</a:t>
            </a:r>
          </a:p>
          <a:p>
            <a:pPr marL="639366" lvl="1" indent="-273844"/>
            <a:r>
              <a:rPr lang="da-DK" dirty="0"/>
              <a:t>nedre grænse </a:t>
            </a:r>
          </a:p>
          <a:p>
            <a:pPr marL="339329" indent="-273844"/>
            <a:r>
              <a:rPr lang="da-DK" dirty="0"/>
              <a:t>Invarianter </a:t>
            </a:r>
          </a:p>
          <a:p>
            <a:pPr marL="339329" indent="-273844"/>
            <a:r>
              <a:rPr lang="da-DK" dirty="0"/>
              <a:t>Korrekthedsargument</a:t>
            </a:r>
          </a:p>
        </p:txBody>
      </p:sp>
    </p:spTree>
    <p:extLst>
      <p:ext uri="{BB962C8B-B14F-4D97-AF65-F5344CB8AC3E}">
        <p14:creationId xmlns:p14="http://schemas.microsoft.com/office/powerpoint/2010/main" val="181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588770"/>
            <a:ext cx="8686800" cy="501777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Vil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fremgå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</a:t>
            </a:r>
            <a:r>
              <a:rPr lang="en-US" sz="2400" b="1" dirty="0" smtClean="0"/>
              <a:t> Blackboard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Øvelsesholdet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aftaler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afleveringsfrist</a:t>
            </a:r>
            <a:r>
              <a:rPr lang="en-US" sz="2400" b="1" dirty="0" smtClean="0"/>
              <a:t> med </a:t>
            </a:r>
            <a:r>
              <a:rPr lang="en-US" sz="2400" b="1" dirty="0" err="1" smtClean="0"/>
              <a:t>instruktoren</a:t>
            </a: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Afleveres</a:t>
            </a:r>
            <a:r>
              <a:rPr lang="en-US" sz="2400" b="1" dirty="0" smtClean="0"/>
              <a:t> via. Blackboard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Teoretiske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afleveringsopgaver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skal</a:t>
            </a:r>
            <a:r>
              <a:rPr lang="en-US" sz="2400" dirty="0" smtClean="0"/>
              <a:t> </a:t>
            </a:r>
            <a:r>
              <a:rPr lang="en-US" sz="2400" dirty="0" err="1" smtClean="0"/>
              <a:t>godkendes</a:t>
            </a:r>
            <a:r>
              <a:rPr lang="en-US" sz="2400" dirty="0" smtClean="0"/>
              <a:t>!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Hvis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aflevering</a:t>
            </a:r>
            <a:r>
              <a:rPr lang="en-US" sz="2400" dirty="0" smtClean="0"/>
              <a:t> </a:t>
            </a:r>
            <a:r>
              <a:rPr lang="en-US" sz="2400" dirty="0" err="1" smtClean="0"/>
              <a:t>ikke</a:t>
            </a:r>
            <a:r>
              <a:rPr lang="en-US" sz="2400" dirty="0" smtClean="0"/>
              <a:t> </a:t>
            </a:r>
            <a:r>
              <a:rPr lang="en-US" sz="2400" dirty="0" err="1" smtClean="0"/>
              <a:t>godkendes</a:t>
            </a:r>
            <a:r>
              <a:rPr lang="en-US" sz="2400" dirty="0" smtClean="0"/>
              <a:t> </a:t>
            </a:r>
            <a:r>
              <a:rPr lang="en-US" sz="2400" dirty="0" err="1" smtClean="0"/>
              <a:t>vil</a:t>
            </a:r>
            <a:r>
              <a:rPr lang="en-US" sz="2400" dirty="0" smtClean="0"/>
              <a:t> man </a:t>
            </a:r>
            <a:r>
              <a:rPr lang="en-US" sz="2400" dirty="0" err="1" smtClean="0"/>
              <a:t>blive</a:t>
            </a:r>
            <a:r>
              <a:rPr lang="en-US" sz="2400" dirty="0" smtClean="0"/>
              <a:t> </a:t>
            </a:r>
            <a:r>
              <a:rPr lang="en-US" sz="2400" dirty="0" err="1" smtClean="0"/>
              <a:t>bedt</a:t>
            </a:r>
            <a:r>
              <a:rPr lang="en-US" sz="2400" dirty="0" smtClean="0"/>
              <a:t> om at </a:t>
            </a:r>
            <a:r>
              <a:rPr lang="en-US" sz="2400" b="1" dirty="0" err="1" smtClean="0"/>
              <a:t>genaflevere</a:t>
            </a:r>
            <a:r>
              <a:rPr lang="en-US" sz="24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Programmeringsopgaver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Først</a:t>
            </a:r>
            <a:r>
              <a:rPr lang="en-US" sz="2400" dirty="0" smtClean="0"/>
              <a:t> et par </a:t>
            </a:r>
            <a:r>
              <a:rPr lang="en-US" sz="2400" dirty="0" err="1" smtClean="0"/>
              <a:t>uger</a:t>
            </a:r>
            <a:r>
              <a:rPr lang="en-US" sz="2400" dirty="0" smtClean="0"/>
              <a:t> </a:t>
            </a:r>
            <a:r>
              <a:rPr lang="en-US" sz="2400" dirty="0" err="1" smtClean="0"/>
              <a:t>inde</a:t>
            </a:r>
            <a:r>
              <a:rPr lang="en-US" sz="2400" dirty="0" smtClean="0"/>
              <a:t> i </a:t>
            </a:r>
            <a:r>
              <a:rPr lang="en-US" sz="2400" dirty="0" err="1" smtClean="0"/>
              <a:t>kurset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Korrekt</a:t>
            </a:r>
            <a:r>
              <a:rPr lang="en-US" sz="2400" dirty="0" smtClean="0"/>
              <a:t> </a:t>
            </a:r>
            <a:r>
              <a:rPr lang="en-US" sz="2400" dirty="0" err="1" smtClean="0"/>
              <a:t>løsning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 </a:t>
            </a:r>
            <a:r>
              <a:rPr lang="en-US" sz="2400" dirty="0" err="1" smtClean="0"/>
              <a:t>disse</a:t>
            </a:r>
            <a:r>
              <a:rPr lang="en-US" sz="2400" dirty="0" smtClean="0"/>
              <a:t> </a:t>
            </a:r>
            <a:r>
              <a:rPr lang="en-US" sz="2400" dirty="0" err="1" smtClean="0"/>
              <a:t>vil</a:t>
            </a:r>
            <a:r>
              <a:rPr lang="en-US" sz="2400" dirty="0" smtClean="0"/>
              <a:t> </a:t>
            </a:r>
            <a:r>
              <a:rPr lang="en-US" sz="2400" dirty="0" err="1" smtClean="0"/>
              <a:t>være</a:t>
            </a:r>
            <a:r>
              <a:rPr lang="en-US" sz="2400" dirty="0" smtClean="0"/>
              <a:t> en del </a:t>
            </a:r>
            <a:r>
              <a:rPr lang="en-US" sz="2400" dirty="0" err="1" smtClean="0"/>
              <a:t>af</a:t>
            </a:r>
            <a:r>
              <a:rPr lang="en-US" sz="2400" dirty="0" smtClean="0"/>
              <a:t> </a:t>
            </a:r>
            <a:r>
              <a:rPr lang="en-US" sz="2400" dirty="0" err="1" smtClean="0"/>
              <a:t>endelig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.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Afleveringsopgaver</a:t>
            </a:r>
            <a:endParaRPr lang="en-US" sz="32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8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7" y="1587900"/>
            <a:ext cx="8028285" cy="6021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Studie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 Caf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é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cs.au.dk</a:t>
            </a:r>
            <a:r>
              <a:rPr lang="en-US" sz="2800" dirty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800" dirty="0" err="1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studiecafe</a:t>
            </a:r>
            <a:endParaRPr lang="en-US" sz="2800" dirty="0">
              <a:solidFill>
                <a:srgbClr val="3366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18795" y="2642404"/>
            <a:ext cx="3733800" cy="990600"/>
            <a:chOff x="0" y="3429000"/>
            <a:chExt cx="5562600" cy="175260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0" y="3429000"/>
              <a:ext cx="5562600" cy="1752600"/>
            </a:xfrm>
            <a:prstGeom prst="wedgeEllipseCallout">
              <a:avLst>
                <a:gd name="adj1" fmla="val 58326"/>
                <a:gd name="adj2" fmla="val 2156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681135" y="3833446"/>
              <a:ext cx="4800601" cy="8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400" b="1" dirty="0" smtClean="0">
                  <a:solidFill>
                    <a:srgbClr val="0066FF"/>
                  </a:solidFill>
                </a:rPr>
                <a:t>2 timer hver dag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25302" y="3747303"/>
            <a:ext cx="4038600" cy="1143001"/>
            <a:chOff x="0" y="3159368"/>
            <a:chExt cx="6016690" cy="2022232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0" y="3159368"/>
              <a:ext cx="6016690" cy="2022232"/>
            </a:xfrm>
            <a:prstGeom prst="wedgeEllipseCallout">
              <a:avLst>
                <a:gd name="adj1" fmla="val 73916"/>
                <a:gd name="adj2" fmla="val 91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54090" y="3698628"/>
              <a:ext cx="5449078" cy="81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400" b="1" dirty="0" smtClean="0">
                  <a:solidFill>
                    <a:srgbClr val="0066FF"/>
                  </a:solidFill>
                </a:rPr>
                <a:t>Bemandet af instruktor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5195" y="5060566"/>
            <a:ext cx="4267200" cy="1371601"/>
            <a:chOff x="-340567" y="2754922"/>
            <a:chExt cx="6357257" cy="242667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-340567" y="2754922"/>
              <a:ext cx="6357257" cy="2426678"/>
            </a:xfrm>
            <a:prstGeom prst="wedgeEllipseCallout">
              <a:avLst>
                <a:gd name="adj1" fmla="val 94297"/>
                <a:gd name="adj2" fmla="val -200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27045" y="3294183"/>
              <a:ext cx="5449077" cy="147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sz="2400" b="1" dirty="0" smtClean="0">
                  <a:solidFill>
                    <a:srgbClr val="0066FF"/>
                  </a:solidFill>
                </a:rPr>
                <a:t>Få hjælp til afleveringer og ugentlige opgaver</a:t>
              </a:r>
              <a:endParaRPr lang="en-US" sz="2400" b="1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95250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Fra </a:t>
            </a:r>
            <a:r>
              <a:rPr lang="en-US" sz="2400" b="1" dirty="0" err="1" smtClean="0"/>
              <a:t>kursushjemmesiden</a:t>
            </a:r>
            <a:r>
              <a:rPr lang="en-US" sz="2400" b="1" dirty="0" smtClean="0"/>
              <a:t> (Blackboard):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Forventet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tidsforbrug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Forelæsninger</a:t>
            </a:r>
            <a:r>
              <a:rPr lang="en-US" sz="2400" dirty="0" smtClean="0"/>
              <a:t> 4 timer pr. </a:t>
            </a:r>
            <a:r>
              <a:rPr lang="en-US" sz="2400" dirty="0" err="1" smtClean="0"/>
              <a:t>uge</a:t>
            </a:r>
            <a:r>
              <a:rPr lang="en-US" sz="2400" dirty="0" smtClean="0"/>
              <a:t>, x 14 </a:t>
            </a:r>
            <a:r>
              <a:rPr lang="en-US" sz="2400" dirty="0" err="1" smtClean="0"/>
              <a:t>uger</a:t>
            </a:r>
            <a:r>
              <a:rPr lang="en-US" sz="2400" dirty="0" smtClean="0"/>
              <a:t> = 56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TØ timer 3 timer pr. </a:t>
            </a:r>
            <a:r>
              <a:rPr lang="en-US" sz="2400" dirty="0" err="1" smtClean="0"/>
              <a:t>uge</a:t>
            </a:r>
            <a:r>
              <a:rPr lang="en-US" sz="2400" dirty="0" smtClean="0"/>
              <a:t>, x 14 </a:t>
            </a:r>
            <a:r>
              <a:rPr lang="en-US" sz="2400" dirty="0" err="1" smtClean="0"/>
              <a:t>uger</a:t>
            </a:r>
            <a:r>
              <a:rPr lang="en-US" sz="2400" dirty="0" smtClean="0"/>
              <a:t> = 42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Study Café 1 x 14 = 14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Afleveringer</a:t>
            </a:r>
            <a:r>
              <a:rPr lang="en-US" sz="2400" dirty="0" smtClean="0"/>
              <a:t> 3 timer pr. </a:t>
            </a:r>
            <a:r>
              <a:rPr lang="en-US" sz="2400" dirty="0" err="1" smtClean="0"/>
              <a:t>uge</a:t>
            </a:r>
            <a:r>
              <a:rPr lang="en-US" sz="2400" dirty="0" smtClean="0"/>
              <a:t>, x 14 </a:t>
            </a:r>
            <a:r>
              <a:rPr lang="en-US" sz="2400" dirty="0" err="1" smtClean="0"/>
              <a:t>uger</a:t>
            </a:r>
            <a:r>
              <a:rPr lang="en-US" sz="2400" dirty="0" smtClean="0"/>
              <a:t> = 42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Forberedelse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</a:t>
            </a:r>
            <a:r>
              <a:rPr lang="en-US" sz="2400" dirty="0" err="1" smtClean="0"/>
              <a:t>forelæsninger</a:t>
            </a:r>
            <a:r>
              <a:rPr lang="en-US" sz="2400" dirty="0"/>
              <a:t> 2</a:t>
            </a:r>
            <a:r>
              <a:rPr lang="en-US" sz="2400" dirty="0" smtClean="0"/>
              <a:t> timer pr. </a:t>
            </a:r>
            <a:r>
              <a:rPr lang="en-US" sz="2400" dirty="0" err="1" smtClean="0"/>
              <a:t>uge</a:t>
            </a:r>
            <a:r>
              <a:rPr lang="en-US" sz="2400" dirty="0" smtClean="0"/>
              <a:t>, x 14 = 28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Forberedelser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TØ 2 timer pr. </a:t>
            </a:r>
            <a:r>
              <a:rPr lang="en-US" sz="2400" dirty="0" err="1" smtClean="0"/>
              <a:t>uge</a:t>
            </a:r>
            <a:r>
              <a:rPr lang="en-US" sz="2400" dirty="0" smtClean="0"/>
              <a:t>, x 14 = 28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Forberedelse</a:t>
            </a:r>
            <a:r>
              <a:rPr lang="en-US" sz="2400" dirty="0" smtClean="0"/>
              <a:t> </a:t>
            </a:r>
            <a:r>
              <a:rPr lang="en-US" sz="2400" dirty="0" err="1" smtClean="0"/>
              <a:t>til</a:t>
            </a:r>
            <a:r>
              <a:rPr lang="en-US" sz="2400" dirty="0" smtClean="0"/>
              <a:t> </a:t>
            </a:r>
            <a:r>
              <a:rPr lang="en-US" sz="2400" dirty="0" err="1" smtClean="0"/>
              <a:t>eksamen</a:t>
            </a:r>
            <a:r>
              <a:rPr lang="en-US" sz="2400" dirty="0"/>
              <a:t> </a:t>
            </a:r>
            <a:r>
              <a:rPr lang="en-US" sz="2400" dirty="0" smtClean="0"/>
              <a:t>= 45 timer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Eksamen</a:t>
            </a:r>
            <a:r>
              <a:rPr lang="en-US" sz="2400" dirty="0"/>
              <a:t> </a:t>
            </a:r>
            <a:r>
              <a:rPr lang="en-US" sz="2400" dirty="0" smtClean="0"/>
              <a:t>= 2 timer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I alt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en-US" sz="2400" b="1" dirty="0" smtClean="0"/>
              <a:t>257 timer</a:t>
            </a:r>
            <a:endParaRPr lang="en-US" sz="20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Tidsforbrug</a:t>
            </a:r>
            <a:r>
              <a:rPr lang="en-US" sz="3200" b="1" dirty="0"/>
              <a:t>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67328" y="6117336"/>
            <a:ext cx="523951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ECTS = 250 – 280 timer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0438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/>
              <a:t>Fra </a:t>
            </a:r>
            <a:r>
              <a:rPr lang="en-US" sz="2400" b="1" dirty="0" err="1" smtClean="0"/>
              <a:t>kursusbeskrivelsen</a:t>
            </a:r>
            <a:r>
              <a:rPr lang="en-US" sz="2400" b="1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sz="2400" b="1" dirty="0" smtClean="0"/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sz="2400" dirty="0"/>
              <a:t>I </a:t>
            </a:r>
            <a:r>
              <a:rPr lang="en-US" sz="2400" dirty="0" err="1"/>
              <a:t>slutningen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​​</a:t>
            </a:r>
            <a:r>
              <a:rPr lang="en-US" sz="2400" dirty="0" err="1"/>
              <a:t>kurset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</a:t>
            </a:r>
            <a:r>
              <a:rPr lang="en-US" sz="2400" dirty="0" err="1"/>
              <a:t>deltagerne</a:t>
            </a:r>
            <a:r>
              <a:rPr lang="en-US" sz="2400" dirty="0"/>
              <a:t> </a:t>
            </a:r>
            <a:r>
              <a:rPr lang="en-US" sz="2400" dirty="0" err="1"/>
              <a:t>kunne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Formulere</a:t>
            </a:r>
            <a:r>
              <a:rPr lang="en-US" sz="2000" dirty="0" smtClean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udføre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datastrukturer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form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pseudokode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Konstruere</a:t>
            </a:r>
            <a:r>
              <a:rPr lang="en-US" sz="2000" dirty="0"/>
              <a:t>, </a:t>
            </a:r>
            <a:r>
              <a:rPr lang="en-US" sz="2000" b="1" dirty="0" err="1"/>
              <a:t>implementere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analysere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hjælp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standard </a:t>
            </a:r>
            <a:r>
              <a:rPr lang="en-US" sz="2000" dirty="0" err="1"/>
              <a:t>algoritme</a:t>
            </a:r>
            <a:r>
              <a:rPr lang="en-US" sz="2000" dirty="0"/>
              <a:t> </a:t>
            </a:r>
            <a:r>
              <a:rPr lang="en-US" sz="2000" dirty="0" err="1"/>
              <a:t>paradigmer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Identificere</a:t>
            </a:r>
            <a:r>
              <a:rPr lang="en-US" sz="2000" dirty="0" smtClean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sammenligne</a:t>
            </a:r>
            <a:r>
              <a:rPr lang="en-US" sz="2000" dirty="0"/>
              <a:t> </a:t>
            </a:r>
            <a:r>
              <a:rPr lang="en-US" sz="2000" dirty="0" err="1"/>
              <a:t>datastrukturer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grafalgoritmer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løsning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algoritmiske</a:t>
            </a:r>
            <a:r>
              <a:rPr lang="en-US" sz="2000" dirty="0"/>
              <a:t> </a:t>
            </a:r>
            <a:r>
              <a:rPr lang="en-US" sz="2000" dirty="0" err="1" smtClean="0"/>
              <a:t>problemer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Identificere</a:t>
            </a:r>
            <a:r>
              <a:rPr lang="en-US" sz="2000" dirty="0" smtClean="0"/>
              <a:t> </a:t>
            </a:r>
            <a:r>
              <a:rPr lang="en-US" sz="2000" dirty="0" err="1"/>
              <a:t>gyldige</a:t>
            </a:r>
            <a:r>
              <a:rPr lang="en-US" sz="2000" dirty="0"/>
              <a:t> </a:t>
            </a:r>
            <a:r>
              <a:rPr lang="en-US" sz="2000" dirty="0" err="1" smtClean="0"/>
              <a:t>invarianter</a:t>
            </a:r>
            <a:r>
              <a:rPr lang="en-US" sz="2000" dirty="0" smtClean="0"/>
              <a:t> </a:t>
            </a:r>
            <a:r>
              <a:rPr lang="en-US" sz="2000" dirty="0"/>
              <a:t>for en </a:t>
            </a:r>
            <a:r>
              <a:rPr lang="en-US" sz="2000" dirty="0" err="1" smtClean="0"/>
              <a:t>algoritme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Konstruere</a:t>
            </a:r>
            <a:r>
              <a:rPr lang="en-US" sz="2000" dirty="0"/>
              <a:t>, </a:t>
            </a:r>
            <a:r>
              <a:rPr lang="en-US" sz="2000" b="1" dirty="0" err="1"/>
              <a:t>implementere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evaluere</a:t>
            </a:r>
            <a:r>
              <a:rPr lang="en-US" sz="2000" dirty="0"/>
              <a:t> </a:t>
            </a:r>
            <a:r>
              <a:rPr lang="en-US" sz="2000" dirty="0" err="1"/>
              <a:t>algoritmers</a:t>
            </a:r>
            <a:r>
              <a:rPr lang="en-US" sz="2000" dirty="0"/>
              <a:t> </a:t>
            </a:r>
            <a:r>
              <a:rPr lang="en-US" sz="2000" dirty="0" err="1"/>
              <a:t>ydeevne</a:t>
            </a:r>
            <a:r>
              <a:rPr lang="en-US" sz="2000" dirty="0"/>
              <a:t> for simple </a:t>
            </a:r>
            <a:r>
              <a:rPr lang="en-US" sz="2000" dirty="0" err="1"/>
              <a:t>algoritmiske</a:t>
            </a:r>
            <a:r>
              <a:rPr lang="en-US" sz="2000" dirty="0"/>
              <a:t> </a:t>
            </a:r>
            <a:r>
              <a:rPr lang="en-US" sz="2000" dirty="0" err="1" smtClean="0"/>
              <a:t>problemer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Analysere</a:t>
            </a:r>
            <a:r>
              <a:rPr lang="en-US" sz="2000" dirty="0" smtClean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b="1" dirty="0" err="1"/>
              <a:t>sammenligninge</a:t>
            </a:r>
            <a:r>
              <a:rPr lang="en-US" sz="2000" dirty="0"/>
              <a:t> </a:t>
            </a:r>
            <a:r>
              <a:rPr lang="en-US" sz="2000" dirty="0" err="1"/>
              <a:t>tid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pladsforbrug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datastrukturer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 smtClean="0"/>
              <a:t>Bevise</a:t>
            </a:r>
            <a:r>
              <a:rPr lang="en-US" sz="2000" dirty="0" smtClean="0"/>
              <a:t> </a:t>
            </a:r>
            <a:r>
              <a:rPr lang="en-US" sz="2000" dirty="0" err="1" smtClean="0"/>
              <a:t>korrektheden</a:t>
            </a:r>
            <a:r>
              <a:rPr lang="en-US" sz="2000" dirty="0" smtClean="0"/>
              <a:t> </a:t>
            </a:r>
            <a:r>
              <a:rPr lang="en-US" sz="2000" dirty="0" err="1"/>
              <a:t>af</a:t>
            </a:r>
            <a:r>
              <a:rPr lang="en-US" sz="2000" dirty="0"/>
              <a:t> ​​</a:t>
            </a:r>
            <a:r>
              <a:rPr lang="en-US" sz="2000" dirty="0" err="1"/>
              <a:t>enkle</a:t>
            </a:r>
            <a:r>
              <a:rPr lang="en-US" sz="2000" dirty="0"/>
              <a:t> programmer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transitionssystemer</a:t>
            </a:r>
            <a:r>
              <a:rPr lang="en-US" sz="2000" dirty="0"/>
              <a:t>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Læringsmål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Spørgsmål ?</a:t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3600" dirty="0" smtClean="0"/>
              <a:t>Se </a:t>
            </a:r>
            <a:r>
              <a:rPr lang="da-DK" sz="3600" dirty="0" err="1" smtClean="0"/>
              <a:t>Blackboard</a:t>
            </a:r>
            <a:r>
              <a:rPr lang="da-DK" sz="3600" dirty="0" smtClean="0"/>
              <a:t> for info, samt slides!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Enter question text..."/>
  <p:tag name="DELIMITERS" val="3.1"/>
  <p:tag name="VALUEFORMAT" val="0%"/>
  <p:tag name="PRIORITYRANKING" val="True"/>
  <p:tag name="DEMOGRAPHIC" val="False"/>
  <p:tag name="SLIDEORDER" val="2"/>
  <p:tag name="SLIDEGUID" val="D4E1AE5D615043B28871F9704F9AA2A4"/>
  <p:tag name="ANSWERSALIAS" val="5|smicln|6|smicln|7|smicln|8|smicln|9|smicln|Ved ikke"/>
  <p:tag name="VALUES" val="No Value|smicln|No Value|smicln|No Value|smicln|No Value|smicln|No Value|smicln|No Value"/>
  <p:tag name="RESPONSESGATHERED" val="True"/>
  <p:tag name="TOTALRESPONSES" val="108"/>
  <p:tag name="RESPONSECOUNT" val="1080"/>
  <p:tag name="SLICED" val="False"/>
  <p:tag name="RESPONSES" val="2;4;2;1;2;2;3;1;1;6;2;4;3;1;6;2;2;3;4;3;6;2;2;3;4;4;3;3;2;5;5;2;2;1;2;4;6;5;1;6;1;4;5;2;2;5;2;6;2;3;2;4;5;3;2;2;5;1;1;2;3;2;3;3;4;2;5;1;6;6;2;4;3;4;2;6;2;6;5;2;2;3;6;2;2;2;2;2;2;2;2;3;2;6;3;6;2;2;1;5;3;4;6;3;2;2;4;6;"/>
  <p:tag name="CHARTSTRINGSTD" val="110 410 180 130 100 150"/>
  <p:tag name="CHARTSTRINGREV" val="150 100 130 180 410 110"/>
  <p:tag name="CHARTSTRINGSTDPER" val="0.101851851851852 0.37962962962963 0.166666666666667 0.12037037037037 0.0925925925925926 0.138888888888889"/>
  <p:tag name="CHARTSTRINGREVPER" val="0.138888888888889 0.0925925925925926 0.12037037037037 0.166666666666667 0.37962962962963 0.101851851851852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8"/>
  <p:tag name="FONTSIZE" val="32"/>
  <p:tag name="BULLETTYPE" val="ppBulletAlphaLCParenRight"/>
  <p:tag name="ANSWERTEXT" val="5&#10;6&#10;7&#10;8&#10;9&#10;Ved ikke"/>
  <p:tag name="OLDNUMANSWERS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21411</TotalTime>
  <Words>1991</Words>
  <Application>Microsoft Office PowerPoint</Application>
  <PresentationFormat>On-screen Show (4:3)</PresentationFormat>
  <Paragraphs>520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Cambria Math</vt:lpstr>
      <vt:lpstr>Courier New</vt:lpstr>
      <vt:lpstr>Lucida Console</vt:lpstr>
      <vt:lpstr>Symbol</vt:lpstr>
      <vt:lpstr>Tahoma</vt:lpstr>
      <vt:lpstr>Times</vt:lpstr>
      <vt:lpstr>Wingdings</vt:lpstr>
      <vt:lpstr>Default Design</vt:lpstr>
      <vt:lpstr>PowerPoint Presentation</vt:lpstr>
      <vt:lpstr>Om kurset…</vt:lpstr>
      <vt:lpstr>Grundlæggende Algoritmer og Datastrukturer </vt:lpstr>
      <vt:lpstr>TØ timer (øvelser)</vt:lpstr>
      <vt:lpstr>Afleveringsopgaver</vt:lpstr>
      <vt:lpstr>Studie Café cs.au.dk/studiecafe</vt:lpstr>
      <vt:lpstr>Tidsforbrug? </vt:lpstr>
      <vt:lpstr>Læringsmål </vt:lpstr>
      <vt:lpstr>Spørgsmål ?  Se Blackboard for info, samt slides!</vt:lpstr>
      <vt:lpstr>Studieretning</vt:lpstr>
      <vt:lpstr>Programmeringserfaring (for det programmeringssprog du måtte kende bedst)</vt:lpstr>
      <vt:lpstr>PowerPoint Presentation</vt:lpstr>
      <vt:lpstr>Ready ?</vt:lpstr>
      <vt:lpstr>Eksempel på en  algoritmisk problemstilling</vt:lpstr>
      <vt:lpstr>PowerPoint Presentation</vt:lpstr>
      <vt:lpstr>PowerPoint Presentation</vt:lpstr>
      <vt:lpstr>PowerPoint Presentation</vt:lpstr>
      <vt:lpstr>”Lokes Høj”</vt:lpstr>
      <vt:lpstr>Optimale antal ombytninger ?</vt:lpstr>
      <vt:lpstr>Optimale antal ombytninger ?</vt:lpstr>
      <vt:lpstr>Cykler (Permutationer)</vt:lpstr>
      <vt:lpstr>Optimale antal ombytninger ?</vt:lpstr>
      <vt:lpstr>Ombytninger og Cykler</vt:lpstr>
      <vt:lpstr>PowerPoint Presentation</vt:lpstr>
      <vt:lpstr>En (grådig) algoritme</vt:lpstr>
      <vt:lpstr>PowerPoint Presentation</vt:lpstr>
      <vt:lpstr>Sætning</vt:lpstr>
      <vt:lpstr>Fordelingen af antal cykler  n = 64, 10.000.000 permutationer</vt:lpstr>
      <vt:lpstr>Hvad har vi så lært… ?</vt:lpstr>
      <vt:lpstr>Algoritmisk indsigt…</vt:lpstr>
      <vt:lpstr>Tilfældige permutationer…</vt:lpstr>
      <vt:lpstr>Et andet eksempel på en  algoritmisk problemstilling</vt:lpstr>
      <vt:lpstr>PowerPoint Presentation</vt:lpstr>
      <vt:lpstr>Søgning i  Sorteret Liste</vt:lpstr>
      <vt:lpstr>Et tredie eksempel –  en algoritmisk anvendelse</vt:lpstr>
      <vt:lpstr>Patience Diff  &amp;  Længste Voksende Delsekvenser</vt:lpstr>
      <vt:lpstr>PowerPoint Presentation</vt:lpstr>
      <vt:lpstr>PowerPoint Presentation</vt:lpstr>
      <vt:lpstr>PowerPoint Presentation</vt:lpstr>
      <vt:lpstr>PowerPoint Presentation</vt:lpstr>
      <vt:lpstr>Patient Diff (Bram Cohen)</vt:lpstr>
      <vt:lpstr>PowerPoint Presentation</vt:lpstr>
      <vt:lpstr>PowerPoint Presentation</vt:lpstr>
      <vt:lpstr>PowerPoint Presentation</vt:lpstr>
      <vt:lpstr>Sætning (Erdős og Szekeres, 1935) </vt:lpstr>
      <vt:lpstr>Opsummering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333</cp:revision>
  <cp:lastPrinted>2018-08-28T07:09:23Z</cp:lastPrinted>
  <dcterms:created xsi:type="dcterms:W3CDTF">2006-01-29T21:23:01Z</dcterms:created>
  <dcterms:modified xsi:type="dcterms:W3CDTF">2018-10-16T19:22:16Z</dcterms:modified>
</cp:coreProperties>
</file>