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0" r:id="rId3"/>
    <p:sldId id="262" r:id="rId4"/>
    <p:sldId id="280" r:id="rId5"/>
    <p:sldId id="263" r:id="rId6"/>
    <p:sldId id="265" r:id="rId7"/>
    <p:sldId id="268" r:id="rId8"/>
    <p:sldId id="266" r:id="rId9"/>
    <p:sldId id="267" r:id="rId10"/>
    <p:sldId id="26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0CC00"/>
    <a:srgbClr val="FF00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053" autoAdjust="0"/>
    <p:restoredTop sz="86620" autoAdjust="0"/>
  </p:normalViewPr>
  <p:slideViewPr>
    <p:cSldViewPr>
      <p:cViewPr varScale="1">
        <p:scale>
          <a:sx n="71" d="100"/>
          <a:sy n="71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70C0FCF-A122-4593-9887-1A7088581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80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4B5359-F33D-4D0B-9A96-C135DCE04A8C}" type="slidenum">
              <a:rPr lang="en-US" b="0" smtClean="0"/>
              <a:pPr eaLnBrk="1" hangingPunct="1"/>
              <a:t>1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44B74A-EBFC-4EE4-878E-1C7EF221CF8A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For tilfædig streng eller pattern, forventet tid O(n)</a:t>
            </a:r>
          </a:p>
          <a:p>
            <a:r>
              <a:rPr lang="da-DK" smtClean="0"/>
              <a:t>Worst-case O(n*m)</a:t>
            </a:r>
          </a:p>
          <a:p>
            <a:r>
              <a:rPr lang="da-DK" smtClean="0"/>
              <a:t>Eksempel: P = ababc T = babababcab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F8061C-3FE4-4427-9C2B-245991E3C962}" type="slidenum">
              <a:rPr lang="en-US" b="0" smtClean="0"/>
              <a:pPr eaLnBrk="1" hangingPunct="1"/>
              <a:t>3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>
                <a:sym typeface="Symbol"/>
              </a:rPr>
              <a:t>={</a:t>
            </a:r>
            <a:r>
              <a:rPr lang="da-DK" dirty="0" err="1" smtClean="0">
                <a:sym typeface="Symbol"/>
              </a:rPr>
              <a:t>a,b</a:t>
            </a:r>
            <a:r>
              <a:rPr lang="da-DK" dirty="0" smtClean="0">
                <a:sym typeface="Symbol"/>
              </a:rPr>
              <a:t>,*,$,@},</a:t>
            </a:r>
            <a:r>
              <a:rPr lang="da-DK" baseline="0" dirty="0" smtClean="0">
                <a:sym typeface="Symbol"/>
              </a:rPr>
              <a:t> |</a:t>
            </a:r>
            <a:r>
              <a:rPr lang="da-DK" dirty="0" smtClean="0">
                <a:sym typeface="Symbol"/>
              </a:rPr>
              <a:t>|=5, f.eks. ”a*b$” = 0*5^3</a:t>
            </a:r>
            <a:r>
              <a:rPr lang="da-DK" baseline="0" dirty="0" smtClean="0">
                <a:sym typeface="Symbol"/>
              </a:rPr>
              <a:t> + 2*5^2 + 1*5^1 + 3*5^0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C0FCF-A122-4593-9887-1A7088581F7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6461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/>
              <a:t>Π</a:t>
            </a:r>
            <a:r>
              <a:rPr lang="da-DK" smtClean="0"/>
              <a:t>(q) = max { i |  i&lt;q og P[1..i] er et suffix af P[1..q] }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007BF1-CBFB-4EB0-BE35-7116FAA55C51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Mere info: Se Bill Smyth’s bog (Kapitel 8) og </a:t>
            </a:r>
          </a:p>
          <a:p>
            <a:r>
              <a:rPr lang="da-DK" smtClean="0"/>
              <a:t>Handbook of Exact String-Matching Algorithms (Charras og Lecroq, http://www-igm.univ-mlv.fr/~lecroq/string/)</a:t>
            </a:r>
          </a:p>
          <a:p>
            <a:endParaRPr lang="da-DK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E61571-0464-4E0B-8DC0-DB1C9DAA85E6}" type="slidenum">
              <a:rPr lang="en-US" b="0" smtClean="0"/>
              <a:pPr eaLnBrk="1" hangingPunct="1"/>
              <a:t>10</a:t>
            </a:fld>
            <a:endParaRPr 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0456F-9A97-48E1-BB5A-5E0F95B01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E737-1E98-44B1-AC99-E49D6C72A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19BC9-5143-42F6-A485-F1DBF60A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F5E48-A83A-4A36-9972-445A59A94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D14F0-A1C9-4FD6-A748-EEAC0073E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12A97-482B-484A-AFF0-CD963817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9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F6F93-7C60-49EB-899E-A44AE42F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EEAE-E8E8-4EF0-84FF-3C0CE7F05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5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1A60-CEB8-4E47-A991-84C27D25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7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60EA-0F85-4701-B024-7CC88E682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3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36A7-066E-4B8A-A00B-218AE7C64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9DE3385-6712-4015-BC51-195996A5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</a:p>
          <a:p>
            <a:pPr algn="ctr" eaLnBrk="1" hangingPunct="1"/>
            <a:endParaRPr lang="da-DK" sz="2400"/>
          </a:p>
          <a:p>
            <a:pPr algn="ctr" eaLnBrk="1" hangingPunct="1"/>
            <a:r>
              <a:rPr lang="da-DK"/>
              <a:t>Mønstergenkendelse [CLRS, kapitel 32.1-32.2, 32.4]</a:t>
            </a:r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Worst-case tider</a:t>
            </a:r>
            <a:endParaRPr lang="en-US" b="1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73517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8001000" y="2998788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32.1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5" name="TextBox 18"/>
          <p:cNvSpPr txBox="1">
            <a:spLocks noChangeArrowheads="1"/>
          </p:cNvSpPr>
          <p:nvPr/>
        </p:nvSpPr>
        <p:spPr bwMode="auto">
          <a:xfrm>
            <a:off x="8001000" y="3429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32.2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6" name="TextBox 19"/>
          <p:cNvSpPr txBox="1">
            <a:spLocks noChangeArrowheads="1"/>
          </p:cNvSpPr>
          <p:nvPr/>
        </p:nvSpPr>
        <p:spPr bwMode="auto">
          <a:xfrm>
            <a:off x="8001000" y="3856038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(32.3)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7" name="TextBox 20"/>
          <p:cNvSpPr txBox="1">
            <a:spLocks noChangeArrowheads="1"/>
          </p:cNvSpPr>
          <p:nvPr/>
        </p:nvSpPr>
        <p:spPr bwMode="auto">
          <a:xfrm>
            <a:off x="8001000" y="429736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32.4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8" name="TextBox 21"/>
          <p:cNvSpPr txBox="1">
            <a:spLocks noChangeArrowheads="1"/>
          </p:cNvSpPr>
          <p:nvPr/>
        </p:nvSpPr>
        <p:spPr bwMode="auto">
          <a:xfrm>
            <a:off x="7848600" y="2514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[CLRS]</a:t>
            </a:r>
            <a:endParaRPr lang="en-US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Mønster genkendelse</a:t>
            </a:r>
            <a:endParaRPr lang="en-US" b="1" i="1" smtClean="0"/>
          </a:p>
        </p:txBody>
      </p:sp>
      <p:pic>
        <p:nvPicPr>
          <p:cNvPr id="409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"/>
          <a:stretch>
            <a:fillRect/>
          </a:stretch>
        </p:blipFill>
        <p:spPr bwMode="auto">
          <a:xfrm>
            <a:off x="228600" y="2209800"/>
            <a:ext cx="864235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533400" y="4953000"/>
            <a:ext cx="815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Input</a:t>
            </a:r>
            <a:r>
              <a:rPr lang="da-DK" sz="2400"/>
              <a:t>:  Tekst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/>
              <a:t> af længde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/>
              <a:t> og mønster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>
                <a:solidFill>
                  <a:schemeClr val="accent2"/>
                </a:solidFill>
              </a:rPr>
              <a:t> </a:t>
            </a:r>
            <a:r>
              <a:rPr lang="da-DK" sz="2400"/>
              <a:t>af længde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Output</a:t>
            </a:r>
            <a:r>
              <a:rPr lang="da-DK" sz="2400"/>
              <a:t>:  Alle positioner i </a:t>
            </a:r>
            <a:r>
              <a:rPr lang="da-DK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/>
              <a:t> hvor </a:t>
            </a:r>
            <a:r>
              <a:rPr lang="da-DK" sz="24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/>
              <a:t> forekommer</a:t>
            </a:r>
            <a:endParaRPr lang="en-US" sz="2400"/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2209800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1</a:t>
            </a:r>
            <a:endParaRPr lang="en-US"/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2724150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324008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375443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4</a:t>
            </a:r>
            <a:endParaRPr lang="en-US"/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426878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5</a:t>
            </a:r>
            <a:endParaRPr lang="en-US"/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478313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6</a:t>
            </a:r>
            <a:endParaRPr lang="en-US"/>
          </a:p>
        </p:txBody>
      </p:sp>
      <p:sp>
        <p:nvSpPr>
          <p:cNvPr id="4107" name="TextBox 12"/>
          <p:cNvSpPr txBox="1">
            <a:spLocks noChangeArrowheads="1"/>
          </p:cNvSpPr>
          <p:nvPr/>
        </p:nvSpPr>
        <p:spPr bwMode="auto">
          <a:xfrm>
            <a:off x="5299075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7</a:t>
            </a:r>
            <a:endParaRPr lang="en-US"/>
          </a:p>
        </p:txBody>
      </p:sp>
      <p:sp>
        <p:nvSpPr>
          <p:cNvPr id="4108" name="TextBox 13"/>
          <p:cNvSpPr txBox="1">
            <a:spLocks noChangeArrowheads="1"/>
          </p:cNvSpPr>
          <p:nvPr/>
        </p:nvSpPr>
        <p:spPr bwMode="auto">
          <a:xfrm>
            <a:off x="6327775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9</a:t>
            </a:r>
            <a:endParaRPr lang="en-US"/>
          </a:p>
        </p:txBody>
      </p:sp>
      <p:sp>
        <p:nvSpPr>
          <p:cNvPr id="4109" name="TextBox 14"/>
          <p:cNvSpPr txBox="1">
            <a:spLocks noChangeArrowheads="1"/>
          </p:cNvSpPr>
          <p:nvPr/>
        </p:nvSpPr>
        <p:spPr bwMode="auto">
          <a:xfrm>
            <a:off x="5813425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8</a:t>
            </a:r>
            <a:endParaRPr lang="en-US"/>
          </a:p>
        </p:txBody>
      </p:sp>
      <p:sp>
        <p:nvSpPr>
          <p:cNvPr id="4110" name="TextBox 15"/>
          <p:cNvSpPr txBox="1">
            <a:spLocks noChangeArrowheads="1"/>
          </p:cNvSpPr>
          <p:nvPr/>
        </p:nvSpPr>
        <p:spPr bwMode="auto">
          <a:xfrm>
            <a:off x="6751638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10</a:t>
            </a:r>
            <a:endParaRPr lang="en-US"/>
          </a:p>
        </p:txBody>
      </p:sp>
      <p:sp>
        <p:nvSpPr>
          <p:cNvPr id="4111" name="TextBox 17"/>
          <p:cNvSpPr txBox="1">
            <a:spLocks noChangeArrowheads="1"/>
          </p:cNvSpPr>
          <p:nvPr/>
        </p:nvSpPr>
        <p:spPr bwMode="auto">
          <a:xfrm>
            <a:off x="7239000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11</a:t>
            </a:r>
            <a:endParaRPr lang="en-US"/>
          </a:p>
        </p:txBody>
      </p:sp>
      <p:sp>
        <p:nvSpPr>
          <p:cNvPr id="4112" name="TextBox 18"/>
          <p:cNvSpPr txBox="1">
            <a:spLocks noChangeArrowheads="1"/>
          </p:cNvSpPr>
          <p:nvPr/>
        </p:nvSpPr>
        <p:spPr bwMode="auto">
          <a:xfrm>
            <a:off x="8305800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13</a:t>
            </a:r>
            <a:endParaRPr lang="en-US"/>
          </a:p>
        </p:txBody>
      </p:sp>
      <p:sp>
        <p:nvSpPr>
          <p:cNvPr id="4113" name="TextBox 19"/>
          <p:cNvSpPr txBox="1">
            <a:spLocks noChangeArrowheads="1"/>
          </p:cNvSpPr>
          <p:nvPr/>
        </p:nvSpPr>
        <p:spPr bwMode="auto">
          <a:xfrm>
            <a:off x="7772400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12</a:t>
            </a:r>
            <a:endParaRPr lang="en-US"/>
          </a:p>
        </p:txBody>
      </p:sp>
      <p:sp>
        <p:nvSpPr>
          <p:cNvPr id="4114" name="TextBox 20"/>
          <p:cNvSpPr txBox="1">
            <a:spLocks noChangeArrowheads="1"/>
          </p:cNvSpPr>
          <p:nvPr/>
        </p:nvSpPr>
        <p:spPr bwMode="auto">
          <a:xfrm>
            <a:off x="3756025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1</a:t>
            </a:r>
            <a:endParaRPr lang="en-US"/>
          </a:p>
        </p:txBody>
      </p:sp>
      <p:sp>
        <p:nvSpPr>
          <p:cNvPr id="4115" name="TextBox 21"/>
          <p:cNvSpPr txBox="1">
            <a:spLocks noChangeArrowheads="1"/>
          </p:cNvSpPr>
          <p:nvPr/>
        </p:nvSpPr>
        <p:spPr bwMode="auto">
          <a:xfrm>
            <a:off x="4270375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16" name="TextBox 22"/>
          <p:cNvSpPr txBox="1">
            <a:spLocks noChangeArrowheads="1"/>
          </p:cNvSpPr>
          <p:nvPr/>
        </p:nvSpPr>
        <p:spPr bwMode="auto">
          <a:xfrm>
            <a:off x="4784725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4117" name="TextBox 23"/>
          <p:cNvSpPr txBox="1">
            <a:spLocks noChangeArrowheads="1"/>
          </p:cNvSpPr>
          <p:nvPr/>
        </p:nvSpPr>
        <p:spPr bwMode="auto">
          <a:xfrm>
            <a:off x="5300663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4</a:t>
            </a:r>
            <a:endParaRPr lang="en-US"/>
          </a:p>
        </p:txBody>
      </p:sp>
      <p:sp>
        <p:nvSpPr>
          <p:cNvPr id="4118" name="TextBox 24"/>
          <p:cNvSpPr txBox="1">
            <a:spLocks noChangeArrowheads="1"/>
          </p:cNvSpPr>
          <p:nvPr/>
        </p:nvSpPr>
        <p:spPr bwMode="auto">
          <a:xfrm>
            <a:off x="4221163" y="1371600"/>
            <a:ext cx="403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FF0000"/>
                </a:solidFill>
              </a:rPr>
              <a:t>forekomst på </a:t>
            </a:r>
            <a:r>
              <a:rPr lang="da-DK" u="sng">
                <a:solidFill>
                  <a:srgbClr val="FF0000"/>
                </a:solidFill>
              </a:rPr>
              <a:t>position 4</a:t>
            </a:r>
            <a:endParaRPr lang="en-US" u="sng">
              <a:solidFill>
                <a:srgbClr val="FF0000"/>
              </a:solidFill>
            </a:endParaRPr>
          </a:p>
        </p:txBody>
      </p:sp>
      <p:cxnSp>
        <p:nvCxnSpPr>
          <p:cNvPr id="4119" name="Straight Arrow Connector 27"/>
          <p:cNvCxnSpPr>
            <a:cxnSpLocks noChangeShapeType="1"/>
            <a:stCxn id="4118" idx="1"/>
          </p:cNvCxnSpPr>
          <p:nvPr/>
        </p:nvCxnSpPr>
        <p:spPr bwMode="auto">
          <a:xfrm rot="10800000" flipV="1">
            <a:off x="3962400" y="1555750"/>
            <a:ext cx="258763" cy="3937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TextBox 29"/>
          <p:cNvSpPr txBox="1">
            <a:spLocks noChangeArrowheads="1"/>
          </p:cNvSpPr>
          <p:nvPr/>
        </p:nvSpPr>
        <p:spPr bwMode="auto">
          <a:xfrm>
            <a:off x="1981200" y="3657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u="sng">
                <a:solidFill>
                  <a:srgbClr val="FF0000"/>
                </a:solidFill>
              </a:rPr>
              <a:t>skift på 3</a:t>
            </a:r>
            <a:endParaRPr lang="en-US" u="sng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Naive Algoritme</a:t>
            </a:r>
            <a:endParaRPr lang="en-US" b="1" smtClean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3" y="1981200"/>
            <a:ext cx="6383337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105400"/>
            <a:ext cx="7896225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486400" y="63246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O(n∙m)</a:t>
            </a:r>
            <a:endParaRPr lang="en-US" sz="28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1277938"/>
            <a:ext cx="7696200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Rabin-Karp : Eksempel </a:t>
            </a:r>
            <a:r>
              <a:rPr lang="da-DK" sz="4000" b="1" i="1" smtClean="0"/>
              <a:t>P </a:t>
            </a:r>
            <a:r>
              <a:rPr lang="da-DK" sz="4000" b="1" smtClean="0"/>
              <a:t>= 31415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216275" y="1593850"/>
            <a:ext cx="1949450" cy="381000"/>
          </a:xfrm>
          <a:prstGeom prst="rect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516563" y="1593850"/>
            <a:ext cx="1951037" cy="3810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0" y="2754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mtClean="0">
                <a:solidFill>
                  <a:srgbClr val="0070C0"/>
                </a:solidFill>
              </a:rPr>
              <a:t>hash værdier</a:t>
            </a:r>
            <a:endParaRPr lang="da-DK">
              <a:solidFill>
                <a:srgbClr val="0070C0"/>
              </a:solidFill>
            </a:endParaRPr>
          </a:p>
        </p:txBody>
      </p:sp>
      <p:sp>
        <p:nvSpPr>
          <p:cNvPr id="8200" name="Rectangle 2"/>
          <p:cNvSpPr txBox="1">
            <a:spLocks noChangeArrowheads="1"/>
          </p:cNvSpPr>
          <p:nvPr/>
        </p:nvSpPr>
        <p:spPr bwMode="auto">
          <a:xfrm>
            <a:off x="304800" y="12954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 smtClean="0">
                <a:solidFill>
                  <a:schemeClr val="tx2"/>
                </a:solidFill>
              </a:rPr>
              <a:t>T</a:t>
            </a:r>
            <a:endParaRPr lang="da-DK" sz="2400" b="0" i="1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b="0" dirty="0" smtClean="0">
                <a:solidFill>
                  <a:schemeClr val="bg1"/>
                </a:solidFill>
              </a:rPr>
              <a:t>(</a:t>
            </a:r>
            <a:r>
              <a:rPr lang="da-DK" b="0" i="1" dirty="0" err="1" smtClean="0">
                <a:solidFill>
                  <a:schemeClr val="bg1"/>
                </a:solidFill>
              </a:rPr>
              <a:t>a</a:t>
            </a:r>
            <a:r>
              <a:rPr lang="da-DK" b="0" dirty="0" err="1" smtClean="0">
                <a:solidFill>
                  <a:schemeClr val="bg1"/>
                </a:solidFill>
                <a:sym typeface="Symbol"/>
              </a:rPr>
              <a:t></a:t>
            </a:r>
            <a:r>
              <a:rPr lang="da-DK" b="0" i="1" dirty="0" err="1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mod </a:t>
            </a:r>
            <a:r>
              <a:rPr lang="da-DK" b="0" i="1" dirty="0" smtClean="0">
                <a:solidFill>
                  <a:schemeClr val="bg1"/>
                </a:solidFill>
              </a:rPr>
              <a:t>p </a:t>
            </a:r>
            <a:r>
              <a:rPr lang="da-DK" b="0" dirty="0" smtClean="0">
                <a:solidFill>
                  <a:schemeClr val="bg1"/>
                </a:solidFill>
              </a:rPr>
              <a:t>= ((</a:t>
            </a:r>
            <a:r>
              <a:rPr lang="da-DK" b="0" i="1" dirty="0" smtClean="0">
                <a:solidFill>
                  <a:schemeClr val="bg1"/>
                </a:solidFill>
              </a:rPr>
              <a:t>a</a:t>
            </a:r>
            <a:r>
              <a:rPr lang="da-DK" b="0" dirty="0" smtClean="0">
                <a:solidFill>
                  <a:schemeClr val="bg1"/>
                </a:solidFill>
              </a:rPr>
              <a:t> mod </a:t>
            </a:r>
            <a:r>
              <a:rPr lang="da-DK" b="0" i="1" dirty="0" smtClean="0">
                <a:solidFill>
                  <a:schemeClr val="bg1"/>
                </a:solidFill>
              </a:rPr>
              <a:t>p</a:t>
            </a:r>
            <a:r>
              <a:rPr lang="da-DK" b="0" dirty="0" smtClean="0">
                <a:solidFill>
                  <a:schemeClr val="bg1"/>
                </a:solidFill>
              </a:rPr>
              <a:t>)</a:t>
            </a:r>
            <a:r>
              <a:rPr lang="da-DK" b="0" dirty="0" smtClean="0">
                <a:solidFill>
                  <a:schemeClr val="bg1"/>
                </a:solidFill>
                <a:sym typeface="Symbol"/>
              </a:rPr>
              <a:t></a:t>
            </a:r>
            <a:r>
              <a:rPr lang="da-DK" b="0" i="1" dirty="0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mod </a:t>
            </a:r>
            <a:r>
              <a:rPr lang="da-DK" b="0" i="1" dirty="0" smtClean="0">
                <a:solidFill>
                  <a:schemeClr val="bg1"/>
                </a:solidFill>
              </a:rPr>
              <a:t>p         </a:t>
            </a:r>
            <a:r>
              <a:rPr lang="da-DK" b="0" dirty="0" smtClean="0">
                <a:solidFill>
                  <a:schemeClr val="bg1"/>
                </a:solidFill>
              </a:rPr>
              <a:t>(</a:t>
            </a:r>
            <a:r>
              <a:rPr lang="da-DK" b="0" i="1" dirty="0" err="1" smtClean="0">
                <a:solidFill>
                  <a:schemeClr val="bg1"/>
                </a:solidFill>
              </a:rPr>
              <a:t>a</a:t>
            </a:r>
            <a:r>
              <a:rPr lang="da-DK" b="0" dirty="0" err="1" smtClean="0">
                <a:solidFill>
                  <a:schemeClr val="bg1"/>
                </a:solidFill>
              </a:rPr>
              <a:t>+</a:t>
            </a:r>
            <a:r>
              <a:rPr lang="da-DK" b="0" i="1" dirty="0" err="1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</a:t>
            </a:r>
            <a:r>
              <a:rPr lang="da-DK" b="0" dirty="0">
                <a:solidFill>
                  <a:schemeClr val="bg1"/>
                </a:solidFill>
              </a:rPr>
              <a:t>mod </a:t>
            </a:r>
            <a:r>
              <a:rPr lang="da-DK" b="0" i="1" dirty="0" smtClean="0">
                <a:solidFill>
                  <a:schemeClr val="bg1"/>
                </a:solidFill>
              </a:rPr>
              <a:t>p </a:t>
            </a:r>
            <a:r>
              <a:rPr lang="da-DK" b="0" dirty="0" smtClean="0">
                <a:solidFill>
                  <a:schemeClr val="bg1"/>
                </a:solidFill>
              </a:rPr>
              <a:t>= ((</a:t>
            </a:r>
            <a:r>
              <a:rPr lang="da-DK" b="0" i="1" dirty="0">
                <a:solidFill>
                  <a:schemeClr val="bg1"/>
                </a:solidFill>
              </a:rPr>
              <a:t>a</a:t>
            </a:r>
            <a:r>
              <a:rPr lang="da-DK" b="0" dirty="0">
                <a:solidFill>
                  <a:schemeClr val="bg1"/>
                </a:solidFill>
              </a:rPr>
              <a:t> mod </a:t>
            </a:r>
            <a:r>
              <a:rPr lang="da-DK" b="0" i="1" dirty="0">
                <a:solidFill>
                  <a:schemeClr val="bg1"/>
                </a:solidFill>
              </a:rPr>
              <a:t>p</a:t>
            </a:r>
            <a:r>
              <a:rPr lang="da-DK" b="0" dirty="0" smtClean="0">
                <a:solidFill>
                  <a:schemeClr val="bg1"/>
                </a:solidFill>
              </a:rPr>
              <a:t>)+</a:t>
            </a:r>
            <a:r>
              <a:rPr lang="da-DK" b="0" i="1" dirty="0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</a:t>
            </a:r>
            <a:r>
              <a:rPr lang="da-DK" b="0" dirty="0">
                <a:solidFill>
                  <a:schemeClr val="bg1"/>
                </a:solidFill>
              </a:rPr>
              <a:t>mod </a:t>
            </a:r>
            <a:r>
              <a:rPr lang="da-DK" b="0" i="1" dirty="0" smtClean="0">
                <a:solidFill>
                  <a:schemeClr val="bg1"/>
                </a:solidFill>
              </a:rPr>
              <a:t>p</a:t>
            </a:r>
            <a:endParaRPr lang="da-DK" b="0" i="1" dirty="0">
              <a:solidFill>
                <a:schemeClr val="bg1"/>
              </a:solidFill>
            </a:endParaRPr>
          </a:p>
          <a:p>
            <a:pPr algn="ctr"/>
            <a:r>
              <a:rPr lang="da-DK" b="0" dirty="0" smtClean="0">
                <a:solidFill>
                  <a:schemeClr val="bg1"/>
                </a:solidFill>
              </a:rPr>
              <a:t>(</a:t>
            </a:r>
            <a:r>
              <a:rPr lang="da-DK" b="0" i="1" dirty="0" err="1" smtClean="0">
                <a:solidFill>
                  <a:schemeClr val="bg1"/>
                </a:solidFill>
              </a:rPr>
              <a:t>a</a:t>
            </a:r>
            <a:r>
              <a:rPr lang="da-DK" b="0" dirty="0" err="1" smtClean="0">
                <a:solidFill>
                  <a:schemeClr val="bg1"/>
                </a:solidFill>
              </a:rPr>
              <a:t>+</a:t>
            </a:r>
            <a:r>
              <a:rPr lang="da-DK" b="0" i="1" dirty="0" err="1" smtClean="0">
                <a:solidFill>
                  <a:schemeClr val="bg1"/>
                </a:solidFill>
              </a:rPr>
              <a:t>p</a:t>
            </a:r>
            <a:r>
              <a:rPr lang="da-DK" b="0" dirty="0" err="1" smtClean="0">
                <a:solidFill>
                  <a:schemeClr val="bg1"/>
                </a:solidFill>
                <a:sym typeface="Symbol"/>
              </a:rPr>
              <a:t>x</a:t>
            </a:r>
            <a:r>
              <a:rPr lang="da-DK" b="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da-DK" b="0" dirty="0" smtClean="0">
                <a:solidFill>
                  <a:schemeClr val="bg1"/>
                </a:solidFill>
              </a:rPr>
              <a:t> mod </a:t>
            </a:r>
            <a:r>
              <a:rPr lang="da-DK" b="0" i="1" dirty="0" smtClean="0">
                <a:solidFill>
                  <a:schemeClr val="bg1"/>
                </a:solidFill>
              </a:rPr>
              <a:t>p </a:t>
            </a:r>
            <a:r>
              <a:rPr lang="da-DK" b="0" dirty="0" smtClean="0">
                <a:solidFill>
                  <a:schemeClr val="bg1"/>
                </a:solidFill>
              </a:rPr>
              <a:t>= </a:t>
            </a:r>
            <a:r>
              <a:rPr lang="da-DK" b="0" i="1" dirty="0" smtClean="0">
                <a:solidFill>
                  <a:schemeClr val="bg1"/>
                </a:solidFill>
              </a:rPr>
              <a:t>a</a:t>
            </a:r>
            <a:r>
              <a:rPr lang="da-DK" b="0" dirty="0">
                <a:solidFill>
                  <a:schemeClr val="bg1"/>
                </a:solidFill>
              </a:rPr>
              <a:t> mod </a:t>
            </a:r>
            <a:r>
              <a:rPr lang="da-DK" b="0" i="1" dirty="0">
                <a:solidFill>
                  <a:schemeClr val="bg1"/>
                </a:solidFill>
              </a:rPr>
              <a:t>p</a:t>
            </a:r>
            <a:r>
              <a:rPr lang="da-DK" b="0" dirty="0" smtClean="0">
                <a:solidFill>
                  <a:schemeClr val="bg1"/>
                </a:solidFill>
              </a:rPr>
              <a:t>,    f.eks. 24 mod 13 = 11 = -2 mod 13</a:t>
            </a:r>
            <a:endParaRPr lang="da-DK" b="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3765550"/>
            <a:ext cx="3136900" cy="2406650"/>
            <a:chOff x="647701" y="4038600"/>
            <a:chExt cx="3136900" cy="2406650"/>
          </a:xfrm>
        </p:grpSpPr>
        <p:pic>
          <p:nvPicPr>
            <p:cNvPr id="18" name="Picture 7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202"/>
            <a:stretch/>
          </p:blipFill>
          <p:spPr bwMode="auto">
            <a:xfrm>
              <a:off x="647701" y="4038600"/>
              <a:ext cx="3136900" cy="2406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2908300" y="5091113"/>
              <a:ext cx="236537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1273175" y="5081588"/>
              <a:ext cx="238125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da-DK" sz="20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2000" y="4080094"/>
            <a:ext cx="4143829" cy="2015906"/>
            <a:chOff x="4572000" y="4080094"/>
            <a:chExt cx="4143829" cy="2015906"/>
          </a:xfrm>
        </p:grpSpPr>
        <p:pic>
          <p:nvPicPr>
            <p:cNvPr id="8201" name="Picture 7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27" b="16236"/>
            <a:stretch/>
          </p:blipFill>
          <p:spPr bwMode="auto">
            <a:xfrm>
              <a:off x="4572000" y="4080094"/>
              <a:ext cx="4143829" cy="201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Box 9"/>
            <p:cNvSpPr txBox="1">
              <a:spLocks noChangeArrowheads="1"/>
            </p:cNvSpPr>
            <p:nvPr/>
          </p:nvSpPr>
          <p:spPr bwMode="auto">
            <a:xfrm>
              <a:off x="7590292" y="5064344"/>
              <a:ext cx="236537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4" name="TextBox 10"/>
            <p:cNvSpPr txBox="1">
              <a:spLocks noChangeArrowheads="1"/>
            </p:cNvSpPr>
            <p:nvPr/>
          </p:nvSpPr>
          <p:spPr bwMode="auto">
            <a:xfrm>
              <a:off x="6717167" y="5397719"/>
              <a:ext cx="238125" cy="306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6" name="TextBox 12"/>
            <p:cNvSpPr txBox="1">
              <a:spLocks noChangeArrowheads="1"/>
            </p:cNvSpPr>
            <p:nvPr/>
          </p:nvSpPr>
          <p:spPr bwMode="auto">
            <a:xfrm>
              <a:off x="6288010" y="5075694"/>
              <a:ext cx="798590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6103048" y="5060196"/>
              <a:ext cx="1166948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da-DK" sz="2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</a:t>
              </a:r>
              <a:r>
                <a:rPr lang="da-DK" sz="2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10000</a:t>
              </a:r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5893145" y="5383471"/>
              <a:ext cx="309196" cy="316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7" name="TextBox 14"/>
            <p:cNvSpPr txBox="1">
              <a:spLocks noChangeArrowheads="1"/>
            </p:cNvSpPr>
            <p:nvPr/>
          </p:nvSpPr>
          <p:spPr bwMode="auto">
            <a:xfrm>
              <a:off x="5775702" y="5380494"/>
              <a:ext cx="548481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</a:t>
              </a:r>
              <a:r>
                <a:rPr lang="da-DK" sz="2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 bwMode="auto">
          <a:xfrm>
            <a:off x="6955292" y="2286000"/>
            <a:ext cx="2036308" cy="3222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9046" y="2246636"/>
            <a:ext cx="208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0" i="1" dirty="0"/>
              <a:t>h</a:t>
            </a:r>
            <a:r>
              <a:rPr lang="da-DK" b="0" dirty="0" smtClean="0"/>
              <a:t>(</a:t>
            </a:r>
            <a:r>
              <a:rPr lang="da-DK" b="0" i="1" dirty="0" smtClean="0"/>
              <a:t>P</a:t>
            </a:r>
            <a:r>
              <a:rPr lang="da-DK" b="0" dirty="0" smtClean="0"/>
              <a:t>) = </a:t>
            </a:r>
            <a:r>
              <a:rPr lang="da-DK" b="0" i="1" dirty="0" smtClean="0"/>
              <a:t>P</a:t>
            </a:r>
            <a:r>
              <a:rPr lang="da-DK" b="0" dirty="0" smtClean="0"/>
              <a:t> mod 13</a:t>
            </a:r>
            <a:endParaRPr lang="da-DK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8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Rabin-Karp</a:t>
            </a:r>
            <a:endParaRPr lang="en-US" b="1" smtClean="0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7620000" y="152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chemeClr val="accent2"/>
                </a:solidFill>
              </a:rPr>
              <a:t>1981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04938"/>
            <a:ext cx="6934200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524000" y="6400800"/>
            <a:ext cx="5791200" cy="36988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r>
              <a:rPr lang="da-DK" b="0"/>
              <a:t> = </a:t>
            </a:r>
            <a:r>
              <a:rPr lang="da-DK" b="0" i="1"/>
              <a:t>P</a:t>
            </a:r>
            <a:r>
              <a:rPr lang="da-DK" b="0"/>
              <a:t>[1]</a:t>
            </a:r>
            <a:r>
              <a:rPr lang="da-DK" b="0" i="1"/>
              <a:t>d</a:t>
            </a:r>
            <a:r>
              <a:rPr lang="da-DK" b="0" i="1" baseline="30000"/>
              <a:t>m</a:t>
            </a:r>
            <a:r>
              <a:rPr lang="da-DK" b="0" baseline="30000"/>
              <a:t>-1</a:t>
            </a:r>
            <a:r>
              <a:rPr lang="da-DK" b="0"/>
              <a:t> +</a:t>
            </a:r>
            <a:r>
              <a:rPr lang="da-DK" b="0" i="1"/>
              <a:t>P</a:t>
            </a:r>
            <a:r>
              <a:rPr lang="da-DK" b="0"/>
              <a:t>[2]</a:t>
            </a:r>
            <a:r>
              <a:rPr lang="da-DK" b="0" i="1"/>
              <a:t>d</a:t>
            </a:r>
            <a:r>
              <a:rPr lang="da-DK" b="0" i="1" baseline="30000"/>
              <a:t>m</a:t>
            </a:r>
            <a:r>
              <a:rPr lang="da-DK" b="0" baseline="30000"/>
              <a:t>-2</a:t>
            </a:r>
            <a:r>
              <a:rPr lang="da-DK" b="0"/>
              <a:t> + ∙∙∙ +</a:t>
            </a:r>
            <a:r>
              <a:rPr lang="da-DK" b="0" i="1"/>
              <a:t>P</a:t>
            </a:r>
            <a:r>
              <a:rPr lang="da-DK" b="0"/>
              <a:t>[</a:t>
            </a:r>
            <a:r>
              <a:rPr lang="da-DK" b="0" i="1"/>
              <a:t>m</a:t>
            </a:r>
            <a:r>
              <a:rPr lang="da-DK" b="0"/>
              <a:t>-1]</a:t>
            </a:r>
            <a:r>
              <a:rPr lang="da-DK" b="0" i="1"/>
              <a:t>d</a:t>
            </a:r>
            <a:r>
              <a:rPr lang="da-DK" b="0" baseline="30000"/>
              <a:t>1</a:t>
            </a:r>
            <a:r>
              <a:rPr lang="da-DK" b="0"/>
              <a:t>+</a:t>
            </a:r>
            <a:r>
              <a:rPr lang="da-DK" b="0" i="1"/>
              <a:t>P</a:t>
            </a:r>
            <a:r>
              <a:rPr lang="da-DK" b="0"/>
              <a:t>[</a:t>
            </a:r>
            <a:r>
              <a:rPr lang="da-DK" b="0" i="1"/>
              <a:t>m</a:t>
            </a:r>
            <a:r>
              <a:rPr lang="da-DK" b="0"/>
              <a:t>]</a:t>
            </a:r>
            <a:r>
              <a:rPr lang="da-DK" b="0" i="1"/>
              <a:t>d</a:t>
            </a:r>
            <a:r>
              <a:rPr lang="da-DK" b="0" baseline="30000"/>
              <a:t>0 </a:t>
            </a:r>
            <a:r>
              <a:rPr lang="da-DK" b="0" i="1"/>
              <a:t> </a:t>
            </a:r>
            <a:r>
              <a:rPr lang="da-DK" b="0"/>
              <a:t>mod </a:t>
            </a:r>
            <a:r>
              <a:rPr lang="da-DK" b="0" i="1"/>
              <a:t>q</a:t>
            </a:r>
            <a:endParaRPr lang="en-US" b="0" baseline="30000"/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5486400" y="63246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</a:t>
            </a:r>
            <a:r>
              <a:rPr lang="da-DK" sz="2800" i="1">
                <a:solidFill>
                  <a:schemeClr val="accent2"/>
                </a:solidFill>
              </a:rPr>
              <a:t>n</a:t>
            </a:r>
            <a:r>
              <a:rPr lang="da-DK" sz="2800">
                <a:solidFill>
                  <a:schemeClr val="accent2"/>
                </a:solidFill>
              </a:rPr>
              <a:t>∙</a:t>
            </a:r>
            <a:r>
              <a:rPr lang="da-DK" sz="2800" i="1">
                <a:solidFill>
                  <a:schemeClr val="accent2"/>
                </a:solidFill>
              </a:rPr>
              <a:t>m</a:t>
            </a:r>
            <a:r>
              <a:rPr lang="da-DK" sz="2800">
                <a:solidFill>
                  <a:schemeClr val="accent2"/>
                </a:solidFill>
              </a:rPr>
              <a:t>)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715000" y="5760204"/>
            <a:ext cx="1510439" cy="3137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67201" y="5786735"/>
            <a:ext cx="1066800" cy="3092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5796" y="566979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b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b="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+1]</a:t>
            </a:r>
            <a:r>
              <a:rPr lang="da-DK" sz="2400" b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da-DK" sz="2400" b="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da-DK" sz="2400" b="0" i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0902" y="566404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da-DK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da-DK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+ 1]</a:t>
            </a:r>
            <a:endParaRPr lang="da-DK" sz="24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6838"/>
            <a:ext cx="8229600" cy="868363"/>
          </a:xfrm>
        </p:spPr>
        <p:txBody>
          <a:bodyPr/>
          <a:lstStyle/>
          <a:p>
            <a:pPr eaLnBrk="1" hangingPunct="1"/>
            <a:r>
              <a:rPr lang="da-DK" b="1" smtClean="0"/>
              <a:t>Knuth-Morris-Pratt</a:t>
            </a:r>
            <a:endParaRPr lang="en-US" b="1" smtClean="0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7620000" y="152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chemeClr val="accent2"/>
                </a:solidFill>
              </a:rPr>
              <a:t>1977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868363"/>
            <a:ext cx="8677275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124200" y="5399088"/>
            <a:ext cx="34290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4038600" y="5703888"/>
            <a:ext cx="9144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038600" y="5703888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038600" y="5399088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4419600" y="5703888"/>
            <a:ext cx="152400" cy="2286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x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4419600" y="5399088"/>
            <a:ext cx="152400" cy="228600"/>
          </a:xfrm>
          <a:prstGeom prst="rect">
            <a:avLst/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y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2743200" y="532288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T</a:t>
            </a:r>
            <a:endParaRPr lang="en-US" b="0" i="1"/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3657600" y="562292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4267200" y="5133975"/>
            <a:ext cx="45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i</a:t>
            </a:r>
            <a:endParaRPr lang="en-US" sz="1600" b="0" i="1"/>
          </a:p>
        </p:txBody>
      </p:sp>
      <p:sp>
        <p:nvSpPr>
          <p:cNvPr id="10254" name="Rectangle 17"/>
          <p:cNvSpPr>
            <a:spLocks noChangeArrowheads="1"/>
          </p:cNvSpPr>
          <p:nvPr/>
        </p:nvSpPr>
        <p:spPr bwMode="auto">
          <a:xfrm>
            <a:off x="1752600" y="3197225"/>
            <a:ext cx="1165225" cy="322263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114800" y="1106488"/>
            <a:ext cx="4876800" cy="5238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/>
              <a:t>π</a:t>
            </a:r>
            <a:r>
              <a:rPr lang="da-DK" sz="1400"/>
              <a:t>(0) = 0</a:t>
            </a:r>
          </a:p>
          <a:p>
            <a:pPr algn="ctr"/>
            <a:r>
              <a:rPr lang="el-GR" sz="1400"/>
              <a:t>π </a:t>
            </a:r>
            <a:r>
              <a:rPr lang="da-DK" sz="1400"/>
              <a:t>(q) = max { i |  i&lt;q og </a:t>
            </a:r>
            <a:r>
              <a:rPr lang="da-DK" sz="1400" i="1"/>
              <a:t>P</a:t>
            </a:r>
            <a:r>
              <a:rPr lang="da-DK" sz="1400"/>
              <a:t>[1..i] er et suffix af </a:t>
            </a:r>
            <a:r>
              <a:rPr lang="da-DK" sz="1400" i="1"/>
              <a:t>P</a:t>
            </a:r>
            <a:r>
              <a:rPr lang="da-DK" sz="1400"/>
              <a:t>[1..q] }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2705100" y="1820863"/>
            <a:ext cx="1600200" cy="1219200"/>
          </a:xfrm>
          <a:prstGeom prst="straightConnector1">
            <a:avLst/>
          </a:prstGeom>
          <a:noFill/>
          <a:ln w="76200" algn="ctr">
            <a:solidFill>
              <a:srgbClr val="C00000">
                <a:alpha val="54901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7924800" y="63246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</a:t>
            </a:r>
            <a:r>
              <a:rPr lang="da-DK" sz="2800" i="1">
                <a:solidFill>
                  <a:schemeClr val="accent2"/>
                </a:solidFill>
              </a:rPr>
              <a:t>n</a:t>
            </a:r>
            <a:r>
              <a:rPr lang="da-DK" sz="2800">
                <a:solidFill>
                  <a:schemeClr val="accent2"/>
                </a:solidFill>
              </a:rPr>
              <a:t>)</a:t>
            </a:r>
            <a:endParaRPr lang="en-US" sz="2800">
              <a:solidFill>
                <a:schemeClr val="accent2"/>
              </a:solidFill>
            </a:endParaRPr>
          </a:p>
        </p:txBody>
      </p:sp>
      <p:cxnSp>
        <p:nvCxnSpPr>
          <p:cNvPr id="10258" name="Straight Connector 2"/>
          <p:cNvCxnSpPr>
            <a:cxnSpLocks noChangeShapeType="1"/>
          </p:cNvCxnSpPr>
          <p:nvPr/>
        </p:nvCxnSpPr>
        <p:spPr bwMode="auto">
          <a:xfrm>
            <a:off x="4175125" y="5578475"/>
            <a:ext cx="0" cy="179388"/>
          </a:xfrm>
          <a:prstGeom prst="line">
            <a:avLst/>
          </a:prstGeom>
          <a:noFill/>
          <a:ln w="57150" algn="ctr">
            <a:solidFill>
              <a:srgbClr val="C0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Straight Connector 27"/>
          <p:cNvCxnSpPr>
            <a:cxnSpLocks noChangeShapeType="1"/>
          </p:cNvCxnSpPr>
          <p:nvPr/>
        </p:nvCxnSpPr>
        <p:spPr bwMode="auto">
          <a:xfrm>
            <a:off x="4267200" y="5578475"/>
            <a:ext cx="0" cy="179388"/>
          </a:xfrm>
          <a:prstGeom prst="line">
            <a:avLst/>
          </a:prstGeom>
          <a:noFill/>
          <a:ln w="57150" algn="ctr">
            <a:solidFill>
              <a:srgbClr val="C0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0" name="TextBox 16"/>
          <p:cNvSpPr txBox="1">
            <a:spLocks noChangeArrowheads="1"/>
          </p:cNvSpPr>
          <p:nvPr/>
        </p:nvSpPr>
        <p:spPr bwMode="auto">
          <a:xfrm>
            <a:off x="3978275" y="5910263"/>
            <a:ext cx="457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q</a:t>
            </a:r>
            <a:endParaRPr lang="en-US" sz="1600" b="0" i="1"/>
          </a:p>
        </p:txBody>
      </p:sp>
      <p:sp>
        <p:nvSpPr>
          <p:cNvPr id="10261" name="Right Brace 15"/>
          <p:cNvSpPr>
            <a:spLocks/>
          </p:cNvSpPr>
          <p:nvPr/>
        </p:nvSpPr>
        <p:spPr bwMode="auto">
          <a:xfrm rot="5400000">
            <a:off x="4183063" y="5791200"/>
            <a:ext cx="76200" cy="381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924300" y="5875338"/>
            <a:ext cx="1165225" cy="947737"/>
            <a:chOff x="3924300" y="5875637"/>
            <a:chExt cx="1165225" cy="948155"/>
          </a:xfrm>
        </p:grpSpPr>
        <p:sp>
          <p:nvSpPr>
            <p:cNvPr id="10264" name="TextBox 16"/>
            <p:cNvSpPr txBox="1">
              <a:spLocks noChangeArrowheads="1"/>
            </p:cNvSpPr>
            <p:nvPr/>
          </p:nvSpPr>
          <p:spPr bwMode="auto">
            <a:xfrm>
              <a:off x="3924300" y="6485238"/>
              <a:ext cx="8001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l-GR" sz="1600" b="0"/>
                <a:t>π</a:t>
              </a:r>
              <a:r>
                <a:rPr lang="da-DK" sz="1600" b="0"/>
                <a:t>(</a:t>
              </a:r>
              <a:r>
                <a:rPr lang="da-DK" sz="1600" b="0" i="1"/>
                <a:t>q)</a:t>
              </a:r>
              <a:endParaRPr lang="en-US" sz="1600" b="0" i="1"/>
            </a:p>
          </p:txBody>
        </p:sp>
        <p:sp>
          <p:nvSpPr>
            <p:cNvPr id="10265" name="Rectangle 5"/>
            <p:cNvSpPr>
              <a:spLocks noChangeArrowheads="1"/>
            </p:cNvSpPr>
            <p:nvPr/>
          </p:nvSpPr>
          <p:spPr bwMode="auto">
            <a:xfrm>
              <a:off x="4175125" y="6248400"/>
              <a:ext cx="914400" cy="228600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266" name="Rectangle 6"/>
            <p:cNvSpPr>
              <a:spLocks noChangeArrowheads="1"/>
            </p:cNvSpPr>
            <p:nvPr/>
          </p:nvSpPr>
          <p:spPr bwMode="auto">
            <a:xfrm>
              <a:off x="4175125" y="6248400"/>
              <a:ext cx="381000" cy="228600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267" name="Rectangle 8"/>
            <p:cNvSpPr>
              <a:spLocks noChangeArrowheads="1"/>
            </p:cNvSpPr>
            <p:nvPr/>
          </p:nvSpPr>
          <p:spPr bwMode="auto">
            <a:xfrm>
              <a:off x="4419600" y="6248400"/>
              <a:ext cx="152400" cy="228600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 sz="1000">
                  <a:solidFill>
                    <a:schemeClr val="bg1"/>
                  </a:solidFill>
                </a:rPr>
                <a:t>z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268" name="Right Brace 15"/>
            <p:cNvSpPr>
              <a:spLocks/>
            </p:cNvSpPr>
            <p:nvPr/>
          </p:nvSpPr>
          <p:spPr bwMode="auto">
            <a:xfrm rot="5400000">
              <a:off x="4251326" y="6401101"/>
              <a:ext cx="76200" cy="24447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cxnSp>
          <p:nvCxnSpPr>
            <p:cNvPr id="10269" name="Straight Connector 28"/>
            <p:cNvCxnSpPr>
              <a:cxnSpLocks noChangeShapeType="1"/>
            </p:cNvCxnSpPr>
            <p:nvPr/>
          </p:nvCxnSpPr>
          <p:spPr bwMode="auto">
            <a:xfrm>
              <a:off x="4242486" y="5875637"/>
              <a:ext cx="0" cy="468000"/>
            </a:xfrm>
            <a:prstGeom prst="line">
              <a:avLst/>
            </a:prstGeom>
            <a:noFill/>
            <a:ln w="57150" algn="ctr">
              <a:solidFill>
                <a:srgbClr val="C000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0" name="Straight Connector 29"/>
            <p:cNvCxnSpPr>
              <a:cxnSpLocks noChangeShapeType="1"/>
            </p:cNvCxnSpPr>
            <p:nvPr/>
          </p:nvCxnSpPr>
          <p:spPr bwMode="auto">
            <a:xfrm>
              <a:off x="4335162" y="5875637"/>
              <a:ext cx="0" cy="468000"/>
            </a:xfrm>
            <a:prstGeom prst="line">
              <a:avLst/>
            </a:prstGeom>
            <a:noFill/>
            <a:ln w="57150" algn="ctr">
              <a:solidFill>
                <a:srgbClr val="C000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TextBox 12"/>
          <p:cNvSpPr txBox="1">
            <a:spLocks noChangeArrowheads="1"/>
          </p:cNvSpPr>
          <p:nvPr/>
        </p:nvSpPr>
        <p:spPr bwMode="auto">
          <a:xfrm>
            <a:off x="3810000" y="61833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343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b="1" smtClean="0"/>
              <a:t>Knuth-Morris-Pratt: Eksempel</a:t>
            </a:r>
            <a:endParaRPr lang="en-US" b="1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343400" y="42672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343400" y="25146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67200" y="58674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1219200" y="6019800"/>
            <a:ext cx="6400800" cy="6461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/>
              <a:t>π</a:t>
            </a:r>
            <a:r>
              <a:rPr lang="da-DK"/>
              <a:t>(0) = 0</a:t>
            </a:r>
          </a:p>
          <a:p>
            <a:pPr algn="ctr"/>
            <a:r>
              <a:rPr lang="el-GR"/>
              <a:t>π </a:t>
            </a:r>
            <a:r>
              <a:rPr lang="da-DK"/>
              <a:t>(q) = max { i |  i&lt;q og </a:t>
            </a:r>
            <a:r>
              <a:rPr lang="da-DK" i="1"/>
              <a:t>P</a:t>
            </a:r>
            <a:r>
              <a:rPr lang="da-DK"/>
              <a:t>[1..i] er et suffix af </a:t>
            </a:r>
            <a:r>
              <a:rPr lang="da-DK" i="1"/>
              <a:t>P</a:t>
            </a:r>
            <a:r>
              <a:rPr lang="da-DK"/>
              <a:t>[1..q] 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ChangeArrowheads="1"/>
          </p:cNvSpPr>
          <p:nvPr/>
        </p:nvSpPr>
        <p:spPr bwMode="auto">
          <a:xfrm>
            <a:off x="4038600" y="6188075"/>
            <a:ext cx="34290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Knuth-Morris-Pratt: </a:t>
            </a:r>
            <a:br>
              <a:rPr lang="da-DK" sz="4000" b="1" smtClean="0"/>
            </a:br>
            <a:r>
              <a:rPr lang="da-DK" sz="4000" b="1" smtClean="0"/>
              <a:t>Beregning af prefix funktionen</a:t>
            </a:r>
            <a:endParaRPr lang="en-US" sz="4000" b="1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5720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3124200" y="5883275"/>
            <a:ext cx="34290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4038600" y="6188075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038600" y="5883275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4419600" y="6188075"/>
            <a:ext cx="152400" cy="2286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x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4419600" y="5883275"/>
            <a:ext cx="152400" cy="228600"/>
          </a:xfrm>
          <a:prstGeom prst="rect">
            <a:avLst/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y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 rot="5400000">
            <a:off x="3962401" y="5795962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4000" b="0"/>
              <a:t>=</a:t>
            </a:r>
            <a:endParaRPr lang="en-US" sz="4000" b="0"/>
          </a:p>
        </p:txBody>
      </p:sp>
      <p:sp>
        <p:nvSpPr>
          <p:cNvPr id="13323" name="TextBox 10"/>
          <p:cNvSpPr txBox="1">
            <a:spLocks noChangeArrowheads="1"/>
          </p:cNvSpPr>
          <p:nvPr/>
        </p:nvSpPr>
        <p:spPr bwMode="auto">
          <a:xfrm>
            <a:off x="2743200" y="580707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  <p:sp>
        <p:nvSpPr>
          <p:cNvPr id="13324" name="TextBox 11"/>
          <p:cNvSpPr txBox="1">
            <a:spLocks noChangeArrowheads="1"/>
          </p:cNvSpPr>
          <p:nvPr/>
        </p:nvSpPr>
        <p:spPr bwMode="auto">
          <a:xfrm>
            <a:off x="3657600" y="61071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  <p:sp>
        <p:nvSpPr>
          <p:cNvPr id="13325" name="TextBox 12"/>
          <p:cNvSpPr txBox="1">
            <a:spLocks noChangeArrowheads="1"/>
          </p:cNvSpPr>
          <p:nvPr/>
        </p:nvSpPr>
        <p:spPr bwMode="auto">
          <a:xfrm>
            <a:off x="4267200" y="5562600"/>
            <a:ext cx="45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q</a:t>
            </a:r>
            <a:endParaRPr lang="en-US" sz="1600" b="0" i="1"/>
          </a:p>
        </p:txBody>
      </p:sp>
      <p:sp>
        <p:nvSpPr>
          <p:cNvPr id="13326" name="Right Brace 13"/>
          <p:cNvSpPr>
            <a:spLocks/>
          </p:cNvSpPr>
          <p:nvPr/>
        </p:nvSpPr>
        <p:spPr bwMode="auto">
          <a:xfrm rot="5400000">
            <a:off x="4183063" y="6324600"/>
            <a:ext cx="76200" cy="381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27" name="TextBox 14"/>
          <p:cNvSpPr txBox="1">
            <a:spLocks noChangeArrowheads="1"/>
          </p:cNvSpPr>
          <p:nvPr/>
        </p:nvSpPr>
        <p:spPr bwMode="auto">
          <a:xfrm>
            <a:off x="3978275" y="6469063"/>
            <a:ext cx="457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k</a:t>
            </a:r>
            <a:endParaRPr lang="en-US" sz="1600" b="0" i="1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635375" y="3946525"/>
            <a:ext cx="1165225" cy="320675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5486400" y="63246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</a:t>
            </a:r>
            <a:r>
              <a:rPr lang="da-DK" sz="2800" i="1">
                <a:solidFill>
                  <a:schemeClr val="accent2"/>
                </a:solidFill>
              </a:rPr>
              <a:t>m</a:t>
            </a:r>
            <a:r>
              <a:rPr lang="da-DK" sz="2800">
                <a:solidFill>
                  <a:schemeClr val="accent2"/>
                </a:solidFill>
              </a:rPr>
              <a:t>)</a:t>
            </a:r>
            <a:endParaRPr lang="en-US" sz="28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Knuth-Morris-Pratt: </a:t>
            </a:r>
            <a:br>
              <a:rPr lang="da-DK" sz="4000" b="1" smtClean="0"/>
            </a:br>
            <a:r>
              <a:rPr lang="da-DK" sz="4000" b="1" smtClean="0"/>
              <a:t>Beregning af prefix funktionen</a:t>
            </a:r>
            <a:endParaRPr lang="en-US" sz="4000" b="1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14525"/>
            <a:ext cx="325913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6172200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832225" y="1928813"/>
            <a:ext cx="331788" cy="1089025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INCLUDESESSION" val="True"/>
  <p:tag name="EXPANDSHOWBAR" val="True"/>
  <p:tag name="TASKPANEKEY" val="7f3b1f36-ab7f-4403-b568-e8ef6b8cc123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6799</TotalTime>
  <Words>379</Words>
  <Application>Microsoft Office PowerPoint</Application>
  <PresentationFormat>On-screen Show (4:3)</PresentationFormat>
  <Paragraphs>94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Mønster genkendelse</vt:lpstr>
      <vt:lpstr>Naive Algoritme</vt:lpstr>
      <vt:lpstr>Rabin-Karp : Eksempel P = 31415</vt:lpstr>
      <vt:lpstr>Rabin-Karp</vt:lpstr>
      <vt:lpstr>Knuth-Morris-Pratt</vt:lpstr>
      <vt:lpstr>Knuth-Morris-Pratt: Eksempel</vt:lpstr>
      <vt:lpstr>Knuth-Morris-Pratt:  Beregning af prefix funktionen</vt:lpstr>
      <vt:lpstr>Knuth-Morris-Pratt:  Beregning af prefix funktionen</vt:lpstr>
      <vt:lpstr>Worst-case tider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81</cp:revision>
  <dcterms:created xsi:type="dcterms:W3CDTF">2007-02-01T13:58:12Z</dcterms:created>
  <dcterms:modified xsi:type="dcterms:W3CDTF">2014-05-15T10:19:10Z</dcterms:modified>
</cp:coreProperties>
</file>