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78" r:id="rId3"/>
    <p:sldId id="258" r:id="rId4"/>
    <p:sldId id="269" r:id="rId5"/>
    <p:sldId id="270" r:id="rId6"/>
    <p:sldId id="271" r:id="rId7"/>
    <p:sldId id="259" r:id="rId8"/>
    <p:sldId id="272" r:id="rId9"/>
    <p:sldId id="273" r:id="rId10"/>
    <p:sldId id="268" r:id="rId11"/>
    <p:sldId id="261" r:id="rId12"/>
    <p:sldId id="265" r:id="rId13"/>
    <p:sldId id="262" r:id="rId14"/>
    <p:sldId id="264" r:id="rId15"/>
    <p:sldId id="263" r:id="rId16"/>
    <p:sldId id="291" r:id="rId17"/>
    <p:sldId id="292" r:id="rId18"/>
    <p:sldId id="276" r:id="rId19"/>
    <p:sldId id="267" r:id="rId20"/>
    <p:sldId id="260" r:id="rId21"/>
    <p:sldId id="285" r:id="rId22"/>
    <p:sldId id="274" r:id="rId23"/>
    <p:sldId id="286" r:id="rId24"/>
  </p:sldIdLst>
  <p:sldSz cx="9144000" cy="6858000" type="screen4x3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573" autoAdjust="0"/>
    <p:restoredTop sz="79000" autoAdjust="0"/>
  </p:normalViewPr>
  <p:slideViewPr>
    <p:cSldViewPr>
      <p:cViewPr varScale="1">
        <p:scale>
          <a:sx n="103" d="100"/>
          <a:sy n="103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FE83609-5F0B-4223-8AB6-DF4196D19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3790C-2603-4DF2-82CA-A169652F435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Tavle eksempel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B2AB5-800A-47B1-BDDF-35CED7D5DD7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elementer, bedst at </a:t>
            </a:r>
            <a:r>
              <a:rPr lang="da-DK" b="1" smtClean="0"/>
              <a:t>skifte til insertionsort </a:t>
            </a:r>
            <a:r>
              <a:rPr lang="da-DK" smtClean="0"/>
              <a:t>ved </a:t>
            </a:r>
            <a:r>
              <a:rPr lang="da-DK" b="1" smtClean="0"/>
              <a:t>~10 elementer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B53DF1-B5DF-4015-AF0B-1EF2C075B56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QuickSort</a:t>
            </a:r>
            <a:r>
              <a:rPr lang="da-DK" smtClean="0"/>
              <a:t> = sidste elemet er pivot, </a:t>
            </a:r>
            <a:r>
              <a:rPr lang="da-DK" b="1" smtClean="0"/>
              <a:t>QuickSort special</a:t>
            </a:r>
            <a:r>
              <a:rPr lang="da-DK" smtClean="0"/>
              <a:t> = midterste element er pivot</a:t>
            </a:r>
          </a:p>
          <a:p>
            <a:pPr eaLnBrk="1" hangingPunct="1"/>
            <a:r>
              <a:rPr lang="da-DK" smtClean="0"/>
              <a:t>Mergesort og Quicksort skifter til insertionsort ved &lt;=10 elementer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1A4C4-A2E2-45E1-B9FC-3A678F766FC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QuickSort</a:t>
            </a:r>
            <a:r>
              <a:rPr lang="da-DK" smtClean="0"/>
              <a:t> = sidste elemet er pivot, </a:t>
            </a:r>
            <a:r>
              <a:rPr lang="da-DK" b="1" smtClean="0"/>
              <a:t>QuickSort special</a:t>
            </a:r>
            <a:r>
              <a:rPr lang="da-DK" smtClean="0"/>
              <a:t> = midterste element er pivot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Tiden for QuickSort kan forbedres med en konstant så den bliver den hurtigste ved at vælge pivot elementet </a:t>
            </a:r>
          </a:p>
          <a:p>
            <a:pPr eaLnBrk="1" hangingPunct="1"/>
            <a:r>
              <a:rPr lang="en-US" smtClean="0"/>
              <a:t>Med omhu, fx ved at tage medianen af 5 tilfældige elememter – så er quicksort klart den hurtigste.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C2C36-62B0-4D9A-B0FF-B38AC8834BB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4FE8C-9AE6-42B6-8116-C742916B4376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BB86F-0918-4510-966F-5CAD3AEF9FF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CDA4E-BF31-447B-8CFD-28E0115E61D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94E39-F17C-4D7F-AB50-51D33B41585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Quicksort på 23 elementer. </a:t>
            </a:r>
          </a:p>
          <a:p>
            <a:pPr eaLnBrk="1" hangingPunct="1"/>
            <a:r>
              <a:rPr lang="da-DK" smtClean="0"/>
              <a:t>Blå elementer er de valgte pivot elementer. </a:t>
            </a:r>
          </a:p>
          <a:p>
            <a:pPr eaLnBrk="1" hangingPunct="1"/>
            <a:r>
              <a:rPr lang="da-DK" smtClean="0"/>
              <a:t>Gule/blå elementer er når der kaldes rekursivt på kun et element.</a:t>
            </a:r>
          </a:p>
          <a:p>
            <a:pPr eaLnBrk="1" hangingPunct="1"/>
            <a:r>
              <a:rPr lang="da-DK" b="1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smtClean="0"/>
              <a:t>Dybden</a:t>
            </a:r>
            <a:r>
              <a:rPr lang="da-DK" smtClean="0"/>
              <a:t> af et element er antal rekursive kald et element indgår i rekursionen (dvs</a:t>
            </a:r>
          </a:p>
          <a:p>
            <a:pPr eaLnBrk="1" hangingPunct="1"/>
            <a:r>
              <a:rPr lang="da-DK" smtClean="0"/>
              <a:t>bliver kigget på i en partition).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56D4E-CA9C-4507-82DC-D37D996B655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6E5B3-7097-466B-9A9B-EDEB81B151A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Kørt quicksort på </a:t>
            </a:r>
            <a:r>
              <a:rPr lang="da-DK" b="1" smtClean="0"/>
              <a:t>et</a:t>
            </a:r>
            <a:r>
              <a:rPr lang="da-DK" smtClean="0"/>
              <a:t> tilfældigt input med 1 million elementer ~2^19.9.</a:t>
            </a:r>
          </a:p>
          <a:p>
            <a:pPr eaLnBrk="1" hangingPunct="1"/>
            <a:r>
              <a:rPr lang="da-DK" smtClean="0"/>
              <a:t>Teoretisk dybde ~1.39 log </a:t>
            </a:r>
            <a:r>
              <a:rPr lang="da-DK" i="1" smtClean="0"/>
              <a:t>n = </a:t>
            </a:r>
            <a:r>
              <a:rPr lang="da-DK" b="1" smtClean="0"/>
              <a:t>27,7</a:t>
            </a:r>
          </a:p>
          <a:p>
            <a:pPr eaLnBrk="1" hangingPunct="1"/>
            <a:endParaRPr lang="da-DK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39C88-8719-49F1-B995-BFE3039F24D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Analyse: Gode og dårlige opdelinger – en god opdeling = en opdeling hvor begge rekursive kald</a:t>
            </a:r>
          </a:p>
          <a:p>
            <a:pPr eaLnBrk="1" hangingPunct="1"/>
            <a:r>
              <a:rPr lang="da-DK" smtClean="0"/>
              <a:t>har størrelse &gt;=1/4 af det oprindelige kald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A70F7-106E-41CD-A9F2-6B84955101E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Betragt et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i input, og de lag som opdelingerne indeholdende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er indeholdt i. 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591B8-C23B-4FEB-B81F-657AE51748F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Heap-sort + Insertion sort + Quicksort = Inplace, kræver ikke et yderligere array – insertionsort for langsom for større n (n&gt;100)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Quicksort + MergeSort virker også når data kommer ud på disk – hvorimod heapsort dør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9441A-5469-42DD-B85F-D0757DC9988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EABFF-BD58-4DC5-9544-9503F0A6133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318F-2EB4-4E1E-AADC-D8EDBBDF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4033-42C1-405F-A0F0-55A1A3EA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3709-4826-4BC6-BD5F-05601171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3929-747E-4866-9DB1-7DDCB202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AA05-A91F-4481-8AEC-0490A071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D20C-98CA-480F-A063-8C73673A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645D-B89F-48C5-9951-F861D08D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9185-B83A-4EAD-93B4-B0BC53463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486A-095B-4133-9036-E6F53724E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12FD-997D-45BA-9D1A-5F7047F4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0AF1-939C-4170-AA18-4713A92A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7FD0D4-6208-4F1F-9D1F-E0E4564B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/>
              <a:t>Quicksort</a:t>
            </a:r>
            <a:r>
              <a:rPr lang="da-DK" b="1" dirty="0"/>
              <a:t> </a:t>
            </a:r>
          </a:p>
          <a:p>
            <a:pPr algn="ctr">
              <a:defRPr/>
            </a:pPr>
            <a:r>
              <a:rPr lang="da-DK" b="1" dirty="0"/>
              <a:t>[CLRS, kapitel 7]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92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</p:nvPr>
        </p:nvGraphicFramePr>
        <p:xfrm>
          <a:off x="457200" y="1371600"/>
          <a:ext cx="8305800" cy="3538538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(Deterministic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59" name="Group 59"/>
          <p:cNvGraphicFramePr>
            <a:graphicFrameLocks noGrp="1"/>
          </p:cNvGraphicFramePr>
          <p:nvPr>
            <p:ph sz="half" idx="2"/>
          </p:nvPr>
        </p:nvGraphicFramePr>
        <p:xfrm>
          <a:off x="457200" y="5334000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8610600" cy="2895600"/>
          </a:xfrm>
        </p:spPr>
        <p:txBody>
          <a:bodyPr/>
          <a:lstStyle/>
          <a:p>
            <a:pPr eaLnBrk="1" hangingPunct="1"/>
            <a:r>
              <a:rPr lang="da-DK" sz="4800" b="1" smtClean="0"/>
              <a:t>Sortering:</a:t>
            </a:r>
            <a:br>
              <a:rPr lang="da-DK" sz="4800" b="1" smtClean="0"/>
            </a:br>
            <a:r>
              <a:rPr lang="da-DK" sz="4800" b="1" smtClean="0"/>
              <a:t/>
            </a:r>
            <a:br>
              <a:rPr lang="da-DK" sz="4800" b="1" smtClean="0"/>
            </a:br>
            <a:r>
              <a:rPr lang="da-DK" sz="4800" b="1" smtClean="0"/>
              <a:t>Eksperimentelle resultater</a:t>
            </a:r>
            <a:endParaRPr lang="en-US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898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smtClean="0"/>
              <a:t>Quicksort med skift til Insertion-sort </a:t>
            </a:r>
            <a:endParaRPr lang="en-US" sz="400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mtClean="0"/>
              <a:t>Mergesort med skift til Insertion-sort </a:t>
            </a:r>
            <a:endParaRPr 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28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8486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Sortering i Praksis</a:t>
            </a:r>
            <a:endParaRPr lang="en-US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874838"/>
            <a:ext cx="8839200" cy="4525962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Typisk anvendes </a:t>
            </a:r>
            <a:r>
              <a:rPr lang="da-DK" b="1" smtClean="0">
                <a:solidFill>
                  <a:srgbClr val="C00000"/>
                </a:solidFill>
              </a:rPr>
              <a:t>QuickSort</a:t>
            </a:r>
            <a:r>
              <a:rPr lang="da-DK" smtClean="0"/>
              <a:t> (C, C++, Java)</a:t>
            </a:r>
          </a:p>
          <a:p>
            <a:pPr lvl="1"/>
            <a:r>
              <a:rPr lang="da-DK" smtClean="0"/>
              <a:t>Inplace (kræver ingen yderligere arrays)</a:t>
            </a:r>
          </a:p>
          <a:p>
            <a:pPr lvl="1"/>
            <a:r>
              <a:rPr lang="da-DK" smtClean="0"/>
              <a:t>Hurtig</a:t>
            </a:r>
            <a:endParaRPr lang="en-US" smtClean="0"/>
          </a:p>
          <a:p>
            <a:pPr>
              <a:buFontTx/>
              <a:buNone/>
            </a:pPr>
            <a:r>
              <a:rPr lang="da-DK" smtClean="0"/>
              <a:t>...dog med et par twists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InsertionSort</a:t>
            </a:r>
            <a:r>
              <a:rPr lang="da-DK" smtClean="0"/>
              <a:t> i bunden af rekursionen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MergeSort</a:t>
            </a:r>
            <a:r>
              <a:rPr lang="da-DK" smtClean="0"/>
              <a:t> hvis QuickSort tager for lang tid</a:t>
            </a:r>
          </a:p>
          <a:p>
            <a:pPr lvl="1"/>
            <a:r>
              <a:rPr lang="da-DK" smtClean="0"/>
              <a:t>Vælg Pivot’et som medianen ud af O(1) (tilfældige) elementer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5562600" cy="1676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1200" cy="1143000"/>
          </a:xfrm>
        </p:spPr>
        <p:txBody>
          <a:bodyPr/>
          <a:lstStyle/>
          <a:p>
            <a:pPr algn="l"/>
            <a:r>
              <a:rPr lang="en-US" sz="1600" b="1" smtClean="0"/>
              <a:t>“How Branch Mispredictions Affect Quicksort”</a:t>
            </a:r>
            <a:br>
              <a:rPr lang="en-US" sz="1600" b="1" smtClean="0"/>
            </a:br>
            <a:r>
              <a:rPr lang="en-US" sz="1600" smtClean="0"/>
              <a:t>Kanela Kaligosi and Peter Sanders</a:t>
            </a:r>
            <a:br>
              <a:rPr lang="en-US" sz="1600" smtClean="0"/>
            </a:br>
            <a:r>
              <a:rPr lang="en-US" sz="1600" smtClean="0"/>
              <a:t>14th Annual European Symposium on Algorithms (ESA 2006)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0101" r="12662" b="12453"/>
          <a:stretch>
            <a:fillRect/>
          </a:stretch>
        </p:blipFill>
        <p:spPr>
          <a:xfrm>
            <a:off x="304800" y="2971800"/>
            <a:ext cx="4876800" cy="3505200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5678" r="13765" b="5927"/>
          <a:stretch>
            <a:fillRect/>
          </a:stretch>
        </p:blipFill>
        <p:spPr bwMode="auto">
          <a:xfrm>
            <a:off x="6156325" y="22225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8816" r="13765" b="2789"/>
          <a:stretch>
            <a:fillRect/>
          </a:stretch>
        </p:blipFill>
        <p:spPr bwMode="auto">
          <a:xfrm>
            <a:off x="6156325" y="762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9407" r="13765" b="12198"/>
          <a:stretch>
            <a:fillRect/>
          </a:stretch>
        </p:blipFill>
        <p:spPr bwMode="auto">
          <a:xfrm>
            <a:off x="6156325" y="44196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3GHz Pentium 4 Prescott, GCC 3.3, PAPI,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gns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100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kørsler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med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tilfældige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permutationer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[1..n]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192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513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4874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Vælg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/>
              <a:t> tilfældige elementer</a:t>
            </a:r>
            <a:br>
              <a:rPr lang="da-DK"/>
            </a:br>
            <a:r>
              <a:rPr lang="da-DK">
                <a:solidFill>
                  <a:srgbClr val="C00000"/>
                </a:solidFill>
              </a:rPr>
              <a:t>Pivot =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/10 mindste </a:t>
            </a:r>
            <a:r>
              <a:rPr lang="da-DK"/>
              <a:t>af disse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2098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513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811213" y="1954212"/>
            <a:ext cx="76200" cy="104457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581400" y="381000"/>
            <a:ext cx="76200" cy="4191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5" y="2465388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n/10</a:t>
            </a:r>
            <a:endParaRPr lang="en-US" sz="1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2466975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9n/10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679" grpId="0"/>
      <p:bldP spid="9" grpId="0"/>
      <p:bldP spid="11" grpId="0" animBg="1"/>
      <p:bldP spid="1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 err="1"/>
              <a:t>Randomized-select</a:t>
            </a:r>
            <a:r>
              <a:rPr lang="da-DK" b="1" dirty="0"/>
              <a:t>  </a:t>
            </a:r>
          </a:p>
          <a:p>
            <a:pPr algn="ctr">
              <a:defRPr/>
            </a:pPr>
            <a:r>
              <a:rPr lang="da-DK" b="1" dirty="0"/>
              <a:t>[CLRS, kapitel 9.1-9.2]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Beregning af </a:t>
            </a:r>
            <a:br>
              <a:rPr lang="da-DK" sz="4000" b="1" smtClean="0"/>
            </a:br>
            <a:r>
              <a:rPr lang="da-DK" sz="4000" b="1" smtClean="0"/>
              <a:t>Minimum of Maximum</a:t>
            </a:r>
            <a:endParaRPr lang="en-US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a-DK" smtClean="0"/>
          </a:p>
          <a:p>
            <a:pPr eaLnBrk="1" hangingPunct="1"/>
            <a:r>
              <a:rPr lang="da-DK" smtClean="0"/>
              <a:t>At finde </a:t>
            </a:r>
            <a:r>
              <a:rPr lang="da-DK" i="1" smtClean="0"/>
              <a:t>minimum</a:t>
            </a:r>
            <a:r>
              <a:rPr lang="da-DK" smtClean="0"/>
              <a:t> af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i="1" smtClean="0">
                <a:solidFill>
                  <a:schemeClr val="accent2"/>
                </a:solidFill>
              </a:rPr>
              <a:t> </a:t>
            </a:r>
            <a:r>
              <a:rPr lang="da-DK" smtClean="0"/>
              <a:t>elementer kræver</a:t>
            </a:r>
          </a:p>
          <a:p>
            <a:pPr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</a:rPr>
              <a:t>	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mtClean="0">
                <a:solidFill>
                  <a:schemeClr val="accent2"/>
                </a:solidFill>
              </a:rPr>
              <a:t> </a:t>
            </a:r>
            <a:r>
              <a:rPr lang="da-DK" smtClean="0"/>
              <a:t>sammenligninger</a:t>
            </a:r>
          </a:p>
          <a:p>
            <a:pPr eaLnBrk="1" hangingPunct="1"/>
            <a:endParaRPr lang="da-DK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4191000"/>
            <a:ext cx="662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3200"/>
              <a:t>At finde </a:t>
            </a:r>
            <a:r>
              <a:rPr lang="da-DK" sz="3200" i="1"/>
              <a:t>minimum og maximum </a:t>
            </a:r>
            <a:r>
              <a:rPr lang="da-DK" sz="3200"/>
              <a:t>af</a:t>
            </a:r>
          </a:p>
          <a:p>
            <a:pPr marL="342900" indent="-342900">
              <a:spcBef>
                <a:spcPct val="20000"/>
              </a:spcBef>
            </a:pPr>
            <a:r>
              <a:rPr lang="da-DK" sz="3200" i="1"/>
              <a:t>	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 i="1">
                <a:solidFill>
                  <a:schemeClr val="accent2"/>
                </a:solidFill>
              </a:rPr>
              <a:t> </a:t>
            </a:r>
            <a:r>
              <a:rPr lang="da-DK" sz="3200"/>
              <a:t>elementer kræver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da-DK" sz="3200"/>
              <a:t>sammenligninger</a:t>
            </a:r>
            <a:endParaRPr lang="en-US" sz="3200"/>
          </a:p>
        </p:txBody>
      </p:sp>
      <p:pic>
        <p:nvPicPr>
          <p:cNvPr id="24582" name="Picture 6" descr="minm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1470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86000"/>
            <a:ext cx="5038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25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/>
              <a:t>Sandsynligheden for at slå krone</a:t>
            </a:r>
          </a:p>
          <a:p>
            <a:pPr algn="ctr" eaLnBrk="1" hangingPunct="1"/>
            <a:r>
              <a:rPr lang="da-DK" sz="4000"/>
              <a:t>1/2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31985" r="8971" b="17990"/>
          <a:stretch>
            <a:fillRect/>
          </a:stretch>
        </p:blipFill>
        <p:spPr bwMode="auto">
          <a:xfrm>
            <a:off x="152400" y="1828800"/>
            <a:ext cx="80057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Randomized Select:</a:t>
            </a:r>
            <a:br>
              <a:rPr lang="da-DK" sz="4000" b="1" smtClean="0"/>
            </a:br>
            <a:r>
              <a:rPr lang="da-DK" sz="2400" b="1" smtClean="0"/>
              <a:t>Find det 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="1" i="1" smtClean="0"/>
              <a:t>’</a:t>
            </a:r>
            <a:r>
              <a:rPr lang="da-DK" sz="2400" b="1" smtClean="0"/>
              <a:t>te mindste element i 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486400" y="205581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6057900" y="205581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7258050" y="22844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6562725" y="206057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6410325" y="19970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6426200" y="22637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5915025" y="22875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28683" name="AutoShape 21"/>
          <p:cNvSpPr>
            <a:spLocks/>
          </p:cNvSpPr>
          <p:nvPr/>
        </p:nvSpPr>
        <p:spPr bwMode="auto">
          <a:xfrm rot="16200000" flipV="1">
            <a:off x="6324600" y="22860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84" name="Text Box 22"/>
          <p:cNvSpPr txBox="1">
            <a:spLocks noChangeArrowheads="1"/>
          </p:cNvSpPr>
          <p:nvPr/>
        </p:nvSpPr>
        <p:spPr bwMode="auto">
          <a:xfrm>
            <a:off x="6143625" y="26828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  <a:endParaRPr lang="en-US" i="1"/>
          </a:p>
        </p:txBody>
      </p:sp>
      <p:sp>
        <p:nvSpPr>
          <p:cNvPr id="28685" name="Text Box 23"/>
          <p:cNvSpPr txBox="1">
            <a:spLocks noChangeArrowheads="1"/>
          </p:cNvSpPr>
          <p:nvPr/>
        </p:nvSpPr>
        <p:spPr bwMode="auto">
          <a:xfrm>
            <a:off x="6962775" y="200977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28686" name="Text Box 24"/>
          <p:cNvSpPr txBox="1">
            <a:spLocks noChangeArrowheads="1"/>
          </p:cNvSpPr>
          <p:nvPr/>
        </p:nvSpPr>
        <p:spPr bwMode="auto">
          <a:xfrm>
            <a:off x="6035675" y="20034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 smtClean="0"/>
              <a:t>Randomized-Select 15</a:t>
            </a:r>
            <a:endParaRPr lang="en-US" sz="4000" b="1" smtClean="0"/>
          </a:p>
        </p:txBody>
      </p:sp>
      <p:pic>
        <p:nvPicPr>
          <p:cNvPr id="29699" name="Picture 5" descr="quicksort-history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58850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657600"/>
            <a:ext cx="3124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2590800"/>
            <a:ext cx="2286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41148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4572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51054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Randomized Select : Analyse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30723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3886200"/>
            <a:ext cx="8077200" cy="2971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Forventede tid</a:t>
            </a:r>
            <a:r>
              <a:rPr lang="da-DK" smtClean="0"/>
              <a:t> for randomized select</a:t>
            </a:r>
          </a:p>
          <a:p>
            <a:pPr eaLnBrk="1" hangingPunct="1"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smtClean="0">
                <a:solidFill>
                  <a:schemeClr val="accent2"/>
                </a:solidFill>
              </a:rPr>
              <a:t>forventede</a:t>
            </a:r>
            <a:r>
              <a:rPr lang="da-DK" smtClean="0">
                <a:solidFill>
                  <a:schemeClr val="accent2"/>
                </a:solidFill>
              </a:rPr>
              <a:t> </a:t>
            </a: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i lag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≤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30000" smtClean="0"/>
              <a:t>  </a:t>
            </a:r>
            <a:r>
              <a:rPr lang="en-US" i="1" smtClean="0">
                <a:cs typeface="Arial" charset="0"/>
              </a:rPr>
              <a:t>· </a:t>
            </a:r>
            <a:r>
              <a:rPr lang="en-US" i="1" smtClean="0">
                <a:solidFill>
                  <a:schemeClr val="accent2"/>
                </a:solidFill>
                <a:cs typeface="Arial" charset="0"/>
              </a:rPr>
              <a:t># </a:t>
            </a:r>
            <a:r>
              <a:rPr lang="da-DK" b="1" smtClean="0">
                <a:solidFill>
                  <a:schemeClr val="accent2"/>
                </a:solidFill>
              </a:rPr>
              <a:t>forventede</a:t>
            </a:r>
            <a:r>
              <a:rPr lang="da-DK" smtClean="0">
                <a:solidFill>
                  <a:schemeClr val="accent2"/>
                </a:solidFill>
              </a:rPr>
              <a:t> </a:t>
            </a:r>
            <a:r>
              <a:rPr lang="da-DK" b="1" smtClean="0">
                <a:solidFill>
                  <a:schemeClr val="accent2"/>
                </a:solidFill>
              </a:rPr>
              <a:t>arrays</a:t>
            </a:r>
            <a:r>
              <a:rPr lang="da-DK" smtClean="0"/>
              <a:t> i lag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≤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smtClean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Selektion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</p:nvPr>
        </p:nvGraphicFramePr>
        <p:xfrm>
          <a:off x="457200" y="2057400"/>
          <a:ext cx="8305800" cy="3214688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9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Randomized-Select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9.2]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forventet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Deterministic-Select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9.3]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ikke pensum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096963"/>
          </a:xfrm>
        </p:spPr>
        <p:txBody>
          <a:bodyPr/>
          <a:lstStyle/>
          <a:p>
            <a:pPr eaLnBrk="1" hangingPunct="1"/>
            <a:r>
              <a:rPr lang="da-DK" sz="4000" b="1" smtClean="0"/>
              <a:t>Quicksort:</a:t>
            </a:r>
            <a:br>
              <a:rPr lang="da-DK" sz="4000" b="1" smtClean="0"/>
            </a:br>
            <a:r>
              <a:rPr lang="da-DK" sz="2400" b="1" smtClean="0"/>
              <a:t>Sorter 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620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Hoare, 1961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05000" y="627856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5092700" y="1476375"/>
            <a:ext cx="3860800" cy="649288"/>
            <a:chOff x="3208" y="930"/>
            <a:chExt cx="2432" cy="409"/>
          </a:xfrm>
        </p:grpSpPr>
        <p:sp>
          <p:nvSpPr>
            <p:cNvPr id="11299" name="Rectangle 9"/>
            <p:cNvSpPr>
              <a:spLocks noChangeArrowheads="1"/>
            </p:cNvSpPr>
            <p:nvPr/>
          </p:nvSpPr>
          <p:spPr bwMode="auto">
            <a:xfrm>
              <a:off x="3552" y="960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0" name="Rectangle 10"/>
            <p:cNvSpPr>
              <a:spLocks noChangeArrowheads="1"/>
            </p:cNvSpPr>
            <p:nvPr/>
          </p:nvSpPr>
          <p:spPr bwMode="auto">
            <a:xfrm>
              <a:off x="3912" y="960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1" name="Text Box 11"/>
            <p:cNvSpPr txBox="1">
              <a:spLocks noChangeArrowheads="1"/>
            </p:cNvSpPr>
            <p:nvPr/>
          </p:nvSpPr>
          <p:spPr bwMode="auto">
            <a:xfrm>
              <a:off x="3208" y="93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A</a:t>
              </a:r>
              <a:endParaRPr lang="en-US" i="1"/>
            </a:p>
          </p:txBody>
        </p:sp>
        <p:sp>
          <p:nvSpPr>
            <p:cNvPr id="11302" name="Text Box 12"/>
            <p:cNvSpPr txBox="1">
              <a:spLocks noChangeArrowheads="1"/>
            </p:cNvSpPr>
            <p:nvPr/>
          </p:nvSpPr>
          <p:spPr bwMode="auto">
            <a:xfrm>
              <a:off x="3816" y="11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  <p:sp>
          <p:nvSpPr>
            <p:cNvPr id="11303" name="Text Box 13"/>
            <p:cNvSpPr txBox="1">
              <a:spLocks noChangeArrowheads="1"/>
            </p:cNvSpPr>
            <p:nvPr/>
          </p:nvSpPr>
          <p:spPr bwMode="auto">
            <a:xfrm>
              <a:off x="466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</p:grpSp>
      <p:sp>
        <p:nvSpPr>
          <p:cNvPr id="11270" name="Rectangle 22"/>
          <p:cNvSpPr>
            <a:spLocks noChangeArrowheads="1"/>
          </p:cNvSpPr>
          <p:nvPr/>
        </p:nvSpPr>
        <p:spPr bwMode="auto">
          <a:xfrm>
            <a:off x="7575550" y="1524000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7423150" y="14795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5651500" y="234156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6223000" y="234156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5105400" y="22939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6070600" y="2576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7423150" y="257016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6781800" y="234632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8" name="Text Box 23"/>
          <p:cNvSpPr txBox="1">
            <a:spLocks noChangeArrowheads="1"/>
          </p:cNvSpPr>
          <p:nvPr/>
        </p:nvSpPr>
        <p:spPr bwMode="auto">
          <a:xfrm>
            <a:off x="6645275" y="25717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11279" name="Text Box 25"/>
          <p:cNvSpPr txBox="1">
            <a:spLocks noChangeArrowheads="1"/>
          </p:cNvSpPr>
          <p:nvPr/>
        </p:nvSpPr>
        <p:spPr bwMode="auto">
          <a:xfrm>
            <a:off x="6638925" y="22828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7156450" y="229235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11281" name="Text Box 27"/>
          <p:cNvSpPr txBox="1">
            <a:spLocks noChangeArrowheads="1"/>
          </p:cNvSpPr>
          <p:nvPr/>
        </p:nvSpPr>
        <p:spPr bwMode="auto">
          <a:xfrm>
            <a:off x="6229350" y="2286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2" name="Text Box 32"/>
          <p:cNvSpPr txBox="1">
            <a:spLocks noChangeArrowheads="1"/>
          </p:cNvSpPr>
          <p:nvPr/>
        </p:nvSpPr>
        <p:spPr bwMode="auto">
          <a:xfrm>
            <a:off x="5105400" y="4735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grpSp>
        <p:nvGrpSpPr>
          <p:cNvPr id="11283" name="Group 47"/>
          <p:cNvGrpSpPr>
            <a:grpSpLocks/>
          </p:cNvGrpSpPr>
          <p:nvPr/>
        </p:nvGrpSpPr>
        <p:grpSpPr bwMode="auto">
          <a:xfrm>
            <a:off x="5676900" y="4403725"/>
            <a:ext cx="3314700" cy="977900"/>
            <a:chOff x="3560" y="2774"/>
            <a:chExt cx="2088" cy="616"/>
          </a:xfrm>
        </p:grpSpPr>
        <p:sp>
          <p:nvSpPr>
            <p:cNvPr id="11286" name="Rectangle 30"/>
            <p:cNvSpPr>
              <a:spLocks noChangeArrowheads="1"/>
            </p:cNvSpPr>
            <p:nvPr/>
          </p:nvSpPr>
          <p:spPr bwMode="auto">
            <a:xfrm>
              <a:off x="3560" y="3013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7" name="Rectangle 31"/>
            <p:cNvSpPr>
              <a:spLocks noChangeArrowheads="1"/>
            </p:cNvSpPr>
            <p:nvPr/>
          </p:nvSpPr>
          <p:spPr bwMode="auto">
            <a:xfrm>
              <a:off x="3920" y="3013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8" name="Text Box 34"/>
            <p:cNvSpPr txBox="1">
              <a:spLocks noChangeArrowheads="1"/>
            </p:cNvSpPr>
            <p:nvPr/>
          </p:nvSpPr>
          <p:spPr bwMode="auto">
            <a:xfrm>
              <a:off x="4676" y="3157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  <p:sp>
          <p:nvSpPr>
            <p:cNvPr id="11289" name="Rectangle 35"/>
            <p:cNvSpPr>
              <a:spLocks noChangeArrowheads="1"/>
            </p:cNvSpPr>
            <p:nvPr/>
          </p:nvSpPr>
          <p:spPr bwMode="auto">
            <a:xfrm>
              <a:off x="4782" y="3016"/>
              <a:ext cx="144" cy="19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a-DK"/>
            </a:p>
          </p:txBody>
        </p:sp>
        <p:sp>
          <p:nvSpPr>
            <p:cNvPr id="11290" name="Text Box 36"/>
            <p:cNvSpPr txBox="1">
              <a:spLocks noChangeArrowheads="1"/>
            </p:cNvSpPr>
            <p:nvPr/>
          </p:nvSpPr>
          <p:spPr bwMode="auto">
            <a:xfrm>
              <a:off x="4336" y="277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j</a:t>
              </a:r>
              <a:endParaRPr lang="en-US" i="1"/>
            </a:p>
          </p:txBody>
        </p:sp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4686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2" name="Text Box 38"/>
            <p:cNvSpPr txBox="1">
              <a:spLocks noChangeArrowheads="1"/>
            </p:cNvSpPr>
            <p:nvPr/>
          </p:nvSpPr>
          <p:spPr bwMode="auto">
            <a:xfrm>
              <a:off x="4128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&gt;x</a:t>
              </a:r>
              <a:endParaRPr lang="en-US" i="1"/>
            </a:p>
          </p:txBody>
        </p:sp>
        <p:sp>
          <p:nvSpPr>
            <p:cNvPr id="11293" name="Text Box 39"/>
            <p:cNvSpPr txBox="1">
              <a:spLocks noChangeArrowheads="1"/>
            </p:cNvSpPr>
            <p:nvPr/>
          </p:nvSpPr>
          <p:spPr bwMode="auto">
            <a:xfrm>
              <a:off x="3888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auto">
            <a:xfrm>
              <a:off x="4166" y="300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4422" y="301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Text Box 43"/>
            <p:cNvSpPr txBox="1">
              <a:spLocks noChangeArrowheads="1"/>
            </p:cNvSpPr>
            <p:nvPr/>
          </p:nvSpPr>
          <p:spPr bwMode="auto">
            <a:xfrm>
              <a:off x="3952" y="277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i</a:t>
              </a:r>
              <a:endParaRPr lang="en-US" i="1"/>
            </a:p>
          </p:txBody>
        </p:sp>
        <p:sp>
          <p:nvSpPr>
            <p:cNvPr id="11297" name="Text Box 44"/>
            <p:cNvSpPr txBox="1">
              <a:spLocks noChangeArrowheads="1"/>
            </p:cNvSpPr>
            <p:nvPr/>
          </p:nvSpPr>
          <p:spPr bwMode="auto">
            <a:xfrm>
              <a:off x="4442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?</a:t>
              </a:r>
              <a:endParaRPr lang="en-US"/>
            </a:p>
          </p:txBody>
        </p:sp>
        <p:sp>
          <p:nvSpPr>
            <p:cNvPr id="11298" name="Text Box 45"/>
            <p:cNvSpPr txBox="1">
              <a:spLocks noChangeArrowheads="1"/>
            </p:cNvSpPr>
            <p:nvPr/>
          </p:nvSpPr>
          <p:spPr bwMode="auto">
            <a:xfrm>
              <a:off x="3830" y="315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</p:grpSp>
      <p:pic>
        <p:nvPicPr>
          <p:cNvPr id="112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41393" r="29443" b="30385"/>
          <a:stretch>
            <a:fillRect/>
          </a:stretch>
        </p:blipFill>
        <p:spPr bwMode="auto">
          <a:xfrm>
            <a:off x="288925" y="1179513"/>
            <a:ext cx="38258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9407" r="26540" b="45216"/>
          <a:stretch>
            <a:fillRect/>
          </a:stretch>
        </p:blipFill>
        <p:spPr bwMode="auto">
          <a:xfrm>
            <a:off x="295275" y="3124200"/>
            <a:ext cx="4124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12291" name="Picture 5" descr="quicksort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957263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 smtClean="0"/>
              <a:t>Quicksort : Rekursionen for 15</a:t>
            </a:r>
            <a:endParaRPr lang="en-US" sz="4000" b="1" smtClean="0"/>
          </a:p>
        </p:txBody>
      </p:sp>
      <p:pic>
        <p:nvPicPr>
          <p:cNvPr id="13315" name="Picture 5" descr="quicksort-history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228600" y="1143000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58850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  <a:gridCol w="377687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: Dybde ved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smtClean="0"/>
              <a:t> </a:t>
            </a:r>
            <a:r>
              <a:rPr lang="da-DK" b="1" smtClean="0">
                <a:cs typeface="Arial" charset="0"/>
              </a:rPr>
              <a:t>≈</a:t>
            </a:r>
            <a:r>
              <a:rPr lang="da-DK" b="1" smtClean="0"/>
              <a:t> 2</a:t>
            </a:r>
            <a:r>
              <a:rPr lang="da-DK" b="1" i="1" baseline="30000" smtClean="0"/>
              <a:t>20</a:t>
            </a:r>
            <a:endParaRPr lang="en-US" b="1" smtClean="0"/>
          </a:p>
        </p:txBody>
      </p:sp>
      <p:pic>
        <p:nvPicPr>
          <p:cNvPr id="14339" name="Picture 4" descr="dep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3152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9108" r="28476" b="50195"/>
          <a:stretch>
            <a:fillRect/>
          </a:stretch>
        </p:blipFill>
        <p:spPr bwMode="auto">
          <a:xfrm>
            <a:off x="1533525" y="3706813"/>
            <a:ext cx="4249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Randomized Quicksort</a:t>
            </a:r>
            <a:endParaRPr lang="en-US" b="1" smtClean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905000" y="604996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114800"/>
            <a:ext cx="25146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62421" r="13742" b="11792"/>
          <a:stretch>
            <a:fillRect/>
          </a:stretch>
        </p:blipFill>
        <p:spPr bwMode="auto">
          <a:xfrm>
            <a:off x="1541463" y="1573213"/>
            <a:ext cx="5864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8610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da-DK" sz="2800" dirty="0"/>
              <a:t>Et array </a:t>
            </a:r>
            <a:r>
              <a:rPr lang="da-DK" sz="2800" dirty="0">
                <a:latin typeface="+mn-lt"/>
              </a:rPr>
              <a:t>er </a:t>
            </a:r>
            <a:r>
              <a:rPr lang="da-DK" sz="2800" dirty="0">
                <a:latin typeface="+mn-lt"/>
                <a:cs typeface="Times New Roman" pitchFamily="18" charset="0"/>
              </a:rPr>
              <a:t>i</a:t>
            </a:r>
            <a:r>
              <a:rPr lang="da-DK" sz="2800" dirty="0"/>
              <a:t> lag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dirty="0"/>
              <a:t> hvis længde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aseline="30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.. 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buFontTx/>
              <a:buChar char="•"/>
              <a:defRPr/>
            </a:pPr>
            <a:r>
              <a:rPr lang="da-DK" sz="2800" dirty="0"/>
              <a:t>En opdeling er </a:t>
            </a:r>
            <a:r>
              <a:rPr lang="da-DK" sz="2800" b="1" dirty="0">
                <a:solidFill>
                  <a:schemeClr val="accent2"/>
                </a:solidFill>
              </a:rPr>
              <a:t>god </a:t>
            </a:r>
            <a:r>
              <a:rPr lang="da-DK" sz="2800" dirty="0"/>
              <a:t>hvis hver del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¾ </a:t>
            </a:r>
            <a:r>
              <a:rPr lang="da-DK" sz="2800" dirty="0"/>
              <a:t>elementer (mindst +1 lag) – sker med </a:t>
            </a:r>
            <a:r>
              <a:rPr lang="da-DK" sz="2800" dirty="0">
                <a:solidFill>
                  <a:srgbClr val="00B050"/>
                </a:solidFill>
              </a:rPr>
              <a:t>sandsynlighed </a:t>
            </a:r>
            <a:r>
              <a:rPr lang="da-DK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≥ 0.5</a:t>
            </a:r>
          </a:p>
          <a:p>
            <a:pPr marL="285750" indent="-285750">
              <a:buFontTx/>
              <a:buChar char="•"/>
              <a:defRPr/>
            </a:pPr>
            <a:r>
              <a:rPr lang="da-DK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baseline="-25000" dirty="0">
                <a:cs typeface="Arial" charset="0"/>
              </a:rPr>
              <a:t> </a:t>
            </a:r>
            <a:r>
              <a:rPr lang="da-DK" sz="2800" dirty="0">
                <a:cs typeface="Arial" charset="0"/>
              </a:rPr>
              <a:t>forventes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2 </a:t>
            </a:r>
            <a:r>
              <a:rPr lang="da-DK" sz="2800" dirty="0">
                <a:cs typeface="Arial" charset="0"/>
              </a:rPr>
              <a:t>gange i hvert lag</a:t>
            </a:r>
            <a:endParaRPr lang="da-DK" sz="2800" baseline="-25000" dirty="0">
              <a:cs typeface="Arial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z="2800" dirty="0">
                <a:cs typeface="Arial" charset="0"/>
              </a:rPr>
              <a:t> </a:t>
            </a: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dybde af </a:t>
            </a:r>
            <a:r>
              <a:rPr lang="da-DK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≤ 2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en-US" sz="280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16388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2438400"/>
            <a:ext cx="259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Lag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hvert array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længde ≤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(3/4)</a:t>
            </a:r>
            <a:r>
              <a:rPr lang="da-DK" sz="2400" i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29400" y="2819400"/>
            <a:ext cx="152400" cy="53340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Forventede</a:t>
            </a:r>
            <a:r>
              <a:rPr lang="da-DK" smtClean="0"/>
              <a:t> tid for randomized quicksort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mtClean="0">
                <a:cs typeface="Arial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dybde</a:t>
            </a:r>
            <a:r>
              <a:rPr lang="da-DK" smtClean="0">
                <a:cs typeface="Arial" charset="0"/>
              </a:rPr>
              <a:t> af input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log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					   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LUIDIAENABLED" val="False"/>
  <p:tag name="POWERPOINTVERSION" val="14.0"/>
  <p:tag name="TASKPANEKEY" val="884c251a-c05b-40de-951c-9368eb555ed4"/>
  <p:tag name="TPFULLVERSION" val="4.5.1.2243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872</Words>
  <Application>Microsoft Office PowerPoint</Application>
  <PresentationFormat>On-screen Show (4:3)</PresentationFormat>
  <Paragraphs>235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Quicksort: Sorter A[p..r]</vt:lpstr>
      <vt:lpstr>Quicksort på 23 elementer</vt:lpstr>
      <vt:lpstr>Quicksort : Rekursionen for 15</vt:lpstr>
      <vt:lpstr>Quicksort : Dybde ved n ≈ 220</vt:lpstr>
      <vt:lpstr>Randomized Quicksort</vt:lpstr>
      <vt:lpstr>Randomized Quicksort : Analyse</vt:lpstr>
      <vt:lpstr>Randomized Quicksort : Analyse</vt:lpstr>
      <vt:lpstr>Sorterings-algoritmer</vt:lpstr>
      <vt:lpstr>Sortering:  Eksperimentelle resultater</vt:lpstr>
      <vt:lpstr>Quicksort med skift til Insertion-sort </vt:lpstr>
      <vt:lpstr>Mergesort med skift til Insertion-sort </vt:lpstr>
      <vt:lpstr>Tiden for Sorterings Algoritmer</vt:lpstr>
      <vt:lpstr>Tiden for Sorterings Algoritmer</vt:lpstr>
      <vt:lpstr>Sortering i Praksis</vt:lpstr>
      <vt:lpstr>“How Branch Mispredictions Affect Quicksort” Kanela Kaligosi and Peter Sanders 14th Annual European Symposium on Algorithms (ESA 2006)</vt:lpstr>
      <vt:lpstr>PowerPoint Presentation</vt:lpstr>
      <vt:lpstr>Beregning af  Minimum of Maximum</vt:lpstr>
      <vt:lpstr>Randomized Select: Find det i’te mindste element i A[p..r]</vt:lpstr>
      <vt:lpstr>Randomized-Select 15</vt:lpstr>
      <vt:lpstr>PowerPoint Presentation</vt:lpstr>
      <vt:lpstr>Selektion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HUSK EKSAMENSTILMELDING</dc:title>
  <dc:creator>Gerth S. Brodal</dc:creator>
  <cp:lastModifiedBy>gerth</cp:lastModifiedBy>
  <cp:revision>70</cp:revision>
  <dcterms:created xsi:type="dcterms:W3CDTF">2007-02-07T16:42:33Z</dcterms:created>
  <dcterms:modified xsi:type="dcterms:W3CDTF">2013-02-28T16:11:27Z</dcterms:modified>
</cp:coreProperties>
</file>