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0" r:id="rId2"/>
    <p:sldId id="259" r:id="rId3"/>
    <p:sldId id="260" r:id="rId4"/>
    <p:sldId id="263" r:id="rId5"/>
    <p:sldId id="265" r:id="rId6"/>
    <p:sldId id="264" r:id="rId7"/>
    <p:sldId id="262" r:id="rId8"/>
    <p:sldId id="261" r:id="rId9"/>
    <p:sldId id="267" r:id="rId10"/>
    <p:sldId id="266" r:id="rId11"/>
    <p:sldId id="268" r:id="rId12"/>
    <p:sldId id="269" r:id="rId13"/>
    <p:sldId id="270" r:id="rId14"/>
    <p:sldId id="273" r:id="rId15"/>
    <p:sldId id="278" r:id="rId16"/>
    <p:sldId id="274" r:id="rId17"/>
    <p:sldId id="276" r:id="rId18"/>
    <p:sldId id="279" r:id="rId19"/>
    <p:sldId id="286" r:id="rId20"/>
    <p:sldId id="287" r:id="rId21"/>
    <p:sldId id="288" r:id="rId22"/>
    <p:sldId id="289" r:id="rId23"/>
    <p:sldId id="296" r:id="rId24"/>
    <p:sldId id="281" r:id="rId25"/>
    <p:sldId id="277" r:id="rId26"/>
    <p:sldId id="280" r:id="rId27"/>
  </p:sldIdLst>
  <p:sldSz cx="9144000" cy="6858000" type="screen4x3"/>
  <p:notesSz cx="7099300" cy="10234613"/>
  <p:custDataLst>
    <p:tags r:id="rId29"/>
  </p:custData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53" autoAdjust="0"/>
    <p:restoredTop sz="81167" autoAdjust="0"/>
  </p:normalViewPr>
  <p:slideViewPr>
    <p:cSldViewPr>
      <p:cViewPr varScale="1">
        <p:scale>
          <a:sx n="58" d="100"/>
          <a:sy n="58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3CCB4444-BD33-4029-A8A7-D7D3DB50A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74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9C1003-25B8-4512-A09B-7829F19B1E9D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A8887E-8241-4C99-96ED-1CDA4C3D348E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Empty : head=tail?</a:t>
            </a:r>
          </a:p>
          <a:p>
            <a:pPr eaLnBrk="1" hangingPunct="1"/>
            <a:r>
              <a:rPr lang="da-DK" smtClean="0"/>
              <a:t>Mindst en ubrugt indgang – ellers kan en fuld og en tom kø ikke skelnes</a:t>
            </a: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3D7EC2-406C-494E-9F75-25E8C6553CD1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Empty : head=tail?</a:t>
            </a:r>
          </a:p>
          <a:p>
            <a:pPr eaLnBrk="1" hangingPunct="1"/>
            <a:r>
              <a:rPr lang="da-DK" smtClean="0"/>
              <a:t>Size = tail –head (mod n)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7BEB52-E912-4EE1-9930-D7E486EDBE11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761679-6BAE-4728-92CA-90B12810B889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Billetsalg til Madonna koncerter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8128C2-EB36-4F11-8AC6-18F8C38C1664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27120B-2F98-4551-8E92-B65CB5000C9F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5669BA-A94D-43AC-85A0-A11576941E3A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Simpler – ingen special tilfælde ved insert og delete</a:t>
            </a: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DBE26D-3E8A-4E60-8E2D-BD1E8D3A4E7F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Stakken kan også laves med</a:t>
            </a: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6E0EC1-17C0-4CF9-95F9-25C55738D97F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smtClean="0"/>
              <a:t>Donald Knuth skrev </a:t>
            </a:r>
            <a:r>
              <a:rPr lang="da-DK" b="1" dirty="0" smtClean="0"/>
              <a:t>26 sider </a:t>
            </a:r>
            <a:r>
              <a:rPr lang="da-DK" dirty="0" smtClean="0"/>
              <a:t> om at indsætte et element i en kædet liste på den sammen</a:t>
            </a:r>
          </a:p>
          <a:p>
            <a:pPr eaLnBrk="1" hangingPunct="1"/>
            <a:r>
              <a:rPr lang="da-DK" dirty="0" smtClean="0"/>
              <a:t>plads som den sad før!</a:t>
            </a:r>
          </a:p>
          <a:p>
            <a:pPr eaLnBrk="1" hangingPunct="1"/>
            <a:endParaRPr lang="da-DK" dirty="0" smtClean="0"/>
          </a:p>
          <a:p>
            <a:pPr eaLnBrk="1" hangingPunct="1"/>
            <a:r>
              <a:rPr lang="da-DK" dirty="0" smtClean="0"/>
              <a:t>Knuth: Skrev Art of Computer Science 1968-1973 (1. udgave af Volumes 1-3) 2011 (</a:t>
            </a:r>
            <a:r>
              <a:rPr lang="da-DK" dirty="0" err="1" smtClean="0"/>
              <a:t>volume</a:t>
            </a:r>
            <a:r>
              <a:rPr lang="da-DK" dirty="0" smtClean="0"/>
              <a:t> 4)</a:t>
            </a:r>
          </a:p>
          <a:p>
            <a:pPr eaLnBrk="1" hangingPunct="1"/>
            <a:r>
              <a:rPr lang="da-DK" dirty="0" smtClean="0"/>
              <a:t>Lavet sproget </a:t>
            </a:r>
            <a:r>
              <a:rPr lang="da-DK" dirty="0" err="1" smtClean="0"/>
              <a:t>TeX</a:t>
            </a:r>
            <a:r>
              <a:rPr lang="da-DK" dirty="0" smtClean="0"/>
              <a:t> til at procedure videnskabelige artikler (startet udviklingen heraf i 1977,</a:t>
            </a:r>
          </a:p>
          <a:p>
            <a:pPr eaLnBrk="1" hangingPunct="1"/>
            <a:r>
              <a:rPr lang="da-DK" dirty="0" smtClean="0"/>
              <a:t>da Art of CS skulle revideres).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FFECFB-630D-4429-8CD2-8E79C30AADBB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A1F6D8-6144-4726-91A5-607011A199B4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Ønsker at opbevare en mængde af elementer – antag ordnet.</a:t>
            </a:r>
          </a:p>
          <a:p>
            <a:pPr eaLnBrk="1" hangingPunct="1"/>
            <a:r>
              <a:rPr lang="da-DK" smtClean="0"/>
              <a:t>En </a:t>
            </a:r>
            <a:r>
              <a:rPr lang="da-DK" b="1" smtClean="0"/>
              <a:t>abstrakt datastruktur </a:t>
            </a:r>
            <a:r>
              <a:rPr lang="da-DK" smtClean="0"/>
              <a:t> er en interface til en datastruktur (jvf JAVA interfaces):</a:t>
            </a:r>
          </a:p>
          <a:p>
            <a:pPr eaLnBrk="1" hangingPunct="1"/>
            <a:r>
              <a:rPr lang="da-DK" smtClean="0"/>
              <a:t>eks. prioritetskøer og ordbøger</a:t>
            </a:r>
          </a:p>
          <a:p>
            <a:pPr eaLnBrk="1" hangingPunct="1"/>
            <a:r>
              <a:rPr lang="da-DK" smtClean="0"/>
              <a:t>Datastrukturer understøtter typisk kun en lille delmængde af operationer.</a:t>
            </a:r>
          </a:p>
          <a:p>
            <a:pPr eaLnBrk="1" hangingPunct="1"/>
            <a:r>
              <a:rPr lang="da-DK" smtClean="0"/>
              <a:t>En max-heap er f.eks. en </a:t>
            </a:r>
            <a:r>
              <a:rPr lang="da-DK" b="1" smtClean="0"/>
              <a:t>implementation </a:t>
            </a:r>
            <a:r>
              <a:rPr lang="da-DK" smtClean="0"/>
              <a:t>af en max-prioritetskø.</a:t>
            </a:r>
          </a:p>
          <a:p>
            <a:pPr eaLnBrk="1" hangingPunct="1"/>
            <a:r>
              <a:rPr lang="da-DK" b="1" smtClean="0"/>
              <a:t>Join</a:t>
            </a:r>
            <a:r>
              <a:rPr lang="da-DK" smtClean="0"/>
              <a:t>: Antager alt i S1 er mindre end i S2</a:t>
            </a:r>
          </a:p>
          <a:p>
            <a:pPr eaLnBrk="1" hangingPunct="1"/>
            <a:r>
              <a:rPr lang="da-DK" b="1" smtClean="0"/>
              <a:t>Split</a:t>
            </a:r>
            <a:r>
              <a:rPr lang="da-DK" smtClean="0"/>
              <a:t>: S1 indeholder alt mindre end lig med x, og S2 alt større end x</a:t>
            </a:r>
          </a:p>
          <a:p>
            <a:pPr eaLnBrk="1" hangingPunct="1"/>
            <a:r>
              <a:rPr lang="da-DK" smtClean="0"/>
              <a:t>Elementerne består typisk af </a:t>
            </a:r>
            <a:r>
              <a:rPr lang="da-DK" b="1" smtClean="0"/>
              <a:t>par: </a:t>
            </a:r>
            <a:r>
              <a:rPr lang="da-DK" smtClean="0"/>
              <a:t>en nøgle og en pointer til et objekt</a:t>
            </a:r>
            <a:endParaRPr lang="da-DK" b="1" smtClean="0"/>
          </a:p>
          <a:p>
            <a:pPr eaLnBrk="1" hangingPunct="1"/>
            <a:endParaRPr lang="en-US" b="1" i="1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E90EFE-2033-40A1-8E16-FF401B38F983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For at finde løsningerne: Systematisk prøv alle mulige placering af brikkerne.</a:t>
            </a: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E7E255-1C52-4DA6-9F55-DD4E53AE6475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35C384-3ABD-493E-8E97-C51D040FA4B3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Og nu til træer...</a:t>
            </a: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4DBD30-4EC8-4F46-92C4-959CC4028042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3B2AF1-2B29-4E33-AB34-60F5C10690B8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A916A0-8CB8-4005-BAE8-CE391508FFA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b="1" i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2D1165-A4A8-49F5-9C4C-BC6403CEE83C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84C0BA-131F-4E35-B2C4-526E021B541F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7212A9-8087-4642-B71B-C5343678CAD8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To muligheder – </a:t>
            </a:r>
            <a:r>
              <a:rPr lang="da-DK" b="1" smtClean="0"/>
              <a:t>tilladt</a:t>
            </a:r>
            <a:r>
              <a:rPr lang="da-DK" smtClean="0"/>
              <a:t> og </a:t>
            </a:r>
            <a:r>
              <a:rPr lang="da-DK" b="1" smtClean="0"/>
              <a:t>forbudt</a:t>
            </a:r>
          </a:p>
          <a:p>
            <a:pPr eaLnBrk="1" hangingPunct="1"/>
            <a:r>
              <a:rPr lang="da-DK" smtClean="0"/>
              <a:t>Array fordobling garanterer at vi altid har plads nok – men gør en enkelt operation meget dyr.</a:t>
            </a: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EA9AB8-855D-4807-ACF1-8615DBAE91D0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Betragt tiden for en </a:t>
            </a:r>
            <a:r>
              <a:rPr lang="da-DK" b="1" smtClean="0"/>
              <a:t>sekvens af operationer.</a:t>
            </a:r>
          </a:p>
          <a:p>
            <a:pPr eaLnBrk="1" hangingPunct="1"/>
            <a:r>
              <a:rPr lang="da-DK" smtClean="0"/>
              <a:t>Halvering: Før hver </a:t>
            </a:r>
            <a:r>
              <a:rPr lang="da-DK" b="1" smtClean="0"/>
              <a:t>fordobling</a:t>
            </a:r>
            <a:r>
              <a:rPr lang="da-DK" smtClean="0"/>
              <a:t> er </a:t>
            </a:r>
            <a:r>
              <a:rPr lang="da-DK" b="1" smtClean="0"/>
              <a:t>halvdelen blevet malet gult</a:t>
            </a:r>
            <a:r>
              <a:rPr lang="da-DK" smtClean="0"/>
              <a:t> (udvidelser)</a:t>
            </a:r>
          </a:p>
          <a:p>
            <a:pPr eaLnBrk="1" hangingPunct="1"/>
            <a:r>
              <a:rPr lang="da-DK" smtClean="0"/>
              <a:t>Før hver </a:t>
            </a:r>
            <a:r>
              <a:rPr lang="da-DK" b="1" smtClean="0"/>
              <a:t>halvering</a:t>
            </a:r>
            <a:r>
              <a:rPr lang="da-DK" smtClean="0"/>
              <a:t> er </a:t>
            </a:r>
            <a:r>
              <a:rPr lang="da-DK" b="1" smtClean="0"/>
              <a:t>en fjerdedel blevet malet grå</a:t>
            </a:r>
            <a:r>
              <a:rPr lang="da-DK" b="1" i="1" smtClean="0"/>
              <a:t> </a:t>
            </a:r>
            <a:r>
              <a:rPr lang="da-DK" smtClean="0"/>
              <a:t>(reduktioner)</a:t>
            </a:r>
          </a:p>
          <a:p>
            <a:pPr eaLnBrk="1" hangingPunct="1"/>
            <a:r>
              <a:rPr lang="da-DK" smtClean="0"/>
              <a:t>Hver </a:t>
            </a:r>
            <a:r>
              <a:rPr lang="da-DK" b="1" smtClean="0"/>
              <a:t>gul</a:t>
            </a:r>
            <a:r>
              <a:rPr lang="da-DK" smtClean="0"/>
              <a:t> farvning skal betale for </a:t>
            </a:r>
            <a:r>
              <a:rPr lang="da-DK" b="1" smtClean="0"/>
              <a:t>fire</a:t>
            </a:r>
            <a:r>
              <a:rPr lang="da-DK" smtClean="0"/>
              <a:t> nye indgange i det næste array</a:t>
            </a:r>
          </a:p>
          <a:p>
            <a:pPr eaLnBrk="1" hangingPunct="1"/>
            <a:r>
              <a:rPr lang="da-DK" smtClean="0"/>
              <a:t>Hver </a:t>
            </a:r>
            <a:r>
              <a:rPr lang="da-DK" b="1" smtClean="0"/>
              <a:t>grå</a:t>
            </a:r>
            <a:r>
              <a:rPr lang="da-DK" smtClean="0"/>
              <a:t> farvning  skal betale for </a:t>
            </a:r>
            <a:r>
              <a:rPr lang="da-DK" b="1" smtClean="0"/>
              <a:t>to</a:t>
            </a:r>
            <a:r>
              <a:rPr lang="da-DK" smtClean="0"/>
              <a:t> nye indange i det næste array</a:t>
            </a: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D755EA-FD44-4620-AD13-B93E8EB4313F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Stakke kan</a:t>
            </a: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C43A2B-41FB-484C-A2E0-1D5898DBF43E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Billetsalg til Madonna koncerter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D388F-05FF-41C5-A656-10D517E77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67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C52EA-1A20-493D-80AA-E53A451EF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8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B66A6-21FA-498B-80AC-A0D95772A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32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D524C-35FB-4258-85C2-BB3E64F2A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93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810A0-CF13-4501-972D-9E26CD604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4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5BE23-490C-4788-A6ED-FFA9B2A5E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58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50B9-5423-47E7-ABCB-61AD54EDB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7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6E90-C911-4C8B-A98E-50006C10C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5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D88E3-FF98-45BD-9783-797ADB988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46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E6142-A4F9-4981-B47A-BA501F6CB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8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CE39B-F998-496C-8D3B-7A6C3BF05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9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CA8FA-7CF6-4C20-B5F6-A66196F6C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7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0448D-D0FF-4717-AC51-0C7918396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7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6AC30-BE7F-4EE7-947D-9CE4AF727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3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7381A88F-7B23-4E06-BEB2-FF8D9B452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da-DK" sz="4000" b="1" kern="0" dirty="0">
                <a:latin typeface="+mj-lt"/>
                <a:ea typeface="+mj-ea"/>
                <a:cs typeface="+mj-cs"/>
              </a:rPr>
              <a:t>Algoritmer og Datastrukturer 1</a:t>
            </a:r>
          </a:p>
          <a:p>
            <a:pPr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da-DK" b="1" dirty="0"/>
              <a:t>Elementære Datastrukturer [CLRS, kapitel 10]</a:t>
            </a:r>
            <a:endParaRPr lang="da-DK" b="1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US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Gerth Stølting Brodal</a:t>
            </a:r>
            <a:endParaRPr lang="en-US"/>
          </a:p>
        </p:txBody>
      </p:sp>
      <p:pic>
        <p:nvPicPr>
          <p:cNvPr id="614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Queue of fa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51816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533400" y="4800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6600" b="1">
                <a:solidFill>
                  <a:schemeClr val="tx2"/>
                </a:solidFill>
              </a:rPr>
              <a:t>Kø</a:t>
            </a:r>
            <a:endParaRPr lang="en-US" sz="6600" b="1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20763"/>
          </a:xfrm>
        </p:spPr>
        <p:txBody>
          <a:bodyPr/>
          <a:lstStyle/>
          <a:p>
            <a:pPr eaLnBrk="1" hangingPunct="1"/>
            <a:r>
              <a:rPr lang="da-DK" b="1" smtClean="0"/>
              <a:t>Kø : Array Implementation</a:t>
            </a:r>
            <a:endParaRPr lang="en-US" b="1" smtClean="0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600200" y="2819400"/>
            <a:ext cx="1905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da-DK" b="1">
                <a:solidFill>
                  <a:schemeClr val="accent2"/>
                </a:solidFill>
              </a:rPr>
              <a:t>Enqueue(2)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da-DK" b="1">
                <a:solidFill>
                  <a:schemeClr val="accent2"/>
                </a:solidFill>
              </a:rPr>
              <a:t>Enqueue(7)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da-DK" b="1">
                <a:solidFill>
                  <a:schemeClr val="accent2"/>
                </a:solidFill>
              </a:rPr>
              <a:t>Engueue(-4)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da-DK" b="1">
                <a:solidFill>
                  <a:schemeClr val="accent2"/>
                </a:solidFill>
              </a:rPr>
              <a:t>Dequeue = 7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990600" y="6019800"/>
            <a:ext cx="746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3200" b="1">
                <a:solidFill>
                  <a:schemeClr val="accent2"/>
                </a:solidFill>
              </a:rPr>
              <a:t>Enqueue, dequeue :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O(1)</a:t>
            </a:r>
            <a:r>
              <a:rPr lang="da-DK" sz="3200" b="1">
                <a:solidFill>
                  <a:schemeClr val="accent2"/>
                </a:solidFill>
              </a:rPr>
              <a:t> tid </a:t>
            </a:r>
            <a:endParaRPr lang="en-US" sz="3200" b="1">
              <a:solidFill>
                <a:schemeClr val="accent2"/>
              </a:solidFill>
            </a:endParaRPr>
          </a:p>
        </p:txBody>
      </p:sp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35337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0" name="Group 10"/>
          <p:cNvGrpSpPr>
            <a:grpSpLocks noChangeAspect="1"/>
          </p:cNvGrpSpPr>
          <p:nvPr/>
        </p:nvGrpSpPr>
        <p:grpSpPr bwMode="auto">
          <a:xfrm>
            <a:off x="304800" y="1265238"/>
            <a:ext cx="3657600" cy="1728787"/>
            <a:chOff x="192" y="797"/>
            <a:chExt cx="2304" cy="1089"/>
          </a:xfrm>
        </p:grpSpPr>
        <p:sp>
          <p:nvSpPr>
            <p:cNvPr id="16423" name="AutoShape 9"/>
            <p:cNvSpPr>
              <a:spLocks noChangeAspect="1" noChangeArrowheads="1" noTextEdit="1"/>
            </p:cNvSpPr>
            <p:nvPr/>
          </p:nvSpPr>
          <p:spPr bwMode="auto">
            <a:xfrm>
              <a:off x="192" y="816"/>
              <a:ext cx="2304" cy="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24" name="Rectangle 11"/>
            <p:cNvSpPr>
              <a:spLocks noChangeArrowheads="1"/>
            </p:cNvSpPr>
            <p:nvPr/>
          </p:nvSpPr>
          <p:spPr bwMode="auto">
            <a:xfrm>
              <a:off x="206" y="972"/>
              <a:ext cx="2276" cy="285"/>
            </a:xfrm>
            <a:prstGeom prst="rect">
              <a:avLst/>
            </a:prstGeom>
            <a:solidFill>
              <a:srgbClr val="FFFF0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425" name="Rectangle 12"/>
            <p:cNvSpPr>
              <a:spLocks noChangeArrowheads="1"/>
            </p:cNvSpPr>
            <p:nvPr/>
          </p:nvSpPr>
          <p:spPr bwMode="auto">
            <a:xfrm>
              <a:off x="1913" y="972"/>
              <a:ext cx="569" cy="285"/>
            </a:xfrm>
            <a:prstGeom prst="rect">
              <a:avLst/>
            </a:prstGeom>
            <a:solidFill>
              <a:srgbClr val="80808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426" name="Rectangle 13"/>
            <p:cNvSpPr>
              <a:spLocks noChangeArrowheads="1"/>
            </p:cNvSpPr>
            <p:nvPr/>
          </p:nvSpPr>
          <p:spPr bwMode="auto">
            <a:xfrm>
              <a:off x="206" y="972"/>
              <a:ext cx="569" cy="285"/>
            </a:xfrm>
            <a:prstGeom prst="rect">
              <a:avLst/>
            </a:prstGeom>
            <a:solidFill>
              <a:srgbClr val="80808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427" name="Line 14"/>
            <p:cNvSpPr>
              <a:spLocks noChangeShapeType="1"/>
            </p:cNvSpPr>
            <p:nvPr/>
          </p:nvSpPr>
          <p:spPr bwMode="auto">
            <a:xfrm flipV="1">
              <a:off x="2055" y="1333"/>
              <a:ext cx="1" cy="185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28" name="Freeform 15"/>
            <p:cNvSpPr>
              <a:spLocks/>
            </p:cNvSpPr>
            <p:nvPr/>
          </p:nvSpPr>
          <p:spPr bwMode="auto">
            <a:xfrm>
              <a:off x="2027" y="1282"/>
              <a:ext cx="57" cy="76"/>
            </a:xfrm>
            <a:custGeom>
              <a:avLst/>
              <a:gdLst>
                <a:gd name="T0" fmla="*/ 0 w 455"/>
                <a:gd name="T1" fmla="*/ 0 h 607"/>
                <a:gd name="T2" fmla="*/ 0 w 455"/>
                <a:gd name="T3" fmla="*/ 0 h 607"/>
                <a:gd name="T4" fmla="*/ 0 w 455"/>
                <a:gd name="T5" fmla="*/ 0 h 607"/>
                <a:gd name="T6" fmla="*/ 0 w 455"/>
                <a:gd name="T7" fmla="*/ 0 h 6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5"/>
                <a:gd name="T13" fmla="*/ 0 h 607"/>
                <a:gd name="T14" fmla="*/ 455 w 455"/>
                <a:gd name="T15" fmla="*/ 607 h 6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5" h="607">
                  <a:moveTo>
                    <a:pt x="0" y="607"/>
                  </a:moveTo>
                  <a:lnTo>
                    <a:pt x="227" y="0"/>
                  </a:lnTo>
                  <a:lnTo>
                    <a:pt x="455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429" name="Line 16"/>
            <p:cNvSpPr>
              <a:spLocks noChangeShapeType="1"/>
            </p:cNvSpPr>
            <p:nvPr/>
          </p:nvSpPr>
          <p:spPr bwMode="auto">
            <a:xfrm flipV="1">
              <a:off x="917" y="1333"/>
              <a:ext cx="1" cy="185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30" name="Freeform 17"/>
            <p:cNvSpPr>
              <a:spLocks/>
            </p:cNvSpPr>
            <p:nvPr/>
          </p:nvSpPr>
          <p:spPr bwMode="auto">
            <a:xfrm>
              <a:off x="889" y="1282"/>
              <a:ext cx="57" cy="76"/>
            </a:xfrm>
            <a:custGeom>
              <a:avLst/>
              <a:gdLst>
                <a:gd name="T0" fmla="*/ 0 w 456"/>
                <a:gd name="T1" fmla="*/ 0 h 607"/>
                <a:gd name="T2" fmla="*/ 0 w 456"/>
                <a:gd name="T3" fmla="*/ 0 h 607"/>
                <a:gd name="T4" fmla="*/ 0 w 456"/>
                <a:gd name="T5" fmla="*/ 0 h 607"/>
                <a:gd name="T6" fmla="*/ 0 w 456"/>
                <a:gd name="T7" fmla="*/ 0 h 6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6"/>
                <a:gd name="T13" fmla="*/ 0 h 607"/>
                <a:gd name="T14" fmla="*/ 456 w 456"/>
                <a:gd name="T15" fmla="*/ 607 h 6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6" h="607">
                  <a:moveTo>
                    <a:pt x="0" y="607"/>
                  </a:moveTo>
                  <a:lnTo>
                    <a:pt x="228" y="0"/>
                  </a:lnTo>
                  <a:lnTo>
                    <a:pt x="456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431" name="Rectangle 18"/>
            <p:cNvSpPr>
              <a:spLocks noChangeArrowheads="1"/>
            </p:cNvSpPr>
            <p:nvPr/>
          </p:nvSpPr>
          <p:spPr bwMode="auto">
            <a:xfrm>
              <a:off x="2281" y="79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8</a:t>
              </a:r>
              <a:endParaRPr lang="da-DK"/>
            </a:p>
          </p:txBody>
        </p:sp>
        <p:sp>
          <p:nvSpPr>
            <p:cNvPr id="16432" name="Rectangle 19"/>
            <p:cNvSpPr>
              <a:spLocks noChangeArrowheads="1"/>
            </p:cNvSpPr>
            <p:nvPr/>
          </p:nvSpPr>
          <p:spPr bwMode="auto">
            <a:xfrm>
              <a:off x="1996" y="79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6433" name="Rectangle 20"/>
            <p:cNvSpPr>
              <a:spLocks noChangeArrowheads="1"/>
            </p:cNvSpPr>
            <p:nvPr/>
          </p:nvSpPr>
          <p:spPr bwMode="auto">
            <a:xfrm>
              <a:off x="1735" y="79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6434" name="Rectangle 21"/>
            <p:cNvSpPr>
              <a:spLocks noChangeArrowheads="1"/>
            </p:cNvSpPr>
            <p:nvPr/>
          </p:nvSpPr>
          <p:spPr bwMode="auto">
            <a:xfrm>
              <a:off x="1451" y="79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16435" name="Rectangle 22"/>
            <p:cNvSpPr>
              <a:spLocks noChangeArrowheads="1"/>
            </p:cNvSpPr>
            <p:nvPr/>
          </p:nvSpPr>
          <p:spPr bwMode="auto">
            <a:xfrm>
              <a:off x="1143" y="79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6436" name="Rectangle 23"/>
            <p:cNvSpPr>
              <a:spLocks noChangeArrowheads="1"/>
            </p:cNvSpPr>
            <p:nvPr/>
          </p:nvSpPr>
          <p:spPr bwMode="auto">
            <a:xfrm>
              <a:off x="882" y="79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6437" name="Rectangle 24"/>
            <p:cNvSpPr>
              <a:spLocks noChangeArrowheads="1"/>
            </p:cNvSpPr>
            <p:nvPr/>
          </p:nvSpPr>
          <p:spPr bwMode="auto">
            <a:xfrm>
              <a:off x="574" y="79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6438" name="Rectangle 25"/>
            <p:cNvSpPr>
              <a:spLocks noChangeArrowheads="1"/>
            </p:cNvSpPr>
            <p:nvPr/>
          </p:nvSpPr>
          <p:spPr bwMode="auto">
            <a:xfrm>
              <a:off x="289" y="79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6439" name="Rectangle 26"/>
            <p:cNvSpPr>
              <a:spLocks noChangeArrowheads="1"/>
            </p:cNvSpPr>
            <p:nvPr/>
          </p:nvSpPr>
          <p:spPr bwMode="auto">
            <a:xfrm>
              <a:off x="533" y="1521"/>
              <a:ext cx="76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Q.head</a:t>
              </a:r>
              <a:r>
                <a:rPr lang="da-DK" sz="2100" b="1">
                  <a:solidFill>
                    <a:srgbClr val="0000FF"/>
                  </a:solidFill>
                </a:rPr>
                <a:t>=3</a:t>
              </a:r>
              <a:endParaRPr lang="da-DK"/>
            </a:p>
          </p:txBody>
        </p:sp>
        <p:sp>
          <p:nvSpPr>
            <p:cNvPr id="16440" name="Rectangle 27"/>
            <p:cNvSpPr>
              <a:spLocks noChangeArrowheads="1"/>
            </p:cNvSpPr>
            <p:nvPr/>
          </p:nvSpPr>
          <p:spPr bwMode="auto">
            <a:xfrm>
              <a:off x="1746" y="1521"/>
              <a:ext cx="61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Q.tail</a:t>
              </a:r>
              <a:r>
                <a:rPr lang="da-DK" sz="2100" b="1">
                  <a:solidFill>
                    <a:srgbClr val="0000FF"/>
                  </a:solidFill>
                </a:rPr>
                <a:t>=7</a:t>
              </a:r>
              <a:endParaRPr lang="da-DK"/>
            </a:p>
          </p:txBody>
        </p:sp>
        <p:sp>
          <p:nvSpPr>
            <p:cNvPr id="16441" name="Rectangle 28"/>
            <p:cNvSpPr>
              <a:spLocks noChangeArrowheads="1"/>
            </p:cNvSpPr>
            <p:nvPr/>
          </p:nvSpPr>
          <p:spPr bwMode="auto">
            <a:xfrm>
              <a:off x="894" y="1663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   </a:t>
              </a:r>
              <a:endParaRPr lang="da-DK"/>
            </a:p>
          </p:txBody>
        </p:sp>
        <p:sp>
          <p:nvSpPr>
            <p:cNvPr id="16442" name="Line 29"/>
            <p:cNvSpPr>
              <a:spLocks noChangeShapeType="1"/>
            </p:cNvSpPr>
            <p:nvPr/>
          </p:nvSpPr>
          <p:spPr bwMode="auto">
            <a:xfrm flipV="1">
              <a:off x="1059" y="972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43" name="Line 30"/>
            <p:cNvSpPr>
              <a:spLocks noChangeShapeType="1"/>
            </p:cNvSpPr>
            <p:nvPr/>
          </p:nvSpPr>
          <p:spPr bwMode="auto">
            <a:xfrm flipV="1">
              <a:off x="1344" y="972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44" name="Line 31"/>
            <p:cNvSpPr>
              <a:spLocks noChangeShapeType="1"/>
            </p:cNvSpPr>
            <p:nvPr/>
          </p:nvSpPr>
          <p:spPr bwMode="auto">
            <a:xfrm flipV="1">
              <a:off x="1629" y="972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45" name="Line 32"/>
            <p:cNvSpPr>
              <a:spLocks noChangeShapeType="1"/>
            </p:cNvSpPr>
            <p:nvPr/>
          </p:nvSpPr>
          <p:spPr bwMode="auto">
            <a:xfrm flipV="1">
              <a:off x="1913" y="972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46" name="Line 33"/>
            <p:cNvSpPr>
              <a:spLocks noChangeShapeType="1"/>
            </p:cNvSpPr>
            <p:nvPr/>
          </p:nvSpPr>
          <p:spPr bwMode="auto">
            <a:xfrm flipV="1">
              <a:off x="2198" y="972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47" name="Line 34"/>
            <p:cNvSpPr>
              <a:spLocks noChangeShapeType="1"/>
            </p:cNvSpPr>
            <p:nvPr/>
          </p:nvSpPr>
          <p:spPr bwMode="auto">
            <a:xfrm flipV="1">
              <a:off x="490" y="972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48" name="Rectangle 35"/>
            <p:cNvSpPr>
              <a:spLocks noChangeArrowheads="1"/>
            </p:cNvSpPr>
            <p:nvPr/>
          </p:nvSpPr>
          <p:spPr bwMode="auto">
            <a:xfrm>
              <a:off x="1666" y="1023"/>
              <a:ext cx="21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-3</a:t>
              </a:r>
              <a:endParaRPr lang="da-DK"/>
            </a:p>
          </p:txBody>
        </p:sp>
        <p:sp>
          <p:nvSpPr>
            <p:cNvPr id="16449" name="Rectangle 36"/>
            <p:cNvSpPr>
              <a:spLocks noChangeArrowheads="1"/>
            </p:cNvSpPr>
            <p:nvPr/>
          </p:nvSpPr>
          <p:spPr bwMode="auto">
            <a:xfrm>
              <a:off x="1407" y="1023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6450" name="Rectangle 37"/>
            <p:cNvSpPr>
              <a:spLocks noChangeArrowheads="1"/>
            </p:cNvSpPr>
            <p:nvPr/>
          </p:nvSpPr>
          <p:spPr bwMode="auto">
            <a:xfrm>
              <a:off x="1123" y="1023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6451" name="Rectangle 38"/>
            <p:cNvSpPr>
              <a:spLocks noChangeArrowheads="1"/>
            </p:cNvSpPr>
            <p:nvPr/>
          </p:nvSpPr>
          <p:spPr bwMode="auto">
            <a:xfrm>
              <a:off x="838" y="1023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</p:grpSp>
      <p:grpSp>
        <p:nvGrpSpPr>
          <p:cNvPr id="3" name="Group 41"/>
          <p:cNvGrpSpPr>
            <a:grpSpLocks noChangeAspect="1"/>
          </p:cNvGrpSpPr>
          <p:nvPr/>
        </p:nvGrpSpPr>
        <p:grpSpPr bwMode="auto">
          <a:xfrm>
            <a:off x="266700" y="4008438"/>
            <a:ext cx="3771900" cy="1690687"/>
            <a:chOff x="168" y="2525"/>
            <a:chExt cx="2376" cy="1065"/>
          </a:xfrm>
        </p:grpSpPr>
        <p:sp>
          <p:nvSpPr>
            <p:cNvPr id="16392" name="AutoShape 40"/>
            <p:cNvSpPr>
              <a:spLocks noChangeAspect="1" noChangeArrowheads="1" noTextEdit="1"/>
            </p:cNvSpPr>
            <p:nvPr/>
          </p:nvSpPr>
          <p:spPr bwMode="auto">
            <a:xfrm>
              <a:off x="240" y="2544"/>
              <a:ext cx="2304" cy="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393" name="Rectangle 42"/>
            <p:cNvSpPr>
              <a:spLocks noChangeArrowheads="1"/>
            </p:cNvSpPr>
            <p:nvPr/>
          </p:nvSpPr>
          <p:spPr bwMode="auto">
            <a:xfrm>
              <a:off x="254" y="2700"/>
              <a:ext cx="2276" cy="285"/>
            </a:xfrm>
            <a:prstGeom prst="rect">
              <a:avLst/>
            </a:prstGeom>
            <a:solidFill>
              <a:srgbClr val="FFFF0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394" name="Line 43"/>
            <p:cNvSpPr>
              <a:spLocks noChangeShapeType="1"/>
            </p:cNvSpPr>
            <p:nvPr/>
          </p:nvSpPr>
          <p:spPr bwMode="auto">
            <a:xfrm flipV="1">
              <a:off x="681" y="3060"/>
              <a:ext cx="1" cy="185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395" name="Freeform 44"/>
            <p:cNvSpPr>
              <a:spLocks/>
            </p:cNvSpPr>
            <p:nvPr/>
          </p:nvSpPr>
          <p:spPr bwMode="auto">
            <a:xfrm>
              <a:off x="652" y="3010"/>
              <a:ext cx="57" cy="76"/>
            </a:xfrm>
            <a:custGeom>
              <a:avLst/>
              <a:gdLst>
                <a:gd name="T0" fmla="*/ 0 w 455"/>
                <a:gd name="T1" fmla="*/ 0 h 606"/>
                <a:gd name="T2" fmla="*/ 0 w 455"/>
                <a:gd name="T3" fmla="*/ 0 h 606"/>
                <a:gd name="T4" fmla="*/ 0 w 455"/>
                <a:gd name="T5" fmla="*/ 0 h 606"/>
                <a:gd name="T6" fmla="*/ 0 w 455"/>
                <a:gd name="T7" fmla="*/ 0 h 6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5"/>
                <a:gd name="T13" fmla="*/ 0 h 606"/>
                <a:gd name="T14" fmla="*/ 455 w 455"/>
                <a:gd name="T15" fmla="*/ 606 h 6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5" h="606">
                  <a:moveTo>
                    <a:pt x="0" y="606"/>
                  </a:moveTo>
                  <a:lnTo>
                    <a:pt x="228" y="0"/>
                  </a:lnTo>
                  <a:lnTo>
                    <a:pt x="455" y="606"/>
                  </a:lnTo>
                  <a:lnTo>
                    <a:pt x="0" y="606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396" name="Rectangle 45"/>
            <p:cNvSpPr>
              <a:spLocks noChangeArrowheads="1"/>
            </p:cNvSpPr>
            <p:nvPr/>
          </p:nvSpPr>
          <p:spPr bwMode="auto">
            <a:xfrm>
              <a:off x="538" y="2700"/>
              <a:ext cx="569" cy="285"/>
            </a:xfrm>
            <a:prstGeom prst="rect">
              <a:avLst/>
            </a:prstGeom>
            <a:solidFill>
              <a:srgbClr val="80808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397" name="Line 46"/>
            <p:cNvSpPr>
              <a:spLocks noChangeShapeType="1"/>
            </p:cNvSpPr>
            <p:nvPr/>
          </p:nvSpPr>
          <p:spPr bwMode="auto">
            <a:xfrm flipV="1">
              <a:off x="1250" y="3060"/>
              <a:ext cx="1" cy="185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398" name="Freeform 47"/>
            <p:cNvSpPr>
              <a:spLocks/>
            </p:cNvSpPr>
            <p:nvPr/>
          </p:nvSpPr>
          <p:spPr bwMode="auto">
            <a:xfrm>
              <a:off x="1221" y="3010"/>
              <a:ext cx="57" cy="76"/>
            </a:xfrm>
            <a:custGeom>
              <a:avLst/>
              <a:gdLst>
                <a:gd name="T0" fmla="*/ 0 w 455"/>
                <a:gd name="T1" fmla="*/ 0 h 606"/>
                <a:gd name="T2" fmla="*/ 0 w 455"/>
                <a:gd name="T3" fmla="*/ 0 h 606"/>
                <a:gd name="T4" fmla="*/ 0 w 455"/>
                <a:gd name="T5" fmla="*/ 0 h 606"/>
                <a:gd name="T6" fmla="*/ 0 w 455"/>
                <a:gd name="T7" fmla="*/ 0 h 6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5"/>
                <a:gd name="T13" fmla="*/ 0 h 606"/>
                <a:gd name="T14" fmla="*/ 455 w 455"/>
                <a:gd name="T15" fmla="*/ 606 h 6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5" h="606">
                  <a:moveTo>
                    <a:pt x="0" y="606"/>
                  </a:moveTo>
                  <a:lnTo>
                    <a:pt x="227" y="0"/>
                  </a:lnTo>
                  <a:lnTo>
                    <a:pt x="455" y="606"/>
                  </a:lnTo>
                  <a:lnTo>
                    <a:pt x="0" y="606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399" name="Rectangle 48"/>
            <p:cNvSpPr>
              <a:spLocks noChangeArrowheads="1"/>
            </p:cNvSpPr>
            <p:nvPr/>
          </p:nvSpPr>
          <p:spPr bwMode="auto">
            <a:xfrm>
              <a:off x="2329" y="252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8</a:t>
              </a:r>
              <a:endParaRPr lang="da-DK"/>
            </a:p>
          </p:txBody>
        </p:sp>
        <p:sp>
          <p:nvSpPr>
            <p:cNvPr id="16400" name="Rectangle 49"/>
            <p:cNvSpPr>
              <a:spLocks noChangeArrowheads="1"/>
            </p:cNvSpPr>
            <p:nvPr/>
          </p:nvSpPr>
          <p:spPr bwMode="auto">
            <a:xfrm>
              <a:off x="2044" y="252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6401" name="Rectangle 50"/>
            <p:cNvSpPr>
              <a:spLocks noChangeArrowheads="1"/>
            </p:cNvSpPr>
            <p:nvPr/>
          </p:nvSpPr>
          <p:spPr bwMode="auto">
            <a:xfrm>
              <a:off x="1783" y="252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6402" name="Rectangle 51"/>
            <p:cNvSpPr>
              <a:spLocks noChangeArrowheads="1"/>
            </p:cNvSpPr>
            <p:nvPr/>
          </p:nvSpPr>
          <p:spPr bwMode="auto">
            <a:xfrm>
              <a:off x="1499" y="252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16403" name="Rectangle 52"/>
            <p:cNvSpPr>
              <a:spLocks noChangeArrowheads="1"/>
            </p:cNvSpPr>
            <p:nvPr/>
          </p:nvSpPr>
          <p:spPr bwMode="auto">
            <a:xfrm>
              <a:off x="1191" y="252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6404" name="Rectangle 53"/>
            <p:cNvSpPr>
              <a:spLocks noChangeArrowheads="1"/>
            </p:cNvSpPr>
            <p:nvPr/>
          </p:nvSpPr>
          <p:spPr bwMode="auto">
            <a:xfrm>
              <a:off x="930" y="252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6405" name="Rectangle 54"/>
            <p:cNvSpPr>
              <a:spLocks noChangeArrowheads="1"/>
            </p:cNvSpPr>
            <p:nvPr/>
          </p:nvSpPr>
          <p:spPr bwMode="auto">
            <a:xfrm>
              <a:off x="622" y="252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6406" name="Rectangle 55"/>
            <p:cNvSpPr>
              <a:spLocks noChangeArrowheads="1"/>
            </p:cNvSpPr>
            <p:nvPr/>
          </p:nvSpPr>
          <p:spPr bwMode="auto">
            <a:xfrm>
              <a:off x="337" y="252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6407" name="Rectangle 56"/>
            <p:cNvSpPr>
              <a:spLocks noChangeArrowheads="1"/>
            </p:cNvSpPr>
            <p:nvPr/>
          </p:nvSpPr>
          <p:spPr bwMode="auto">
            <a:xfrm>
              <a:off x="168" y="3225"/>
              <a:ext cx="61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Q.tail</a:t>
              </a:r>
              <a:r>
                <a:rPr lang="da-DK" sz="2100" b="1">
                  <a:solidFill>
                    <a:srgbClr val="0000FF"/>
                  </a:solidFill>
                </a:rPr>
                <a:t>=2</a:t>
              </a:r>
              <a:endParaRPr lang="da-DK"/>
            </a:p>
          </p:txBody>
        </p:sp>
        <p:sp>
          <p:nvSpPr>
            <p:cNvPr id="16408" name="Rectangle 57"/>
            <p:cNvSpPr>
              <a:spLocks noChangeArrowheads="1"/>
            </p:cNvSpPr>
            <p:nvPr/>
          </p:nvSpPr>
          <p:spPr bwMode="auto">
            <a:xfrm>
              <a:off x="1137" y="3225"/>
              <a:ext cx="76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Q.head</a:t>
              </a:r>
              <a:r>
                <a:rPr lang="da-DK" sz="2100" b="1">
                  <a:solidFill>
                    <a:srgbClr val="0000FF"/>
                  </a:solidFill>
                </a:rPr>
                <a:t>=4</a:t>
              </a:r>
              <a:endParaRPr lang="da-DK"/>
            </a:p>
          </p:txBody>
        </p:sp>
        <p:sp>
          <p:nvSpPr>
            <p:cNvPr id="16409" name="Rectangle 58"/>
            <p:cNvSpPr>
              <a:spLocks noChangeArrowheads="1"/>
            </p:cNvSpPr>
            <p:nvPr/>
          </p:nvSpPr>
          <p:spPr bwMode="auto">
            <a:xfrm>
              <a:off x="870" y="3367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   </a:t>
              </a:r>
              <a:endParaRPr lang="da-DK"/>
            </a:p>
          </p:txBody>
        </p:sp>
        <p:sp>
          <p:nvSpPr>
            <p:cNvPr id="16410" name="Line 59"/>
            <p:cNvSpPr>
              <a:spLocks noChangeShapeType="1"/>
            </p:cNvSpPr>
            <p:nvPr/>
          </p:nvSpPr>
          <p:spPr bwMode="auto">
            <a:xfrm flipV="1">
              <a:off x="1107" y="270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11" name="Line 60"/>
            <p:cNvSpPr>
              <a:spLocks noChangeShapeType="1"/>
            </p:cNvSpPr>
            <p:nvPr/>
          </p:nvSpPr>
          <p:spPr bwMode="auto">
            <a:xfrm flipV="1">
              <a:off x="1392" y="270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12" name="Line 61"/>
            <p:cNvSpPr>
              <a:spLocks noChangeShapeType="1"/>
            </p:cNvSpPr>
            <p:nvPr/>
          </p:nvSpPr>
          <p:spPr bwMode="auto">
            <a:xfrm flipV="1">
              <a:off x="1677" y="270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13" name="Line 62"/>
            <p:cNvSpPr>
              <a:spLocks noChangeShapeType="1"/>
            </p:cNvSpPr>
            <p:nvPr/>
          </p:nvSpPr>
          <p:spPr bwMode="auto">
            <a:xfrm flipV="1">
              <a:off x="1961" y="270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14" name="Line 63"/>
            <p:cNvSpPr>
              <a:spLocks noChangeShapeType="1"/>
            </p:cNvSpPr>
            <p:nvPr/>
          </p:nvSpPr>
          <p:spPr bwMode="auto">
            <a:xfrm flipV="1">
              <a:off x="2246" y="270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15" name="Line 64"/>
            <p:cNvSpPr>
              <a:spLocks noChangeShapeType="1"/>
            </p:cNvSpPr>
            <p:nvPr/>
          </p:nvSpPr>
          <p:spPr bwMode="auto">
            <a:xfrm flipV="1">
              <a:off x="538" y="270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16" name="Line 65"/>
            <p:cNvSpPr>
              <a:spLocks noChangeShapeType="1"/>
            </p:cNvSpPr>
            <p:nvPr/>
          </p:nvSpPr>
          <p:spPr bwMode="auto">
            <a:xfrm flipV="1">
              <a:off x="823" y="270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17" name="Rectangle 66"/>
            <p:cNvSpPr>
              <a:spLocks noChangeArrowheads="1"/>
            </p:cNvSpPr>
            <p:nvPr/>
          </p:nvSpPr>
          <p:spPr bwMode="auto">
            <a:xfrm>
              <a:off x="1714" y="2751"/>
              <a:ext cx="21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-3</a:t>
              </a:r>
              <a:endParaRPr lang="da-DK"/>
            </a:p>
          </p:txBody>
        </p:sp>
        <p:sp>
          <p:nvSpPr>
            <p:cNvPr id="16418" name="Rectangle 67"/>
            <p:cNvSpPr>
              <a:spLocks noChangeArrowheads="1"/>
            </p:cNvSpPr>
            <p:nvPr/>
          </p:nvSpPr>
          <p:spPr bwMode="auto">
            <a:xfrm>
              <a:off x="1455" y="2751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6419" name="Rectangle 68"/>
            <p:cNvSpPr>
              <a:spLocks noChangeArrowheads="1"/>
            </p:cNvSpPr>
            <p:nvPr/>
          </p:nvSpPr>
          <p:spPr bwMode="auto">
            <a:xfrm>
              <a:off x="1171" y="2751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6420" name="Rectangle 69"/>
            <p:cNvSpPr>
              <a:spLocks noChangeArrowheads="1"/>
            </p:cNvSpPr>
            <p:nvPr/>
          </p:nvSpPr>
          <p:spPr bwMode="auto">
            <a:xfrm>
              <a:off x="2024" y="2751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6421" name="Rectangle 70"/>
            <p:cNvSpPr>
              <a:spLocks noChangeArrowheads="1"/>
            </p:cNvSpPr>
            <p:nvPr/>
          </p:nvSpPr>
          <p:spPr bwMode="auto">
            <a:xfrm>
              <a:off x="2309" y="2751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6422" name="Rectangle 71"/>
            <p:cNvSpPr>
              <a:spLocks noChangeArrowheads="1"/>
            </p:cNvSpPr>
            <p:nvPr/>
          </p:nvSpPr>
          <p:spPr bwMode="auto">
            <a:xfrm>
              <a:off x="291" y="2751"/>
              <a:ext cx="21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-4</a:t>
              </a:r>
              <a:endParaRPr lang="da-DK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  <p:bldP spid="2868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20763"/>
          </a:xfrm>
        </p:spPr>
        <p:txBody>
          <a:bodyPr/>
          <a:lstStyle/>
          <a:p>
            <a:pPr eaLnBrk="1" hangingPunct="1"/>
            <a:r>
              <a:rPr lang="da-DK" b="1" smtClean="0"/>
              <a:t>Kø : Array Implementation</a:t>
            </a:r>
            <a:endParaRPr lang="en-US" b="1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600200"/>
            <a:ext cx="42672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a-DK" sz="2800" smtClean="0"/>
              <a:t>Empty : </a:t>
            </a:r>
            <a:r>
              <a:rPr lang="da-DK" sz="2800" i="1" smtClean="0"/>
              <a:t>Q.tail</a:t>
            </a:r>
            <a:r>
              <a:rPr lang="da-DK" sz="2800" smtClean="0"/>
              <a:t>=</a:t>
            </a:r>
            <a:r>
              <a:rPr lang="da-DK" sz="2800" i="1" smtClean="0"/>
              <a:t>Q.head</a:t>
            </a:r>
            <a:r>
              <a:rPr lang="da-DK" sz="2800" smtClean="0"/>
              <a:t> ?</a:t>
            </a:r>
          </a:p>
          <a:p>
            <a:pPr eaLnBrk="1" hangingPunct="1"/>
            <a:endParaRPr lang="en-US" sz="2800" smtClean="0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371600" y="2971800"/>
            <a:ext cx="1905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da-DK" b="1">
                <a:solidFill>
                  <a:schemeClr val="accent2"/>
                </a:solidFill>
              </a:rPr>
              <a:t>Enqueue(9)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0" y="5867400"/>
            <a:ext cx="9144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35000"/>
              </a:spcBef>
            </a:pPr>
            <a:r>
              <a:rPr lang="da-DK" sz="2800" b="1">
                <a:solidFill>
                  <a:schemeClr val="accent2"/>
                </a:solidFill>
              </a:rPr>
              <a:t>Array implementation af Kø: </a:t>
            </a:r>
          </a:p>
          <a:p>
            <a:pPr eaLnBrk="1" hangingPunct="1">
              <a:lnSpc>
                <a:spcPct val="65000"/>
              </a:lnSpc>
              <a:spcBef>
                <a:spcPct val="35000"/>
              </a:spcBef>
            </a:pPr>
            <a:r>
              <a:rPr lang="da-DK" sz="28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800" b="1">
                <a:solidFill>
                  <a:schemeClr val="accent2"/>
                </a:solidFill>
              </a:rPr>
              <a:t> enqueue og dequeue operationer tager </a:t>
            </a:r>
            <a:r>
              <a:rPr lang="da-DK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28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2800" b="1">
                <a:solidFill>
                  <a:schemeClr val="accent2"/>
                </a:solidFill>
              </a:rPr>
              <a:t> tid 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4572000" y="2438400"/>
            <a:ext cx="457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da-DK" sz="2800" b="1">
                <a:solidFill>
                  <a:srgbClr val="FF0000"/>
                </a:solidFill>
              </a:rPr>
              <a:t>Overløb</a:t>
            </a:r>
            <a:r>
              <a:rPr lang="da-DK" sz="2800"/>
              <a:t> : array fordobling/</a:t>
            </a:r>
          </a:p>
          <a:p>
            <a:pPr marL="342900" indent="-342900" algn="l">
              <a:lnSpc>
                <a:spcPct val="55000"/>
              </a:lnSpc>
              <a:spcBef>
                <a:spcPct val="20000"/>
              </a:spcBef>
            </a:pPr>
            <a:r>
              <a:rPr lang="da-DK" sz="2800"/>
              <a:t>                           halvering</a:t>
            </a:r>
            <a:endParaRPr lang="en-US" sz="2800"/>
          </a:p>
        </p:txBody>
      </p:sp>
      <p:grpSp>
        <p:nvGrpSpPr>
          <p:cNvPr id="17415" name="Group 11"/>
          <p:cNvGrpSpPr>
            <a:grpSpLocks noChangeAspect="1"/>
          </p:cNvGrpSpPr>
          <p:nvPr/>
        </p:nvGrpSpPr>
        <p:grpSpPr bwMode="auto">
          <a:xfrm>
            <a:off x="457200" y="1341438"/>
            <a:ext cx="3657600" cy="1690687"/>
            <a:chOff x="288" y="845"/>
            <a:chExt cx="2304" cy="1065"/>
          </a:xfrm>
        </p:grpSpPr>
        <p:sp>
          <p:nvSpPr>
            <p:cNvPr id="17466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88" y="864"/>
              <a:ext cx="2304" cy="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67" name="Rectangle 12"/>
            <p:cNvSpPr>
              <a:spLocks noChangeArrowheads="1"/>
            </p:cNvSpPr>
            <p:nvPr/>
          </p:nvSpPr>
          <p:spPr bwMode="auto">
            <a:xfrm>
              <a:off x="302" y="1020"/>
              <a:ext cx="2276" cy="285"/>
            </a:xfrm>
            <a:prstGeom prst="rect">
              <a:avLst/>
            </a:prstGeom>
            <a:solidFill>
              <a:srgbClr val="FFFF0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68" name="Line 13"/>
            <p:cNvSpPr>
              <a:spLocks noChangeShapeType="1"/>
            </p:cNvSpPr>
            <p:nvPr/>
          </p:nvSpPr>
          <p:spPr bwMode="auto">
            <a:xfrm flipV="1">
              <a:off x="1298" y="1380"/>
              <a:ext cx="1" cy="185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69" name="Freeform 14"/>
            <p:cNvSpPr>
              <a:spLocks/>
            </p:cNvSpPr>
            <p:nvPr/>
          </p:nvSpPr>
          <p:spPr bwMode="auto">
            <a:xfrm>
              <a:off x="1269" y="1330"/>
              <a:ext cx="57" cy="76"/>
            </a:xfrm>
            <a:custGeom>
              <a:avLst/>
              <a:gdLst>
                <a:gd name="T0" fmla="*/ 0 w 455"/>
                <a:gd name="T1" fmla="*/ 0 h 606"/>
                <a:gd name="T2" fmla="*/ 0 w 455"/>
                <a:gd name="T3" fmla="*/ 0 h 606"/>
                <a:gd name="T4" fmla="*/ 0 w 455"/>
                <a:gd name="T5" fmla="*/ 0 h 606"/>
                <a:gd name="T6" fmla="*/ 0 w 455"/>
                <a:gd name="T7" fmla="*/ 0 h 6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5"/>
                <a:gd name="T13" fmla="*/ 0 h 606"/>
                <a:gd name="T14" fmla="*/ 455 w 455"/>
                <a:gd name="T15" fmla="*/ 606 h 6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5" h="606">
                  <a:moveTo>
                    <a:pt x="0" y="606"/>
                  </a:moveTo>
                  <a:lnTo>
                    <a:pt x="227" y="0"/>
                  </a:lnTo>
                  <a:lnTo>
                    <a:pt x="455" y="606"/>
                  </a:lnTo>
                  <a:lnTo>
                    <a:pt x="0" y="606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70" name="Line 15"/>
            <p:cNvSpPr>
              <a:spLocks noChangeShapeType="1"/>
            </p:cNvSpPr>
            <p:nvPr/>
          </p:nvSpPr>
          <p:spPr bwMode="auto">
            <a:xfrm flipV="1">
              <a:off x="1013" y="1380"/>
              <a:ext cx="1" cy="185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71" name="Freeform 16"/>
            <p:cNvSpPr>
              <a:spLocks/>
            </p:cNvSpPr>
            <p:nvPr/>
          </p:nvSpPr>
          <p:spPr bwMode="auto">
            <a:xfrm>
              <a:off x="985" y="1330"/>
              <a:ext cx="57" cy="76"/>
            </a:xfrm>
            <a:custGeom>
              <a:avLst/>
              <a:gdLst>
                <a:gd name="T0" fmla="*/ 0 w 456"/>
                <a:gd name="T1" fmla="*/ 0 h 606"/>
                <a:gd name="T2" fmla="*/ 0 w 456"/>
                <a:gd name="T3" fmla="*/ 0 h 606"/>
                <a:gd name="T4" fmla="*/ 0 w 456"/>
                <a:gd name="T5" fmla="*/ 0 h 606"/>
                <a:gd name="T6" fmla="*/ 0 w 456"/>
                <a:gd name="T7" fmla="*/ 0 h 6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6"/>
                <a:gd name="T13" fmla="*/ 0 h 606"/>
                <a:gd name="T14" fmla="*/ 456 w 456"/>
                <a:gd name="T15" fmla="*/ 606 h 6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6" h="606">
                  <a:moveTo>
                    <a:pt x="0" y="606"/>
                  </a:moveTo>
                  <a:lnTo>
                    <a:pt x="228" y="0"/>
                  </a:lnTo>
                  <a:lnTo>
                    <a:pt x="456" y="606"/>
                  </a:lnTo>
                  <a:lnTo>
                    <a:pt x="0" y="606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72" name="Rectangle 17"/>
            <p:cNvSpPr>
              <a:spLocks noChangeArrowheads="1"/>
            </p:cNvSpPr>
            <p:nvPr/>
          </p:nvSpPr>
          <p:spPr bwMode="auto">
            <a:xfrm>
              <a:off x="871" y="1020"/>
              <a:ext cx="284" cy="285"/>
            </a:xfrm>
            <a:prstGeom prst="rect">
              <a:avLst/>
            </a:prstGeom>
            <a:solidFill>
              <a:srgbClr val="80808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73" name="Rectangle 18"/>
            <p:cNvSpPr>
              <a:spLocks noChangeArrowheads="1"/>
            </p:cNvSpPr>
            <p:nvPr/>
          </p:nvSpPr>
          <p:spPr bwMode="auto">
            <a:xfrm>
              <a:off x="2377" y="84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8</a:t>
              </a:r>
              <a:endParaRPr lang="da-DK"/>
            </a:p>
          </p:txBody>
        </p:sp>
        <p:sp>
          <p:nvSpPr>
            <p:cNvPr id="17474" name="Rectangle 19"/>
            <p:cNvSpPr>
              <a:spLocks noChangeArrowheads="1"/>
            </p:cNvSpPr>
            <p:nvPr/>
          </p:nvSpPr>
          <p:spPr bwMode="auto">
            <a:xfrm>
              <a:off x="2092" y="84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7475" name="Rectangle 20"/>
            <p:cNvSpPr>
              <a:spLocks noChangeArrowheads="1"/>
            </p:cNvSpPr>
            <p:nvPr/>
          </p:nvSpPr>
          <p:spPr bwMode="auto">
            <a:xfrm>
              <a:off x="1831" y="84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7476" name="Rectangle 21"/>
            <p:cNvSpPr>
              <a:spLocks noChangeArrowheads="1"/>
            </p:cNvSpPr>
            <p:nvPr/>
          </p:nvSpPr>
          <p:spPr bwMode="auto">
            <a:xfrm>
              <a:off x="1547" y="84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17477" name="Rectangle 22"/>
            <p:cNvSpPr>
              <a:spLocks noChangeArrowheads="1"/>
            </p:cNvSpPr>
            <p:nvPr/>
          </p:nvSpPr>
          <p:spPr bwMode="auto">
            <a:xfrm>
              <a:off x="1239" y="84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7478" name="Rectangle 23"/>
            <p:cNvSpPr>
              <a:spLocks noChangeArrowheads="1"/>
            </p:cNvSpPr>
            <p:nvPr/>
          </p:nvSpPr>
          <p:spPr bwMode="auto">
            <a:xfrm>
              <a:off x="978" y="84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7479" name="Rectangle 24"/>
            <p:cNvSpPr>
              <a:spLocks noChangeArrowheads="1"/>
            </p:cNvSpPr>
            <p:nvPr/>
          </p:nvSpPr>
          <p:spPr bwMode="auto">
            <a:xfrm>
              <a:off x="670" y="84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7480" name="Rectangle 25"/>
            <p:cNvSpPr>
              <a:spLocks noChangeArrowheads="1"/>
            </p:cNvSpPr>
            <p:nvPr/>
          </p:nvSpPr>
          <p:spPr bwMode="auto">
            <a:xfrm>
              <a:off x="385" y="84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7481" name="Rectangle 26"/>
            <p:cNvSpPr>
              <a:spLocks noChangeArrowheads="1"/>
            </p:cNvSpPr>
            <p:nvPr/>
          </p:nvSpPr>
          <p:spPr bwMode="auto">
            <a:xfrm>
              <a:off x="918" y="1687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   </a:t>
              </a:r>
              <a:endParaRPr lang="da-DK"/>
            </a:p>
          </p:txBody>
        </p:sp>
        <p:sp>
          <p:nvSpPr>
            <p:cNvPr id="17482" name="Rectangle 27"/>
            <p:cNvSpPr>
              <a:spLocks noChangeArrowheads="1"/>
            </p:cNvSpPr>
            <p:nvPr/>
          </p:nvSpPr>
          <p:spPr bwMode="auto">
            <a:xfrm>
              <a:off x="1233" y="1545"/>
              <a:ext cx="76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Q.head</a:t>
              </a:r>
              <a:r>
                <a:rPr lang="da-DK" sz="2100" b="1">
                  <a:solidFill>
                    <a:srgbClr val="0000FF"/>
                  </a:solidFill>
                </a:rPr>
                <a:t>=4</a:t>
              </a:r>
              <a:endParaRPr lang="da-DK"/>
            </a:p>
          </p:txBody>
        </p:sp>
        <p:sp>
          <p:nvSpPr>
            <p:cNvPr id="17483" name="Rectangle 28"/>
            <p:cNvSpPr>
              <a:spLocks noChangeArrowheads="1"/>
            </p:cNvSpPr>
            <p:nvPr/>
          </p:nvSpPr>
          <p:spPr bwMode="auto">
            <a:xfrm>
              <a:off x="453" y="1545"/>
              <a:ext cx="61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Q.tail</a:t>
              </a:r>
              <a:r>
                <a:rPr lang="da-DK" sz="2100" b="1">
                  <a:solidFill>
                    <a:srgbClr val="0000FF"/>
                  </a:solidFill>
                </a:rPr>
                <a:t>=3</a:t>
              </a:r>
              <a:endParaRPr lang="da-DK"/>
            </a:p>
          </p:txBody>
        </p:sp>
        <p:sp>
          <p:nvSpPr>
            <p:cNvPr id="17484" name="Line 29"/>
            <p:cNvSpPr>
              <a:spLocks noChangeShapeType="1"/>
            </p:cNvSpPr>
            <p:nvPr/>
          </p:nvSpPr>
          <p:spPr bwMode="auto">
            <a:xfrm flipV="1">
              <a:off x="1155" y="102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85" name="Line 30"/>
            <p:cNvSpPr>
              <a:spLocks noChangeShapeType="1"/>
            </p:cNvSpPr>
            <p:nvPr/>
          </p:nvSpPr>
          <p:spPr bwMode="auto">
            <a:xfrm flipV="1">
              <a:off x="1440" y="102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86" name="Line 31"/>
            <p:cNvSpPr>
              <a:spLocks noChangeShapeType="1"/>
            </p:cNvSpPr>
            <p:nvPr/>
          </p:nvSpPr>
          <p:spPr bwMode="auto">
            <a:xfrm flipV="1">
              <a:off x="1725" y="102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87" name="Line 32"/>
            <p:cNvSpPr>
              <a:spLocks noChangeShapeType="1"/>
            </p:cNvSpPr>
            <p:nvPr/>
          </p:nvSpPr>
          <p:spPr bwMode="auto">
            <a:xfrm flipV="1">
              <a:off x="2009" y="102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88" name="Line 33"/>
            <p:cNvSpPr>
              <a:spLocks noChangeShapeType="1"/>
            </p:cNvSpPr>
            <p:nvPr/>
          </p:nvSpPr>
          <p:spPr bwMode="auto">
            <a:xfrm flipV="1">
              <a:off x="2294" y="102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89" name="Line 34"/>
            <p:cNvSpPr>
              <a:spLocks noChangeShapeType="1"/>
            </p:cNvSpPr>
            <p:nvPr/>
          </p:nvSpPr>
          <p:spPr bwMode="auto">
            <a:xfrm flipV="1">
              <a:off x="586" y="102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90" name="Line 35"/>
            <p:cNvSpPr>
              <a:spLocks noChangeShapeType="1"/>
            </p:cNvSpPr>
            <p:nvPr/>
          </p:nvSpPr>
          <p:spPr bwMode="auto">
            <a:xfrm flipV="1">
              <a:off x="871" y="102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91" name="Rectangle 36"/>
            <p:cNvSpPr>
              <a:spLocks noChangeArrowheads="1"/>
            </p:cNvSpPr>
            <p:nvPr/>
          </p:nvSpPr>
          <p:spPr bwMode="auto">
            <a:xfrm>
              <a:off x="1762" y="1071"/>
              <a:ext cx="21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-3</a:t>
              </a:r>
              <a:endParaRPr lang="da-DK"/>
            </a:p>
          </p:txBody>
        </p:sp>
        <p:sp>
          <p:nvSpPr>
            <p:cNvPr id="17492" name="Rectangle 37"/>
            <p:cNvSpPr>
              <a:spLocks noChangeArrowheads="1"/>
            </p:cNvSpPr>
            <p:nvPr/>
          </p:nvSpPr>
          <p:spPr bwMode="auto">
            <a:xfrm>
              <a:off x="1503" y="1071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7493" name="Rectangle 38"/>
            <p:cNvSpPr>
              <a:spLocks noChangeArrowheads="1"/>
            </p:cNvSpPr>
            <p:nvPr/>
          </p:nvSpPr>
          <p:spPr bwMode="auto">
            <a:xfrm>
              <a:off x="1219" y="1071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7494" name="Rectangle 39"/>
            <p:cNvSpPr>
              <a:spLocks noChangeArrowheads="1"/>
            </p:cNvSpPr>
            <p:nvPr/>
          </p:nvSpPr>
          <p:spPr bwMode="auto">
            <a:xfrm>
              <a:off x="2072" y="1071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7495" name="Rectangle 40"/>
            <p:cNvSpPr>
              <a:spLocks noChangeArrowheads="1"/>
            </p:cNvSpPr>
            <p:nvPr/>
          </p:nvSpPr>
          <p:spPr bwMode="auto">
            <a:xfrm>
              <a:off x="2357" y="1071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7496" name="Rectangle 41"/>
            <p:cNvSpPr>
              <a:spLocks noChangeArrowheads="1"/>
            </p:cNvSpPr>
            <p:nvPr/>
          </p:nvSpPr>
          <p:spPr bwMode="auto">
            <a:xfrm>
              <a:off x="339" y="1071"/>
              <a:ext cx="21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-4</a:t>
              </a:r>
              <a:endParaRPr lang="da-DK"/>
            </a:p>
          </p:txBody>
        </p:sp>
        <p:sp>
          <p:nvSpPr>
            <p:cNvPr id="17497" name="Rectangle 42"/>
            <p:cNvSpPr>
              <a:spLocks noChangeArrowheads="1"/>
            </p:cNvSpPr>
            <p:nvPr/>
          </p:nvSpPr>
          <p:spPr bwMode="auto">
            <a:xfrm>
              <a:off x="650" y="1071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</p:grpSp>
      <p:grpSp>
        <p:nvGrpSpPr>
          <p:cNvPr id="3" name="Group 45"/>
          <p:cNvGrpSpPr>
            <a:grpSpLocks noChangeAspect="1"/>
          </p:cNvGrpSpPr>
          <p:nvPr/>
        </p:nvGrpSpPr>
        <p:grpSpPr bwMode="auto">
          <a:xfrm>
            <a:off x="0" y="3551238"/>
            <a:ext cx="7696200" cy="1624012"/>
            <a:chOff x="0" y="2237"/>
            <a:chExt cx="4848" cy="1023"/>
          </a:xfrm>
        </p:grpSpPr>
        <p:sp>
          <p:nvSpPr>
            <p:cNvPr id="17417" name="AutoShape 44"/>
            <p:cNvSpPr>
              <a:spLocks noChangeAspect="1" noChangeArrowheads="1" noTextEdit="1"/>
            </p:cNvSpPr>
            <p:nvPr/>
          </p:nvSpPr>
          <p:spPr bwMode="auto">
            <a:xfrm>
              <a:off x="0" y="2256"/>
              <a:ext cx="4848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18" name="Rectangle 46"/>
            <p:cNvSpPr>
              <a:spLocks noChangeArrowheads="1"/>
            </p:cNvSpPr>
            <p:nvPr/>
          </p:nvSpPr>
          <p:spPr bwMode="auto">
            <a:xfrm>
              <a:off x="262" y="2414"/>
              <a:ext cx="4572" cy="286"/>
            </a:xfrm>
            <a:prstGeom prst="rect">
              <a:avLst/>
            </a:prstGeom>
            <a:solidFill>
              <a:srgbClr val="FFFF0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19" name="Rectangle 47"/>
            <p:cNvSpPr>
              <a:spLocks noChangeArrowheads="1"/>
            </p:cNvSpPr>
            <p:nvPr/>
          </p:nvSpPr>
          <p:spPr bwMode="auto">
            <a:xfrm>
              <a:off x="2548" y="2414"/>
              <a:ext cx="2286" cy="286"/>
            </a:xfrm>
            <a:prstGeom prst="rect">
              <a:avLst/>
            </a:prstGeom>
            <a:solidFill>
              <a:srgbClr val="80808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20" name="Line 48"/>
            <p:cNvSpPr>
              <a:spLocks noChangeShapeType="1"/>
            </p:cNvSpPr>
            <p:nvPr/>
          </p:nvSpPr>
          <p:spPr bwMode="auto">
            <a:xfrm flipV="1">
              <a:off x="405" y="2776"/>
              <a:ext cx="1" cy="186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21" name="Freeform 49"/>
            <p:cNvSpPr>
              <a:spLocks/>
            </p:cNvSpPr>
            <p:nvPr/>
          </p:nvSpPr>
          <p:spPr bwMode="auto">
            <a:xfrm>
              <a:off x="376" y="2725"/>
              <a:ext cx="58" cy="77"/>
            </a:xfrm>
            <a:custGeom>
              <a:avLst/>
              <a:gdLst>
                <a:gd name="T0" fmla="*/ 0 w 229"/>
                <a:gd name="T1" fmla="*/ 0 h 306"/>
                <a:gd name="T2" fmla="*/ 0 w 229"/>
                <a:gd name="T3" fmla="*/ 0 h 306"/>
                <a:gd name="T4" fmla="*/ 0 w 229"/>
                <a:gd name="T5" fmla="*/ 0 h 306"/>
                <a:gd name="T6" fmla="*/ 0 w 229"/>
                <a:gd name="T7" fmla="*/ 0 h 3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"/>
                <a:gd name="T13" fmla="*/ 0 h 306"/>
                <a:gd name="T14" fmla="*/ 229 w 229"/>
                <a:gd name="T15" fmla="*/ 306 h 3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" h="306">
                  <a:moveTo>
                    <a:pt x="0" y="306"/>
                  </a:moveTo>
                  <a:lnTo>
                    <a:pt x="114" y="0"/>
                  </a:lnTo>
                  <a:lnTo>
                    <a:pt x="229" y="306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22" name="Line 50"/>
            <p:cNvSpPr>
              <a:spLocks noChangeShapeType="1"/>
            </p:cNvSpPr>
            <p:nvPr/>
          </p:nvSpPr>
          <p:spPr bwMode="auto">
            <a:xfrm flipV="1">
              <a:off x="2691" y="2776"/>
              <a:ext cx="1" cy="186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23" name="Freeform 51"/>
            <p:cNvSpPr>
              <a:spLocks/>
            </p:cNvSpPr>
            <p:nvPr/>
          </p:nvSpPr>
          <p:spPr bwMode="auto">
            <a:xfrm>
              <a:off x="2663" y="2725"/>
              <a:ext cx="57" cy="77"/>
            </a:xfrm>
            <a:custGeom>
              <a:avLst/>
              <a:gdLst>
                <a:gd name="T0" fmla="*/ 0 w 229"/>
                <a:gd name="T1" fmla="*/ 0 h 306"/>
                <a:gd name="T2" fmla="*/ 0 w 229"/>
                <a:gd name="T3" fmla="*/ 0 h 306"/>
                <a:gd name="T4" fmla="*/ 0 w 229"/>
                <a:gd name="T5" fmla="*/ 0 h 306"/>
                <a:gd name="T6" fmla="*/ 0 w 229"/>
                <a:gd name="T7" fmla="*/ 0 h 3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"/>
                <a:gd name="T13" fmla="*/ 0 h 306"/>
                <a:gd name="T14" fmla="*/ 229 w 229"/>
                <a:gd name="T15" fmla="*/ 306 h 3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" h="306">
                  <a:moveTo>
                    <a:pt x="0" y="306"/>
                  </a:moveTo>
                  <a:lnTo>
                    <a:pt x="114" y="0"/>
                  </a:lnTo>
                  <a:lnTo>
                    <a:pt x="229" y="306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24" name="Rectangle 52"/>
            <p:cNvSpPr>
              <a:spLocks noChangeArrowheads="1"/>
            </p:cNvSpPr>
            <p:nvPr/>
          </p:nvSpPr>
          <p:spPr bwMode="auto">
            <a:xfrm>
              <a:off x="2346" y="223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8</a:t>
              </a:r>
              <a:endParaRPr lang="da-DK"/>
            </a:p>
          </p:txBody>
        </p:sp>
        <p:sp>
          <p:nvSpPr>
            <p:cNvPr id="17425" name="Rectangle 53"/>
            <p:cNvSpPr>
              <a:spLocks noChangeArrowheads="1"/>
            </p:cNvSpPr>
            <p:nvPr/>
          </p:nvSpPr>
          <p:spPr bwMode="auto">
            <a:xfrm>
              <a:off x="2060" y="223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7426" name="Rectangle 54"/>
            <p:cNvSpPr>
              <a:spLocks noChangeArrowheads="1"/>
            </p:cNvSpPr>
            <p:nvPr/>
          </p:nvSpPr>
          <p:spPr bwMode="auto">
            <a:xfrm>
              <a:off x="1798" y="223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7427" name="Rectangle 55"/>
            <p:cNvSpPr>
              <a:spLocks noChangeArrowheads="1"/>
            </p:cNvSpPr>
            <p:nvPr/>
          </p:nvSpPr>
          <p:spPr bwMode="auto">
            <a:xfrm>
              <a:off x="1513" y="223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17428" name="Rectangle 56"/>
            <p:cNvSpPr>
              <a:spLocks noChangeArrowheads="1"/>
            </p:cNvSpPr>
            <p:nvPr/>
          </p:nvSpPr>
          <p:spPr bwMode="auto">
            <a:xfrm>
              <a:off x="1203" y="223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7429" name="Rectangle 57"/>
            <p:cNvSpPr>
              <a:spLocks noChangeArrowheads="1"/>
            </p:cNvSpPr>
            <p:nvPr/>
          </p:nvSpPr>
          <p:spPr bwMode="auto">
            <a:xfrm>
              <a:off x="941" y="223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7430" name="Rectangle 58"/>
            <p:cNvSpPr>
              <a:spLocks noChangeArrowheads="1"/>
            </p:cNvSpPr>
            <p:nvPr/>
          </p:nvSpPr>
          <p:spPr bwMode="auto">
            <a:xfrm>
              <a:off x="631" y="223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7431" name="Rectangle 59"/>
            <p:cNvSpPr>
              <a:spLocks noChangeArrowheads="1"/>
            </p:cNvSpPr>
            <p:nvPr/>
          </p:nvSpPr>
          <p:spPr bwMode="auto">
            <a:xfrm>
              <a:off x="346" y="223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7432" name="Rectangle 60"/>
            <p:cNvSpPr>
              <a:spLocks noChangeArrowheads="1"/>
            </p:cNvSpPr>
            <p:nvPr/>
          </p:nvSpPr>
          <p:spPr bwMode="auto">
            <a:xfrm>
              <a:off x="2632" y="223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9</a:t>
              </a:r>
              <a:endParaRPr lang="da-DK"/>
            </a:p>
          </p:txBody>
        </p:sp>
        <p:sp>
          <p:nvSpPr>
            <p:cNvPr id="17433" name="Rectangle 61"/>
            <p:cNvSpPr>
              <a:spLocks noChangeArrowheads="1"/>
            </p:cNvSpPr>
            <p:nvPr/>
          </p:nvSpPr>
          <p:spPr bwMode="auto">
            <a:xfrm>
              <a:off x="2886" y="2237"/>
              <a:ext cx="18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10</a:t>
              </a:r>
              <a:endParaRPr lang="da-DK"/>
            </a:p>
          </p:txBody>
        </p:sp>
        <p:sp>
          <p:nvSpPr>
            <p:cNvPr id="17434" name="Rectangle 62"/>
            <p:cNvSpPr>
              <a:spLocks noChangeArrowheads="1"/>
            </p:cNvSpPr>
            <p:nvPr/>
          </p:nvSpPr>
          <p:spPr bwMode="auto">
            <a:xfrm>
              <a:off x="3171" y="2237"/>
              <a:ext cx="18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11</a:t>
              </a:r>
              <a:endParaRPr lang="da-DK"/>
            </a:p>
          </p:txBody>
        </p:sp>
        <p:sp>
          <p:nvSpPr>
            <p:cNvPr id="17435" name="Rectangle 63"/>
            <p:cNvSpPr>
              <a:spLocks noChangeArrowheads="1"/>
            </p:cNvSpPr>
            <p:nvPr/>
          </p:nvSpPr>
          <p:spPr bwMode="auto">
            <a:xfrm>
              <a:off x="3457" y="2237"/>
              <a:ext cx="18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12</a:t>
              </a:r>
              <a:endParaRPr lang="da-DK"/>
            </a:p>
          </p:txBody>
        </p:sp>
        <p:sp>
          <p:nvSpPr>
            <p:cNvPr id="17436" name="Rectangle 64"/>
            <p:cNvSpPr>
              <a:spLocks noChangeArrowheads="1"/>
            </p:cNvSpPr>
            <p:nvPr/>
          </p:nvSpPr>
          <p:spPr bwMode="auto">
            <a:xfrm>
              <a:off x="3743" y="2237"/>
              <a:ext cx="18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13</a:t>
              </a:r>
              <a:endParaRPr lang="da-DK"/>
            </a:p>
          </p:txBody>
        </p:sp>
        <p:sp>
          <p:nvSpPr>
            <p:cNvPr id="17437" name="Rectangle 65"/>
            <p:cNvSpPr>
              <a:spLocks noChangeArrowheads="1"/>
            </p:cNvSpPr>
            <p:nvPr/>
          </p:nvSpPr>
          <p:spPr bwMode="auto">
            <a:xfrm>
              <a:off x="4029" y="2237"/>
              <a:ext cx="18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14</a:t>
              </a:r>
              <a:endParaRPr lang="da-DK"/>
            </a:p>
          </p:txBody>
        </p:sp>
        <p:sp>
          <p:nvSpPr>
            <p:cNvPr id="17438" name="Rectangle 66"/>
            <p:cNvSpPr>
              <a:spLocks noChangeArrowheads="1"/>
            </p:cNvSpPr>
            <p:nvPr/>
          </p:nvSpPr>
          <p:spPr bwMode="auto">
            <a:xfrm>
              <a:off x="4315" y="2237"/>
              <a:ext cx="18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15</a:t>
              </a:r>
              <a:endParaRPr lang="da-DK"/>
            </a:p>
          </p:txBody>
        </p:sp>
        <p:sp>
          <p:nvSpPr>
            <p:cNvPr id="17439" name="Rectangle 67"/>
            <p:cNvSpPr>
              <a:spLocks noChangeArrowheads="1"/>
            </p:cNvSpPr>
            <p:nvPr/>
          </p:nvSpPr>
          <p:spPr bwMode="auto">
            <a:xfrm>
              <a:off x="4600" y="2237"/>
              <a:ext cx="18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16</a:t>
              </a:r>
              <a:endParaRPr lang="da-DK"/>
            </a:p>
          </p:txBody>
        </p:sp>
        <p:sp>
          <p:nvSpPr>
            <p:cNvPr id="17440" name="Rectangle 68"/>
            <p:cNvSpPr>
              <a:spLocks noChangeArrowheads="1"/>
            </p:cNvSpPr>
            <p:nvPr/>
          </p:nvSpPr>
          <p:spPr bwMode="auto">
            <a:xfrm>
              <a:off x="21" y="2942"/>
              <a:ext cx="76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Q.head</a:t>
              </a:r>
              <a:r>
                <a:rPr lang="da-DK" sz="2100" b="1">
                  <a:solidFill>
                    <a:srgbClr val="0000FF"/>
                  </a:solidFill>
                </a:rPr>
                <a:t>=1</a:t>
              </a:r>
              <a:endParaRPr lang="da-DK"/>
            </a:p>
          </p:txBody>
        </p:sp>
        <p:sp>
          <p:nvSpPr>
            <p:cNvPr id="17441" name="Rectangle 69"/>
            <p:cNvSpPr>
              <a:spLocks noChangeArrowheads="1"/>
            </p:cNvSpPr>
            <p:nvPr/>
          </p:nvSpPr>
          <p:spPr bwMode="auto">
            <a:xfrm>
              <a:off x="2382" y="2942"/>
              <a:ext cx="61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Q.tail</a:t>
              </a:r>
              <a:r>
                <a:rPr lang="da-DK" sz="2100" b="1">
                  <a:solidFill>
                    <a:srgbClr val="0000FF"/>
                  </a:solidFill>
                </a:rPr>
                <a:t>=9</a:t>
              </a:r>
              <a:endParaRPr lang="da-DK"/>
            </a:p>
          </p:txBody>
        </p:sp>
        <p:sp>
          <p:nvSpPr>
            <p:cNvPr id="17442" name="Rectangle 70"/>
            <p:cNvSpPr>
              <a:spLocks noChangeArrowheads="1"/>
            </p:cNvSpPr>
            <p:nvPr/>
          </p:nvSpPr>
          <p:spPr bwMode="auto">
            <a:xfrm>
              <a:off x="0" y="3037"/>
              <a:ext cx="20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   </a:t>
              </a:r>
              <a:endParaRPr lang="da-DK"/>
            </a:p>
          </p:txBody>
        </p:sp>
        <p:sp>
          <p:nvSpPr>
            <p:cNvPr id="17443" name="Line 71"/>
            <p:cNvSpPr>
              <a:spLocks noChangeShapeType="1"/>
            </p:cNvSpPr>
            <p:nvPr/>
          </p:nvSpPr>
          <p:spPr bwMode="auto">
            <a:xfrm flipV="1">
              <a:off x="1119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44" name="Line 72"/>
            <p:cNvSpPr>
              <a:spLocks noChangeShapeType="1"/>
            </p:cNvSpPr>
            <p:nvPr/>
          </p:nvSpPr>
          <p:spPr bwMode="auto">
            <a:xfrm flipV="1">
              <a:off x="1405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45" name="Line 73"/>
            <p:cNvSpPr>
              <a:spLocks noChangeShapeType="1"/>
            </p:cNvSpPr>
            <p:nvPr/>
          </p:nvSpPr>
          <p:spPr bwMode="auto">
            <a:xfrm flipV="1">
              <a:off x="1691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46" name="Line 74"/>
            <p:cNvSpPr>
              <a:spLocks noChangeShapeType="1"/>
            </p:cNvSpPr>
            <p:nvPr/>
          </p:nvSpPr>
          <p:spPr bwMode="auto">
            <a:xfrm flipV="1">
              <a:off x="1977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47" name="Line 75"/>
            <p:cNvSpPr>
              <a:spLocks noChangeShapeType="1"/>
            </p:cNvSpPr>
            <p:nvPr/>
          </p:nvSpPr>
          <p:spPr bwMode="auto">
            <a:xfrm flipV="1">
              <a:off x="2262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48" name="Line 76"/>
            <p:cNvSpPr>
              <a:spLocks noChangeShapeType="1"/>
            </p:cNvSpPr>
            <p:nvPr/>
          </p:nvSpPr>
          <p:spPr bwMode="auto">
            <a:xfrm flipV="1">
              <a:off x="548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49" name="Line 77"/>
            <p:cNvSpPr>
              <a:spLocks noChangeShapeType="1"/>
            </p:cNvSpPr>
            <p:nvPr/>
          </p:nvSpPr>
          <p:spPr bwMode="auto">
            <a:xfrm flipV="1">
              <a:off x="834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50" name="Line 78"/>
            <p:cNvSpPr>
              <a:spLocks noChangeShapeType="1"/>
            </p:cNvSpPr>
            <p:nvPr/>
          </p:nvSpPr>
          <p:spPr bwMode="auto">
            <a:xfrm flipV="1">
              <a:off x="2548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51" name="Line 79"/>
            <p:cNvSpPr>
              <a:spLocks noChangeShapeType="1"/>
            </p:cNvSpPr>
            <p:nvPr/>
          </p:nvSpPr>
          <p:spPr bwMode="auto">
            <a:xfrm flipV="1">
              <a:off x="2834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52" name="Line 80"/>
            <p:cNvSpPr>
              <a:spLocks noChangeShapeType="1"/>
            </p:cNvSpPr>
            <p:nvPr/>
          </p:nvSpPr>
          <p:spPr bwMode="auto">
            <a:xfrm flipV="1">
              <a:off x="3120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53" name="Line 81"/>
            <p:cNvSpPr>
              <a:spLocks noChangeShapeType="1"/>
            </p:cNvSpPr>
            <p:nvPr/>
          </p:nvSpPr>
          <p:spPr bwMode="auto">
            <a:xfrm flipV="1">
              <a:off x="3405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54" name="Line 82"/>
            <p:cNvSpPr>
              <a:spLocks noChangeShapeType="1"/>
            </p:cNvSpPr>
            <p:nvPr/>
          </p:nvSpPr>
          <p:spPr bwMode="auto">
            <a:xfrm flipV="1">
              <a:off x="3691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55" name="Line 83"/>
            <p:cNvSpPr>
              <a:spLocks noChangeShapeType="1"/>
            </p:cNvSpPr>
            <p:nvPr/>
          </p:nvSpPr>
          <p:spPr bwMode="auto">
            <a:xfrm flipV="1">
              <a:off x="3977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56" name="Line 84"/>
            <p:cNvSpPr>
              <a:spLocks noChangeShapeType="1"/>
            </p:cNvSpPr>
            <p:nvPr/>
          </p:nvSpPr>
          <p:spPr bwMode="auto">
            <a:xfrm flipV="1">
              <a:off x="4263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57" name="Line 85"/>
            <p:cNvSpPr>
              <a:spLocks noChangeShapeType="1"/>
            </p:cNvSpPr>
            <p:nvPr/>
          </p:nvSpPr>
          <p:spPr bwMode="auto">
            <a:xfrm flipV="1">
              <a:off x="4549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58" name="Rectangle 86"/>
            <p:cNvSpPr>
              <a:spLocks noChangeArrowheads="1"/>
            </p:cNvSpPr>
            <p:nvPr/>
          </p:nvSpPr>
          <p:spPr bwMode="auto">
            <a:xfrm>
              <a:off x="871" y="2464"/>
              <a:ext cx="21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-3</a:t>
              </a:r>
              <a:endParaRPr lang="da-DK"/>
            </a:p>
          </p:txBody>
        </p:sp>
        <p:sp>
          <p:nvSpPr>
            <p:cNvPr id="17459" name="Rectangle 87"/>
            <p:cNvSpPr>
              <a:spLocks noChangeArrowheads="1"/>
            </p:cNvSpPr>
            <p:nvPr/>
          </p:nvSpPr>
          <p:spPr bwMode="auto">
            <a:xfrm>
              <a:off x="611" y="2464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7460" name="Rectangle 88"/>
            <p:cNvSpPr>
              <a:spLocks noChangeArrowheads="1"/>
            </p:cNvSpPr>
            <p:nvPr/>
          </p:nvSpPr>
          <p:spPr bwMode="auto">
            <a:xfrm>
              <a:off x="326" y="2464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7461" name="Rectangle 89"/>
            <p:cNvSpPr>
              <a:spLocks noChangeArrowheads="1"/>
            </p:cNvSpPr>
            <p:nvPr/>
          </p:nvSpPr>
          <p:spPr bwMode="auto">
            <a:xfrm>
              <a:off x="1183" y="2464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7462" name="Rectangle 90"/>
            <p:cNvSpPr>
              <a:spLocks noChangeArrowheads="1"/>
            </p:cNvSpPr>
            <p:nvPr/>
          </p:nvSpPr>
          <p:spPr bwMode="auto">
            <a:xfrm>
              <a:off x="1469" y="2464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7463" name="Rectangle 91"/>
            <p:cNvSpPr>
              <a:spLocks noChangeArrowheads="1"/>
            </p:cNvSpPr>
            <p:nvPr/>
          </p:nvSpPr>
          <p:spPr bwMode="auto">
            <a:xfrm>
              <a:off x="1705" y="2464"/>
              <a:ext cx="21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-4</a:t>
              </a:r>
              <a:endParaRPr lang="da-DK"/>
            </a:p>
          </p:txBody>
        </p:sp>
        <p:sp>
          <p:nvSpPr>
            <p:cNvPr id="17464" name="Rectangle 92"/>
            <p:cNvSpPr>
              <a:spLocks noChangeArrowheads="1"/>
            </p:cNvSpPr>
            <p:nvPr/>
          </p:nvSpPr>
          <p:spPr bwMode="auto">
            <a:xfrm>
              <a:off x="2040" y="2464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17465" name="Rectangle 93"/>
            <p:cNvSpPr>
              <a:spLocks noChangeArrowheads="1"/>
            </p:cNvSpPr>
            <p:nvPr/>
          </p:nvSpPr>
          <p:spPr bwMode="auto">
            <a:xfrm>
              <a:off x="2302" y="2464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9</a:t>
              </a:r>
              <a:endParaRPr lang="da-DK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31" grpId="0"/>
      <p:bldP spid="307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Arrays (med Fordobling/Halvering)</a:t>
            </a:r>
            <a:endParaRPr lang="en-US" sz="4000" b="1" smtClean="0"/>
          </a:p>
        </p:txBody>
      </p:sp>
      <p:graphicFrame>
        <p:nvGraphicFramePr>
          <p:cNvPr id="32844" name="Group 76"/>
          <p:cNvGraphicFramePr>
            <a:graphicFrameLocks noGrp="1"/>
          </p:cNvGraphicFramePr>
          <p:nvPr>
            <p:ph idx="1"/>
          </p:nvPr>
        </p:nvGraphicFramePr>
        <p:xfrm>
          <a:off x="1447800" y="2057400"/>
          <a:ext cx="6400800" cy="3124201"/>
        </p:xfrm>
        <a:graphic>
          <a:graphicData uri="http://schemas.openxmlformats.org/drawingml/2006/table">
            <a:tbl>
              <a:tblPr/>
              <a:tblGrid>
                <a:gridCol w="1935163"/>
                <a:gridCol w="3341687"/>
                <a:gridCol w="1123950"/>
              </a:tblGrid>
              <a:tr h="7810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Stak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Push(</a:t>
                      </a:r>
                      <a:r>
                        <a:rPr kumimoji="0" lang="da-DK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da-DK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*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82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Pop(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*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79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Kø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Enqueue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(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*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81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Dequeue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*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8455" name="Text Box 77"/>
          <p:cNvSpPr txBox="1">
            <a:spLocks noChangeArrowheads="1"/>
          </p:cNvSpPr>
          <p:nvPr/>
        </p:nvSpPr>
        <p:spPr bwMode="auto">
          <a:xfrm>
            <a:off x="381000" y="6035675"/>
            <a:ext cx="838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da-DK" sz="2400" b="1">
                <a:solidFill>
                  <a:srgbClr val="FF0000"/>
                </a:solidFill>
              </a:rPr>
              <a:t>* </a:t>
            </a:r>
            <a:r>
              <a:rPr lang="da-DK" sz="2400" b="1"/>
              <a:t>Worst-case uden fordobling/halvering</a:t>
            </a:r>
          </a:p>
          <a:p>
            <a:pPr algn="l" eaLnBrk="1" hangingPunct="1">
              <a:spcBef>
                <a:spcPct val="0"/>
              </a:spcBef>
            </a:pPr>
            <a:r>
              <a:rPr lang="da-DK" sz="2400" b="1"/>
              <a:t>  Amortiseret ([CLRS, Kap. 17]) med fordobling/halvering</a:t>
            </a:r>
            <a:endParaRPr lang="en-US" sz="24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533400" y="4800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6600" b="1">
                <a:solidFill>
                  <a:schemeClr val="tx2"/>
                </a:solidFill>
              </a:rPr>
              <a:t>Kædede lister</a:t>
            </a:r>
            <a:endParaRPr lang="en-US" sz="6600" b="1">
              <a:solidFill>
                <a:schemeClr val="tx2"/>
              </a:solidFill>
            </a:endParaRPr>
          </a:p>
        </p:txBody>
      </p:sp>
      <p:pic>
        <p:nvPicPr>
          <p:cNvPr id="19459" name="Picture 5" descr="forged iron co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4048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Kædede Lister</a:t>
            </a:r>
            <a:endParaRPr lang="en-US" b="1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76962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a-DK" sz="2800" b="1" smtClean="0">
                <a:solidFill>
                  <a:schemeClr val="accent2"/>
                </a:solidFill>
              </a:rPr>
              <a:t>Enkelt kædede (ikke-cyklisk og cyklisk)</a:t>
            </a:r>
            <a:endParaRPr lang="en-US" sz="2800" b="1" smtClean="0">
              <a:solidFill>
                <a:schemeClr val="accent2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04800" y="40386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da-DK" sz="2800" b="1">
                <a:solidFill>
                  <a:schemeClr val="accent2"/>
                </a:solidFill>
              </a:rPr>
              <a:t>Dobbelt kædede (ikke-cyklisk og cyklisk)</a:t>
            </a:r>
            <a:endParaRPr lang="en-US" sz="2800" b="1">
              <a:solidFill>
                <a:schemeClr val="accent2"/>
              </a:solidFill>
            </a:endParaRPr>
          </a:p>
        </p:txBody>
      </p:sp>
      <p:pic>
        <p:nvPicPr>
          <p:cNvPr id="20485" name="Picture 5" descr="listsinglelink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73152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9" descr="doublelink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81534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3" descr="doublecycli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62600"/>
            <a:ext cx="86106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6" descr="listsinglecyckli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7848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doublelink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1534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974" name="Group 38"/>
          <p:cNvGraphicFramePr>
            <a:graphicFrameLocks noGrp="1"/>
          </p:cNvGraphicFramePr>
          <p:nvPr>
            <p:ph/>
          </p:nvPr>
        </p:nvGraphicFramePr>
        <p:xfrm>
          <a:off x="5105400" y="4876800"/>
          <a:ext cx="3810000" cy="1706563"/>
        </p:xfrm>
        <a:graphic>
          <a:graphicData uri="http://schemas.openxmlformats.org/drawingml/2006/table">
            <a:tbl>
              <a:tblPr/>
              <a:tblGrid>
                <a:gridCol w="2540000"/>
                <a:gridCol w="1270000"/>
              </a:tblGrid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List-Search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List-Insert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List-Delete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21521" name="Rectangle 36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4400" b="1">
                <a:solidFill>
                  <a:schemeClr val="tx2"/>
                </a:solidFill>
              </a:rPr>
              <a:t>Dobbelt Kædede Lister</a:t>
            </a:r>
            <a:endParaRPr lang="en-US" sz="4400" b="1">
              <a:solidFill>
                <a:schemeClr val="tx2"/>
              </a:solidFill>
            </a:endParaRPr>
          </a:p>
        </p:txBody>
      </p:sp>
      <p:pic>
        <p:nvPicPr>
          <p:cNvPr id="21522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08225"/>
            <a:ext cx="41148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89425"/>
            <a:ext cx="3255963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08225"/>
            <a:ext cx="37338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91" name="Group 7"/>
          <p:cNvGraphicFramePr>
            <a:graphicFrameLocks noGrp="1"/>
          </p:cNvGraphicFramePr>
          <p:nvPr>
            <p:ph idx="1"/>
          </p:nvPr>
        </p:nvGraphicFramePr>
        <p:xfrm>
          <a:off x="5105400" y="4876800"/>
          <a:ext cx="3810000" cy="1706563"/>
        </p:xfrm>
        <a:graphic>
          <a:graphicData uri="http://schemas.openxmlformats.org/drawingml/2006/table">
            <a:tbl>
              <a:tblPr/>
              <a:tblGrid>
                <a:gridCol w="2540000"/>
                <a:gridCol w="1270000"/>
              </a:tblGrid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List-Search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’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List-Insert’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List-Delete’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22544" name="Picture 23" descr="doublecycl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106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5" name="Rectangle 24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4400" b="1">
                <a:solidFill>
                  <a:schemeClr val="tx2"/>
                </a:solidFill>
              </a:rPr>
              <a:t>Dobbelt Kædede Cykliske Lister</a:t>
            </a:r>
            <a:endParaRPr lang="en-US" sz="4400" b="1">
              <a:solidFill>
                <a:schemeClr val="tx2"/>
              </a:solidFill>
            </a:endParaRPr>
          </a:p>
        </p:txBody>
      </p:sp>
      <p:pic>
        <p:nvPicPr>
          <p:cNvPr id="22546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32004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4191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286250"/>
            <a:ext cx="30622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9" name="Group 3"/>
          <p:cNvGraphicFramePr>
            <a:graphicFrameLocks noGrp="1"/>
          </p:cNvGraphicFramePr>
          <p:nvPr>
            <p:ph idx="1"/>
          </p:nvPr>
        </p:nvGraphicFramePr>
        <p:xfrm>
          <a:off x="1295400" y="2743200"/>
          <a:ext cx="6400800" cy="3124201"/>
        </p:xfrm>
        <a:graphic>
          <a:graphicData uri="http://schemas.openxmlformats.org/drawingml/2006/table">
            <a:tbl>
              <a:tblPr/>
              <a:tblGrid>
                <a:gridCol w="1935163"/>
                <a:gridCol w="3341687"/>
                <a:gridCol w="1123950"/>
              </a:tblGrid>
              <a:tr h="7810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Stak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Push(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82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Pop(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79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Kø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Enqueue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(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81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Dequeue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23574" name="Picture 25" descr="doublecycl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106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Rectangle 26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4400" b="1">
                <a:solidFill>
                  <a:schemeClr val="tx2"/>
                </a:solidFill>
              </a:rPr>
              <a:t>Dobbelt Kædede Cykliske Lister</a:t>
            </a:r>
            <a:endParaRPr lang="en-US" sz="4400" b="1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28600"/>
            <a:ext cx="8486775" cy="3810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73563"/>
            <a:ext cx="2209800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91000"/>
            <a:ext cx="20574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838200" y="6596063"/>
            <a:ext cx="2895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100"/>
              <a:t>Donald E. Knuth (1938-)</a:t>
            </a:r>
            <a:endParaRPr lang="en-US" sz="11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[CLRS, Del 3] : Datastrukturer</a:t>
            </a:r>
            <a:endParaRPr lang="en-US" b="1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971800"/>
            <a:ext cx="7848600" cy="1714500"/>
          </a:xfr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tIns="228600" bIns="228600">
            <a:spAutoFit/>
          </a:bodyPr>
          <a:lstStyle/>
          <a:p>
            <a:pPr algn="ctr" eaLnBrk="1" hangingPunct="1">
              <a:buFontTx/>
              <a:buNone/>
            </a:pPr>
            <a:r>
              <a:rPr lang="da-DK" sz="4000" smtClean="0"/>
              <a:t>	Oprethold en struktur for en </a:t>
            </a:r>
            <a:r>
              <a:rPr lang="da-DK" sz="4000" b="1" smtClean="0">
                <a:solidFill>
                  <a:schemeClr val="accent2"/>
                </a:solidFill>
              </a:rPr>
              <a:t>dynamisk</a:t>
            </a:r>
            <a:r>
              <a:rPr lang="da-DK" sz="4000" smtClean="0"/>
              <a:t> mængde data</a:t>
            </a:r>
            <a:endParaRPr lang="en-US" sz="40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”The Challenge Puzzle”</a:t>
            </a:r>
            <a:endParaRPr lang="en-US" b="1" smtClean="0"/>
          </a:p>
        </p:txBody>
      </p:sp>
      <p:pic>
        <p:nvPicPr>
          <p:cNvPr id="65539" name="Picture 3" descr="sol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9" t="3703" r="26338" b="2469"/>
          <a:stretch>
            <a:fillRect/>
          </a:stretch>
        </p:blipFill>
        <p:spPr bwMode="auto">
          <a:xfrm>
            <a:off x="6324600" y="1828800"/>
            <a:ext cx="20351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emptybo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7" b="-1234"/>
          <a:stretch>
            <a:fillRect/>
          </a:stretch>
        </p:blipFill>
        <p:spPr bwMode="auto">
          <a:xfrm>
            <a:off x="762000" y="1828800"/>
            <a:ext cx="31797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AutoShape 5"/>
          <p:cNvSpPr>
            <a:spLocks noChangeArrowheads="1"/>
          </p:cNvSpPr>
          <p:nvPr/>
        </p:nvSpPr>
        <p:spPr bwMode="auto">
          <a:xfrm>
            <a:off x="4495800" y="3657600"/>
            <a:ext cx="1143000" cy="6858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/>
          <a:p>
            <a:endParaRPr lang="da-DK"/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4572000" y="2819400"/>
            <a:ext cx="91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6000" b="1">
                <a:solidFill>
                  <a:schemeClr val="accent2"/>
                </a:solidFill>
              </a:rPr>
              <a:t>?</a:t>
            </a:r>
            <a:endParaRPr lang="en-US" sz="6000" b="1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  <p:bldP spid="655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 ”The Challenge Puzzle”</a:t>
            </a:r>
            <a:endParaRPr lang="en-US" b="1" smtClean="0"/>
          </a:p>
        </p:txBody>
      </p:sp>
      <p:pic>
        <p:nvPicPr>
          <p:cNvPr id="26627" name="Picture 3" descr="bef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11111" r="1186" b="8778"/>
          <a:stretch>
            <a:fillRect/>
          </a:stretch>
        </p:blipFill>
        <p:spPr bwMode="auto">
          <a:xfrm>
            <a:off x="6705600" y="1219200"/>
            <a:ext cx="22225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af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" t="12346" b="8643"/>
          <a:stretch>
            <a:fillRect/>
          </a:stretch>
        </p:blipFill>
        <p:spPr bwMode="auto">
          <a:xfrm>
            <a:off x="6705600" y="4114800"/>
            <a:ext cx="22383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AutoShape 5"/>
          <p:cNvSpPr>
            <a:spLocks noChangeArrowheads="1"/>
          </p:cNvSpPr>
          <p:nvPr/>
        </p:nvSpPr>
        <p:spPr bwMode="auto">
          <a:xfrm rot="1660499">
            <a:off x="6172200" y="2514600"/>
            <a:ext cx="1090613" cy="280988"/>
          </a:xfrm>
          <a:prstGeom prst="rightArrow">
            <a:avLst>
              <a:gd name="adj1" fmla="val 50000"/>
              <a:gd name="adj2" fmla="val 97034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/>
          <a:p>
            <a:endParaRPr lang="da-DK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5181600" y="1676400"/>
            <a:ext cx="1370013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a-DK" b="1" dirty="0" err="1">
                <a:solidFill>
                  <a:schemeClr val="accent2"/>
                </a:solidFill>
              </a:rPr>
              <a:t>Nederste-venstre</a:t>
            </a:r>
            <a:r>
              <a:rPr lang="da-DK" b="1" dirty="0">
                <a:solidFill>
                  <a:schemeClr val="accent2"/>
                </a:solidFill>
              </a:rPr>
              <a:t> fri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7391400" y="3581400"/>
            <a:ext cx="100806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a-DK" b="1"/>
              <a:t>Før</a:t>
            </a:r>
            <a:endParaRPr lang="en-US" b="1"/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7467600" y="6491288"/>
            <a:ext cx="1008063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a-DK" b="1"/>
              <a:t>Efter</a:t>
            </a:r>
            <a:endParaRPr lang="en-US" b="1"/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228600" y="1447800"/>
            <a:ext cx="5486400" cy="5035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da-DK" i="1" dirty="0"/>
              <a:t>L</a:t>
            </a:r>
            <a:r>
              <a:rPr lang="da-DK" dirty="0"/>
              <a:t> := Tomt bræt</a:t>
            </a:r>
          </a:p>
          <a:p>
            <a:pPr algn="l">
              <a:spcBef>
                <a:spcPct val="0"/>
              </a:spcBef>
              <a:defRPr/>
            </a:pPr>
            <a:r>
              <a:rPr lang="da-DK" i="1" dirty="0"/>
              <a:t>B</a:t>
            </a:r>
            <a:r>
              <a:rPr lang="da-DK" dirty="0"/>
              <a:t> := Alle brikker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 err="1"/>
              <a:t>Solve</a:t>
            </a:r>
            <a:r>
              <a:rPr lang="da-DK" dirty="0"/>
              <a:t>(</a:t>
            </a:r>
            <a:r>
              <a:rPr lang="da-DK" i="1" dirty="0"/>
              <a:t>L</a:t>
            </a:r>
            <a:r>
              <a:rPr lang="da-DK" dirty="0"/>
              <a:t>,</a:t>
            </a:r>
            <a:r>
              <a:rPr lang="da-DK" i="1" dirty="0"/>
              <a:t>B</a:t>
            </a:r>
            <a:r>
              <a:rPr lang="da-DK" dirty="0"/>
              <a:t>)</a:t>
            </a:r>
          </a:p>
          <a:p>
            <a:pPr algn="l">
              <a:spcBef>
                <a:spcPct val="0"/>
              </a:spcBef>
              <a:defRPr/>
            </a:pPr>
            <a:endParaRPr lang="da-DK" dirty="0"/>
          </a:p>
          <a:p>
            <a:pPr algn="l">
              <a:spcBef>
                <a:spcPct val="0"/>
              </a:spcBef>
              <a:defRPr/>
            </a:pPr>
            <a:r>
              <a:rPr lang="da-DK" b="1" dirty="0"/>
              <a:t>procedure</a:t>
            </a:r>
            <a:r>
              <a:rPr lang="da-DK" dirty="0"/>
              <a:t> </a:t>
            </a:r>
            <a:r>
              <a:rPr lang="da-DK" dirty="0" err="1"/>
              <a:t>Solve</a:t>
            </a:r>
            <a:r>
              <a:rPr lang="da-DK" dirty="0"/>
              <a:t>(Delløsning </a:t>
            </a:r>
            <a:r>
              <a:rPr lang="da-DK" i="1" dirty="0"/>
              <a:t>L</a:t>
            </a:r>
            <a:r>
              <a:rPr lang="da-DK" dirty="0"/>
              <a:t>, Brikker </a:t>
            </a:r>
            <a:r>
              <a:rPr lang="da-DK" i="1" dirty="0"/>
              <a:t>B</a:t>
            </a:r>
            <a:r>
              <a:rPr lang="da-DK" dirty="0"/>
              <a:t>)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</a:t>
            </a:r>
            <a:r>
              <a:rPr lang="da-DK" b="1" dirty="0"/>
              <a:t>for</a:t>
            </a:r>
            <a:r>
              <a:rPr lang="da-DK" dirty="0"/>
              <a:t> alle </a:t>
            </a:r>
            <a:r>
              <a:rPr lang="da-DK" i="1" dirty="0"/>
              <a:t>b</a:t>
            </a:r>
            <a:r>
              <a:rPr lang="da-DK" dirty="0"/>
              <a:t> i </a:t>
            </a:r>
            <a:r>
              <a:rPr lang="da-DK" i="1" dirty="0"/>
              <a:t>B</a:t>
            </a:r>
            <a:r>
              <a:rPr lang="da-DK" dirty="0"/>
              <a:t> 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</a:t>
            </a:r>
            <a:r>
              <a:rPr lang="da-DK" b="1" dirty="0"/>
              <a:t>for</a:t>
            </a:r>
            <a:r>
              <a:rPr lang="da-DK" dirty="0"/>
              <a:t> alle orienteringer af </a:t>
            </a:r>
            <a:r>
              <a:rPr lang="da-DK" i="1" dirty="0"/>
              <a:t>b</a:t>
            </a:r>
            <a:r>
              <a:rPr lang="da-DK" dirty="0"/>
              <a:t>  </a:t>
            </a:r>
            <a:r>
              <a:rPr lang="da-DK" i="1" dirty="0"/>
              <a:t>(*</a:t>
            </a:r>
            <a:r>
              <a:rPr lang="da-DK" dirty="0"/>
              <a:t> </a:t>
            </a:r>
            <a:r>
              <a:rPr lang="da-DK" i="1" dirty="0"/>
              <a:t>max 8 forskellige *)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   </a:t>
            </a:r>
            <a:r>
              <a:rPr lang="da-DK" b="1" dirty="0" err="1"/>
              <a:t>if</a:t>
            </a:r>
            <a:r>
              <a:rPr lang="da-DK" dirty="0"/>
              <a:t> </a:t>
            </a:r>
            <a:r>
              <a:rPr lang="da-DK" i="1" dirty="0"/>
              <a:t>b</a:t>
            </a:r>
            <a:r>
              <a:rPr lang="da-DK" dirty="0"/>
              <a:t> kan placeres i nederste venstre fri </a:t>
            </a:r>
            <a:r>
              <a:rPr lang="da-DK" b="1" dirty="0" err="1"/>
              <a:t>then</a:t>
            </a:r>
            <a:endParaRPr lang="da-DK" b="1" dirty="0"/>
          </a:p>
          <a:p>
            <a:pPr algn="l">
              <a:spcBef>
                <a:spcPct val="0"/>
              </a:spcBef>
              <a:defRPr/>
            </a:pPr>
            <a:r>
              <a:rPr lang="da-DK" b="1" dirty="0">
                <a:solidFill>
                  <a:schemeClr val="accent2"/>
                </a:solidFill>
              </a:rPr>
              <a:t>             fjern </a:t>
            </a:r>
            <a:r>
              <a:rPr lang="da-DK" b="1" i="1" dirty="0">
                <a:solidFill>
                  <a:schemeClr val="accent2"/>
                </a:solidFill>
              </a:rPr>
              <a:t>b</a:t>
            </a:r>
            <a:r>
              <a:rPr lang="da-DK" b="1" dirty="0">
                <a:solidFill>
                  <a:schemeClr val="accent2"/>
                </a:solidFill>
              </a:rPr>
              <a:t> fra </a:t>
            </a:r>
            <a:r>
              <a:rPr lang="da-DK" b="1" i="1" dirty="0">
                <a:solidFill>
                  <a:schemeClr val="accent2"/>
                </a:solidFill>
              </a:rPr>
              <a:t>B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       indsæt </a:t>
            </a:r>
            <a:r>
              <a:rPr lang="da-DK" i="1" dirty="0"/>
              <a:t>b</a:t>
            </a:r>
            <a:r>
              <a:rPr lang="da-DK" dirty="0"/>
              <a:t> i </a:t>
            </a:r>
            <a:r>
              <a:rPr lang="da-DK" i="1" dirty="0"/>
              <a:t>L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       </a:t>
            </a:r>
            <a:r>
              <a:rPr lang="da-DK" b="1" dirty="0" err="1"/>
              <a:t>if</a:t>
            </a:r>
            <a:r>
              <a:rPr lang="da-DK" dirty="0"/>
              <a:t> |</a:t>
            </a:r>
            <a:r>
              <a:rPr lang="da-DK" i="1" dirty="0"/>
              <a:t>B</a:t>
            </a:r>
            <a:r>
              <a:rPr lang="da-DK" dirty="0"/>
              <a:t>|=0 </a:t>
            </a:r>
            <a:r>
              <a:rPr lang="da-DK" b="1" dirty="0" err="1"/>
              <a:t>then</a:t>
            </a:r>
            <a:r>
              <a:rPr lang="da-DK" b="1" dirty="0"/>
              <a:t> 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         rapporter </a:t>
            </a:r>
            <a:r>
              <a:rPr lang="da-DK" i="1" dirty="0"/>
              <a:t>L</a:t>
            </a:r>
            <a:r>
              <a:rPr lang="da-DK" dirty="0"/>
              <a:t> er en løsning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       </a:t>
            </a:r>
            <a:r>
              <a:rPr lang="da-DK" b="1" dirty="0" err="1"/>
              <a:t>else</a:t>
            </a:r>
            <a:endParaRPr lang="da-DK" b="1" dirty="0"/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         </a:t>
            </a:r>
            <a:r>
              <a:rPr lang="da-DK" dirty="0" err="1"/>
              <a:t>Solve</a:t>
            </a:r>
            <a:r>
              <a:rPr lang="da-DK" dirty="0"/>
              <a:t>(</a:t>
            </a:r>
            <a:r>
              <a:rPr lang="da-DK" i="1" dirty="0"/>
              <a:t>L</a:t>
            </a:r>
            <a:r>
              <a:rPr lang="da-DK" dirty="0"/>
              <a:t>,</a:t>
            </a:r>
            <a:r>
              <a:rPr lang="da-DK" i="1" dirty="0"/>
              <a:t>B</a:t>
            </a:r>
            <a:r>
              <a:rPr lang="da-DK" dirty="0"/>
              <a:t>)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       </a:t>
            </a:r>
            <a:r>
              <a:rPr lang="da-DK" b="1" dirty="0" err="1"/>
              <a:t>fi</a:t>
            </a:r>
            <a:endParaRPr lang="da-DK" b="1" dirty="0"/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       slet </a:t>
            </a:r>
            <a:r>
              <a:rPr lang="da-DK" i="1" dirty="0"/>
              <a:t>b</a:t>
            </a:r>
            <a:r>
              <a:rPr lang="da-DK" dirty="0"/>
              <a:t> fra </a:t>
            </a:r>
            <a:r>
              <a:rPr lang="da-DK" i="1" dirty="0"/>
              <a:t>L</a:t>
            </a:r>
          </a:p>
          <a:p>
            <a:pPr algn="l">
              <a:spcBef>
                <a:spcPct val="0"/>
              </a:spcBef>
              <a:defRPr/>
            </a:pPr>
            <a:r>
              <a:rPr lang="da-DK" b="1" dirty="0"/>
              <a:t>             </a:t>
            </a:r>
            <a:r>
              <a:rPr lang="da-DK" b="1" dirty="0">
                <a:solidFill>
                  <a:schemeClr val="accent2"/>
                </a:solidFill>
              </a:rPr>
              <a:t>genindsæt </a:t>
            </a:r>
            <a:r>
              <a:rPr lang="da-DK" b="1" i="1" dirty="0">
                <a:solidFill>
                  <a:schemeClr val="accent2"/>
                </a:solidFill>
              </a:rPr>
              <a:t>b</a:t>
            </a:r>
            <a:r>
              <a:rPr lang="da-DK" b="1" dirty="0">
                <a:solidFill>
                  <a:schemeClr val="accent2"/>
                </a:solidFill>
              </a:rPr>
              <a:t> i </a:t>
            </a:r>
            <a:r>
              <a:rPr lang="da-DK" b="1" i="1" dirty="0">
                <a:solidFill>
                  <a:schemeClr val="accent2"/>
                </a:solidFill>
              </a:rPr>
              <a:t>B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   </a:t>
            </a:r>
            <a:r>
              <a:rPr lang="da-DK" b="1" dirty="0" err="1"/>
              <a:t>fi</a:t>
            </a:r>
            <a:r>
              <a:rPr lang="da-DK" dirty="0"/>
              <a:t>        </a:t>
            </a:r>
            <a:endParaRPr lang="en-US" dirty="0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 rot="1342442">
            <a:off x="6197600" y="1323975"/>
            <a:ext cx="596900" cy="280988"/>
          </a:xfrm>
          <a:prstGeom prst="rightArrow">
            <a:avLst>
              <a:gd name="adj1" fmla="val 50000"/>
              <a:gd name="adj2" fmla="val 9724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/>
          <a:p>
            <a:endParaRPr lang="da-DK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 rot="5938539">
            <a:off x="8040687" y="862013"/>
            <a:ext cx="595313" cy="280988"/>
          </a:xfrm>
          <a:prstGeom prst="rightArrow">
            <a:avLst>
              <a:gd name="adj1" fmla="val 50000"/>
              <a:gd name="adj2" fmla="val 9698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/>
          <a:p>
            <a:endParaRPr lang="da-DK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868988" y="1066800"/>
            <a:ext cx="303212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da-DK" b="1" i="1" dirty="0">
                <a:solidFill>
                  <a:schemeClr val="accent2"/>
                </a:solidFill>
              </a:rPr>
              <a:t>L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8231188" y="381000"/>
            <a:ext cx="303212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da-DK" b="1" i="1" dirty="0">
                <a:solidFill>
                  <a:schemeClr val="accent2"/>
                </a:solidFill>
              </a:rPr>
              <a:t>B</a:t>
            </a:r>
            <a:endParaRPr lang="en-US" b="1" i="1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nimBg="1"/>
      <p:bldP spid="66566" grpId="0"/>
      <p:bldP spid="66567" grpId="0"/>
      <p:bldP spid="66568" grpId="0"/>
      <p:bldP spid="66569" grpId="0"/>
      <p:bldP spid="10" grpId="0" animBg="1"/>
      <p:bldP spid="11" grpId="0" animBg="1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19400" y="2590800"/>
            <a:ext cx="6324600" cy="2971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da-DK" sz="3600" b="1" smtClean="0"/>
              <a:t>4.040 løsninger</a:t>
            </a:r>
          </a:p>
          <a:p>
            <a:pPr marL="0" indent="0" algn="ctr" eaLnBrk="1" hangingPunct="1">
              <a:buFontTx/>
              <a:buNone/>
            </a:pPr>
            <a:endParaRPr lang="da-DK" sz="3600" b="1" smtClean="0"/>
          </a:p>
          <a:p>
            <a:pPr marL="0" indent="0" algn="ctr" eaLnBrk="1" hangingPunct="1">
              <a:buFontTx/>
              <a:buNone/>
            </a:pPr>
            <a:r>
              <a:rPr lang="en-US" sz="3600" b="1" smtClean="0"/>
              <a:t>Solve placerer </a:t>
            </a:r>
          </a:p>
          <a:p>
            <a:pPr marL="0" indent="0" algn="ctr" eaLnBrk="1" hangingPunct="1">
              <a:buFontTx/>
              <a:buNone/>
            </a:pPr>
            <a:r>
              <a:rPr lang="en-US" sz="3600" b="1" smtClean="0"/>
              <a:t>8.387.259 brikker</a:t>
            </a:r>
          </a:p>
        </p:txBody>
      </p:sp>
      <p:pic>
        <p:nvPicPr>
          <p:cNvPr id="27651" name="Picture 3" descr="sol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9" t="3703" r="26338" b="2469"/>
          <a:stretch>
            <a:fillRect/>
          </a:stretch>
        </p:blipFill>
        <p:spPr bwMode="auto">
          <a:xfrm>
            <a:off x="990600" y="1600200"/>
            <a:ext cx="20351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4400" b="1">
                <a:solidFill>
                  <a:schemeClr val="tx2"/>
                </a:solidFill>
              </a:rPr>
              <a:t> ”The Challenge Puzzle”</a:t>
            </a:r>
            <a:endParaRPr lang="en-US" sz="4400" b="1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Donald Knuth</a:t>
            </a:r>
            <a:endParaRPr lang="en-US" b="1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14513"/>
            <a:ext cx="60960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8089900" y="6596063"/>
            <a:ext cx="10541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sz="1100"/>
              <a:t>xkcd.com/163</a:t>
            </a:r>
            <a:endParaRPr lang="en-US" sz="11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scan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" r="821" b="10588"/>
          <a:stretch>
            <a:fillRect/>
          </a:stretch>
        </p:blipFill>
        <p:spPr bwMode="auto">
          <a:xfrm>
            <a:off x="1503363" y="0"/>
            <a:ext cx="6135687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 rot="5400000" flipV="1">
            <a:off x="4205287" y="5815013"/>
            <a:ext cx="733425" cy="2057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vert="eaVert">
            <a:spAutoFit/>
          </a:bodyPr>
          <a:lstStyle/>
          <a:p>
            <a:pPr>
              <a:defRPr/>
            </a:pPr>
            <a:r>
              <a:rPr lang="en-US"/>
              <a:t>(Jorge Stolfi)</a:t>
            </a:r>
            <a:br>
              <a:rPr lang="en-US"/>
            </a:b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Binær Træ Repræsentation</a:t>
            </a:r>
            <a:endParaRPr lang="en-US" b="1" smtClean="0"/>
          </a:p>
        </p:txBody>
      </p:sp>
      <p:sp>
        <p:nvSpPr>
          <p:cNvPr id="29699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81000" y="6065838"/>
            <a:ext cx="8229600" cy="7921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a-DK" smtClean="0"/>
              <a:t>Felter: </a:t>
            </a:r>
            <a:r>
              <a:rPr lang="da-DK" b="1" smtClean="0">
                <a:solidFill>
                  <a:schemeClr val="accent2"/>
                </a:solidFill>
              </a:rPr>
              <a:t>Left</a:t>
            </a:r>
            <a:r>
              <a:rPr lang="da-DK" smtClean="0"/>
              <a:t>, </a:t>
            </a:r>
            <a:r>
              <a:rPr lang="da-DK" b="1" smtClean="0">
                <a:solidFill>
                  <a:schemeClr val="accent2"/>
                </a:solidFill>
              </a:rPr>
              <a:t>right</a:t>
            </a:r>
            <a:r>
              <a:rPr lang="da-DK" smtClean="0"/>
              <a:t>, </a:t>
            </a:r>
            <a:r>
              <a:rPr lang="da-DK" b="1" smtClean="0">
                <a:solidFill>
                  <a:schemeClr val="accent2"/>
                </a:solidFill>
              </a:rPr>
              <a:t>parent</a:t>
            </a:r>
            <a:endParaRPr lang="en-US" b="1" smtClean="0">
              <a:solidFill>
                <a:schemeClr val="accent2"/>
              </a:solidFill>
            </a:endParaRP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31975"/>
            <a:ext cx="655320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 Træ Repræsentation</a:t>
            </a:r>
            <a:endParaRPr lang="en-US" b="1" smtClean="0"/>
          </a:p>
        </p:txBody>
      </p:sp>
      <p:sp>
        <p:nvSpPr>
          <p:cNvPr id="30723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81000" y="6065838"/>
            <a:ext cx="8229600" cy="7921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a-DK" smtClean="0"/>
              <a:t>Felter: </a:t>
            </a:r>
            <a:r>
              <a:rPr lang="da-DK" b="1" smtClean="0">
                <a:solidFill>
                  <a:schemeClr val="accent2"/>
                </a:solidFill>
              </a:rPr>
              <a:t>Left</a:t>
            </a:r>
            <a:r>
              <a:rPr lang="da-DK" smtClean="0"/>
              <a:t>, </a:t>
            </a:r>
            <a:r>
              <a:rPr lang="da-DK" b="1" smtClean="0">
                <a:solidFill>
                  <a:schemeClr val="accent2"/>
                </a:solidFill>
              </a:rPr>
              <a:t>right sibling</a:t>
            </a:r>
            <a:r>
              <a:rPr lang="da-DK" smtClean="0"/>
              <a:t>, </a:t>
            </a:r>
            <a:r>
              <a:rPr lang="da-DK" b="1" smtClean="0">
                <a:solidFill>
                  <a:schemeClr val="accent2"/>
                </a:solidFill>
              </a:rPr>
              <a:t>parent</a:t>
            </a:r>
            <a:endParaRPr lang="en-US" b="1" smtClean="0">
              <a:solidFill>
                <a:schemeClr val="accent2"/>
              </a:solidFill>
            </a:endParaRP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t="13547" r="4163" b="7903"/>
          <a:stretch>
            <a:fillRect/>
          </a:stretch>
        </p:blipFill>
        <p:spPr bwMode="auto">
          <a:xfrm>
            <a:off x="1006475" y="1905000"/>
            <a:ext cx="66897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6" name="Group 720"/>
          <p:cNvGraphicFramePr>
            <a:graphicFrameLocks noGrp="1"/>
          </p:cNvGraphicFramePr>
          <p:nvPr>
            <p:ph sz="half" idx="1"/>
          </p:nvPr>
        </p:nvGraphicFramePr>
        <p:xfrm>
          <a:off x="1066800" y="1524000"/>
          <a:ext cx="7086600" cy="5121276"/>
        </p:xfrm>
        <a:graphic>
          <a:graphicData uri="http://schemas.openxmlformats.org/drawingml/2006/table">
            <a:tbl>
              <a:tblPr/>
              <a:tblGrid>
                <a:gridCol w="442913"/>
                <a:gridCol w="2357437"/>
                <a:gridCol w="2181225"/>
                <a:gridCol w="733425"/>
                <a:gridCol w="685800"/>
                <a:gridCol w="685800"/>
              </a:tblGrid>
              <a:tr h="426773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Minimum(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Maximum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Search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Member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TRUE eller FALSE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Successor(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Predecessor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6773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Delete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-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DeleteMin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element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DeleteMax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element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Join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</a:t>
                      </a:r>
                      <a:r>
                        <a:rPr kumimoji="0" lang="da-DK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mængde </a:t>
                      </a:r>
                      <a:r>
                        <a:rPr kumimoji="0" lang="da-DK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Split(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mængder </a:t>
                      </a:r>
                      <a:r>
                        <a:rPr kumimoji="0" lang="da-DK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og </a:t>
                      </a:r>
                      <a:r>
                        <a:rPr kumimoji="0" lang="da-DK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8277" name="Text Box 265"/>
          <p:cNvSpPr txBox="1">
            <a:spLocks noChangeArrowheads="1"/>
          </p:cNvSpPr>
          <p:nvPr/>
        </p:nvSpPr>
        <p:spPr bwMode="auto">
          <a:xfrm>
            <a:off x="381000" y="0"/>
            <a:ext cx="7239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sz="4400" b="1"/>
              <a:t>Abstrakte Datastrukturer for Mængder</a:t>
            </a:r>
            <a:endParaRPr lang="en-US" sz="4400"/>
          </a:p>
        </p:txBody>
      </p:sp>
      <p:sp>
        <p:nvSpPr>
          <p:cNvPr id="8278" name="Oval 338"/>
          <p:cNvSpPr>
            <a:spLocks noChangeArrowheads="1"/>
          </p:cNvSpPr>
          <p:nvPr/>
        </p:nvSpPr>
        <p:spPr bwMode="auto">
          <a:xfrm>
            <a:off x="6324600" y="1676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8279" name="Oval 339"/>
          <p:cNvSpPr>
            <a:spLocks noChangeArrowheads="1"/>
          </p:cNvSpPr>
          <p:nvPr/>
        </p:nvSpPr>
        <p:spPr bwMode="auto">
          <a:xfrm>
            <a:off x="6324600" y="4191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8280" name="Oval 340"/>
          <p:cNvSpPr>
            <a:spLocks noChangeArrowheads="1"/>
          </p:cNvSpPr>
          <p:nvPr/>
        </p:nvSpPr>
        <p:spPr bwMode="auto">
          <a:xfrm>
            <a:off x="6324600" y="5105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8281" name="Oval 707"/>
          <p:cNvSpPr>
            <a:spLocks noChangeArrowheads="1"/>
          </p:cNvSpPr>
          <p:nvPr/>
        </p:nvSpPr>
        <p:spPr bwMode="auto">
          <a:xfrm>
            <a:off x="7010400" y="2133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8282" name="Oval 708"/>
          <p:cNvSpPr>
            <a:spLocks noChangeArrowheads="1"/>
          </p:cNvSpPr>
          <p:nvPr/>
        </p:nvSpPr>
        <p:spPr bwMode="auto">
          <a:xfrm>
            <a:off x="7010400" y="4191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8283" name="Oval 709"/>
          <p:cNvSpPr>
            <a:spLocks noChangeArrowheads="1"/>
          </p:cNvSpPr>
          <p:nvPr/>
        </p:nvSpPr>
        <p:spPr bwMode="auto">
          <a:xfrm>
            <a:off x="7010400" y="5486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8284" name="Oval 710"/>
          <p:cNvSpPr>
            <a:spLocks noChangeArrowheads="1"/>
          </p:cNvSpPr>
          <p:nvPr/>
        </p:nvSpPr>
        <p:spPr bwMode="auto">
          <a:xfrm>
            <a:off x="7696200" y="2514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8285" name="Oval 711"/>
          <p:cNvSpPr>
            <a:spLocks noChangeArrowheads="1"/>
          </p:cNvSpPr>
          <p:nvPr/>
        </p:nvSpPr>
        <p:spPr bwMode="auto">
          <a:xfrm>
            <a:off x="7696200" y="4648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8286" name="Oval 712"/>
          <p:cNvSpPr>
            <a:spLocks noChangeArrowheads="1"/>
          </p:cNvSpPr>
          <p:nvPr/>
        </p:nvSpPr>
        <p:spPr bwMode="auto">
          <a:xfrm>
            <a:off x="7696200" y="4191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8287" name="Text Box 714"/>
          <p:cNvSpPr txBox="1">
            <a:spLocks noChangeArrowheads="1"/>
          </p:cNvSpPr>
          <p:nvPr/>
        </p:nvSpPr>
        <p:spPr bwMode="auto">
          <a:xfrm rot="-1980000">
            <a:off x="6178550" y="608013"/>
            <a:ext cx="2363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-"/>
            </a:pPr>
            <a:r>
              <a:rPr lang="da-DK" b="1">
                <a:solidFill>
                  <a:srgbClr val="FF0000"/>
                </a:solidFill>
              </a:rPr>
              <a:t>Min-prioritetskø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288" name="Text Box 715"/>
          <p:cNvSpPr txBox="1">
            <a:spLocks noChangeArrowheads="1"/>
          </p:cNvSpPr>
          <p:nvPr/>
        </p:nvSpPr>
        <p:spPr bwMode="auto">
          <a:xfrm rot="-1980000">
            <a:off x="6940550" y="609600"/>
            <a:ext cx="220345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-"/>
            </a:pPr>
            <a:r>
              <a:rPr lang="da-DK" b="1">
                <a:solidFill>
                  <a:srgbClr val="FF0000"/>
                </a:solidFill>
              </a:rPr>
              <a:t>Max-prioritetskø</a:t>
            </a:r>
          </a:p>
          <a:p>
            <a:pPr algn="l" eaLnBrk="1" hangingPunct="1">
              <a:buFontTx/>
              <a:buChar char="-"/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289" name="Text Box 716"/>
          <p:cNvSpPr txBox="1">
            <a:spLocks noChangeArrowheads="1"/>
          </p:cNvSpPr>
          <p:nvPr/>
        </p:nvSpPr>
        <p:spPr bwMode="auto">
          <a:xfrm rot="-1980000">
            <a:off x="7772400" y="7620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b="1">
                <a:solidFill>
                  <a:srgbClr val="FF0000"/>
                </a:solidFill>
              </a:rPr>
              <a:t>- Ordbog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290" name="Text Box 721"/>
          <p:cNvSpPr txBox="1">
            <a:spLocks noChangeArrowheads="1"/>
          </p:cNvSpPr>
          <p:nvPr/>
        </p:nvSpPr>
        <p:spPr bwMode="auto">
          <a:xfrm rot="-5400000">
            <a:off x="412750" y="2635250"/>
            <a:ext cx="1674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1"/>
              <a:t>Forespørgsel</a:t>
            </a:r>
            <a:endParaRPr lang="en-US" b="1"/>
          </a:p>
        </p:txBody>
      </p:sp>
      <p:sp>
        <p:nvSpPr>
          <p:cNvPr id="8291" name="Text Box 722"/>
          <p:cNvSpPr txBox="1">
            <a:spLocks noChangeArrowheads="1"/>
          </p:cNvSpPr>
          <p:nvPr/>
        </p:nvSpPr>
        <p:spPr bwMode="auto">
          <a:xfrm rot="-5400000">
            <a:off x="183357" y="5150643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1"/>
              <a:t>Opdateringer</a:t>
            </a:r>
            <a:endParaRPr lang="en-US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28" name="Group 120"/>
          <p:cNvGraphicFramePr>
            <a:graphicFrameLocks noGrp="1"/>
          </p:cNvGraphicFramePr>
          <p:nvPr>
            <p:ph sz="half" idx="1"/>
          </p:nvPr>
        </p:nvGraphicFramePr>
        <p:xfrm>
          <a:off x="990600" y="1524000"/>
          <a:ext cx="6934200" cy="3840480"/>
        </p:xfrm>
        <a:graphic>
          <a:graphicData uri="http://schemas.openxmlformats.org/drawingml/2006/table">
            <a:tbl>
              <a:tblPr/>
              <a:tblGrid>
                <a:gridCol w="479425"/>
                <a:gridCol w="2554288"/>
                <a:gridCol w="2363787"/>
                <a:gridCol w="793750"/>
                <a:gridCol w="742950"/>
              </a:tblGrid>
              <a:tr h="42668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Empty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TRUE eller FALSE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6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Head(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), </a:t>
                      </a: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Tail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6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Next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S,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), </a:t>
                      </a: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S,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6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Search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S,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668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Push(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S,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-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6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Pop/Dequeue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element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6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Enqueue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S,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-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6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Delete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S,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Element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6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InsertAfter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S, x, y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9273" name="Text Box 85"/>
          <p:cNvSpPr txBox="1">
            <a:spLocks noChangeArrowheads="1"/>
          </p:cNvSpPr>
          <p:nvPr/>
        </p:nvSpPr>
        <p:spPr bwMode="auto">
          <a:xfrm rot="-5400000">
            <a:off x="338138" y="2176463"/>
            <a:ext cx="16748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1"/>
              <a:t>Forespørgsel</a:t>
            </a:r>
            <a:endParaRPr lang="en-US" b="1"/>
          </a:p>
        </p:txBody>
      </p:sp>
      <p:sp>
        <p:nvSpPr>
          <p:cNvPr id="9274" name="Text Box 86"/>
          <p:cNvSpPr txBox="1">
            <a:spLocks noChangeArrowheads="1"/>
          </p:cNvSpPr>
          <p:nvPr/>
        </p:nvSpPr>
        <p:spPr bwMode="auto">
          <a:xfrm rot="-5400000">
            <a:off x="107157" y="4083843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1"/>
              <a:t>Opdateringer</a:t>
            </a:r>
            <a:endParaRPr lang="en-US" b="1"/>
          </a:p>
        </p:txBody>
      </p:sp>
      <p:sp>
        <p:nvSpPr>
          <p:cNvPr id="9275" name="Text Box 87"/>
          <p:cNvSpPr txBox="1">
            <a:spLocks noChangeArrowheads="1"/>
          </p:cNvSpPr>
          <p:nvPr/>
        </p:nvSpPr>
        <p:spPr bwMode="auto">
          <a:xfrm>
            <a:off x="381000" y="0"/>
            <a:ext cx="7239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sz="4400" b="1"/>
              <a:t>Abstrakte Datastrukturer for Lister</a:t>
            </a:r>
            <a:endParaRPr lang="en-US" sz="4400"/>
          </a:p>
        </p:txBody>
      </p:sp>
      <p:sp>
        <p:nvSpPr>
          <p:cNvPr id="9276" name="Oval 88"/>
          <p:cNvSpPr>
            <a:spLocks noChangeArrowheads="1"/>
          </p:cNvSpPr>
          <p:nvPr/>
        </p:nvSpPr>
        <p:spPr bwMode="auto">
          <a:xfrm>
            <a:off x="6781800" y="1676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9277" name="Oval 89"/>
          <p:cNvSpPr>
            <a:spLocks noChangeArrowheads="1"/>
          </p:cNvSpPr>
          <p:nvPr/>
        </p:nvSpPr>
        <p:spPr bwMode="auto">
          <a:xfrm>
            <a:off x="67818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9278" name="Oval 90"/>
          <p:cNvSpPr>
            <a:spLocks noChangeArrowheads="1"/>
          </p:cNvSpPr>
          <p:nvPr/>
        </p:nvSpPr>
        <p:spPr bwMode="auto">
          <a:xfrm>
            <a:off x="6781800" y="3810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9279" name="Oval 91"/>
          <p:cNvSpPr>
            <a:spLocks noChangeArrowheads="1"/>
          </p:cNvSpPr>
          <p:nvPr/>
        </p:nvSpPr>
        <p:spPr bwMode="auto">
          <a:xfrm>
            <a:off x="7467600" y="1676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9280" name="Oval 92"/>
          <p:cNvSpPr>
            <a:spLocks noChangeArrowheads="1"/>
          </p:cNvSpPr>
          <p:nvPr/>
        </p:nvSpPr>
        <p:spPr bwMode="auto">
          <a:xfrm>
            <a:off x="7467600" y="3810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9281" name="Oval 93"/>
          <p:cNvSpPr>
            <a:spLocks noChangeArrowheads="1"/>
          </p:cNvSpPr>
          <p:nvPr/>
        </p:nvSpPr>
        <p:spPr bwMode="auto">
          <a:xfrm>
            <a:off x="7467600" y="4191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9282" name="Text Box 97"/>
          <p:cNvSpPr txBox="1">
            <a:spLocks noChangeArrowheads="1"/>
          </p:cNvSpPr>
          <p:nvPr/>
        </p:nvSpPr>
        <p:spPr bwMode="auto">
          <a:xfrm rot="-1980000">
            <a:off x="6746875" y="982663"/>
            <a:ext cx="98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-"/>
            </a:pPr>
            <a:r>
              <a:rPr lang="da-DK" b="1">
                <a:solidFill>
                  <a:srgbClr val="FF0000"/>
                </a:solidFill>
              </a:rPr>
              <a:t>Stak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283" name="Text Box 98"/>
          <p:cNvSpPr txBox="1">
            <a:spLocks noChangeArrowheads="1"/>
          </p:cNvSpPr>
          <p:nvPr/>
        </p:nvSpPr>
        <p:spPr bwMode="auto">
          <a:xfrm rot="-1980000">
            <a:off x="7402513" y="1044575"/>
            <a:ext cx="715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-"/>
            </a:pPr>
            <a:r>
              <a:rPr lang="da-DK" b="1">
                <a:solidFill>
                  <a:srgbClr val="FF0000"/>
                </a:solidFill>
              </a:rPr>
              <a:t>Kø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9284" name="Picture 121" descr="stackque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1800"/>
            <a:ext cx="91440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19600"/>
            <a:ext cx="8229600" cy="1143000"/>
          </a:xfrm>
        </p:spPr>
        <p:txBody>
          <a:bodyPr/>
          <a:lstStyle/>
          <a:p>
            <a:pPr eaLnBrk="1" hangingPunct="1"/>
            <a:r>
              <a:rPr lang="da-DK" sz="6600" b="1" smtClean="0"/>
              <a:t>Stak</a:t>
            </a:r>
            <a:endParaRPr lang="en-US" sz="6600" b="1" smtClean="0"/>
          </a:p>
        </p:txBody>
      </p:sp>
      <p:pic>
        <p:nvPicPr>
          <p:cNvPr id="10243" name="Picture 5" descr="bxp1583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0"/>
            <a:ext cx="29718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Stak : Array Implementation</a:t>
            </a:r>
            <a:endParaRPr lang="en-US" b="1" smtClean="0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838200" y="6019800"/>
            <a:ext cx="746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3200" b="1">
                <a:solidFill>
                  <a:schemeClr val="accent2"/>
                </a:solidFill>
              </a:rPr>
              <a:t>Stack-Empty, Push, Pop :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O(1)</a:t>
            </a:r>
            <a:r>
              <a:rPr lang="da-DK" sz="3200" b="1">
                <a:solidFill>
                  <a:schemeClr val="accent2"/>
                </a:solidFill>
              </a:rPr>
              <a:t> tid </a:t>
            </a:r>
            <a:endParaRPr lang="en-US" sz="3200" b="1">
              <a:solidFill>
                <a:schemeClr val="accent2"/>
              </a:solidFill>
            </a:endParaRPr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304800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9" name="Group 9"/>
          <p:cNvGrpSpPr>
            <a:grpSpLocks noChangeAspect="1"/>
          </p:cNvGrpSpPr>
          <p:nvPr/>
        </p:nvGrpSpPr>
        <p:grpSpPr bwMode="auto">
          <a:xfrm>
            <a:off x="685800" y="1495425"/>
            <a:ext cx="3276600" cy="1322388"/>
            <a:chOff x="432" y="942"/>
            <a:chExt cx="2064" cy="833"/>
          </a:xfrm>
        </p:grpSpPr>
        <p:sp>
          <p:nvSpPr>
            <p:cNvPr id="11307" name="AutoShape 8"/>
            <p:cNvSpPr>
              <a:spLocks noChangeAspect="1" noChangeArrowheads="1" noTextEdit="1"/>
            </p:cNvSpPr>
            <p:nvPr/>
          </p:nvSpPr>
          <p:spPr bwMode="auto">
            <a:xfrm>
              <a:off x="432" y="960"/>
              <a:ext cx="2064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08" name="Rectangle 10"/>
            <p:cNvSpPr>
              <a:spLocks noChangeArrowheads="1"/>
            </p:cNvSpPr>
            <p:nvPr/>
          </p:nvSpPr>
          <p:spPr bwMode="auto">
            <a:xfrm>
              <a:off x="444" y="1100"/>
              <a:ext cx="2040" cy="255"/>
            </a:xfrm>
            <a:prstGeom prst="rect">
              <a:avLst/>
            </a:prstGeom>
            <a:solidFill>
              <a:srgbClr val="FFFF00"/>
            </a:solidFill>
            <a:ln w="1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309" name="Line 11"/>
            <p:cNvSpPr>
              <a:spLocks noChangeShapeType="1"/>
            </p:cNvSpPr>
            <p:nvPr/>
          </p:nvSpPr>
          <p:spPr bwMode="auto">
            <a:xfrm flipV="1">
              <a:off x="1846" y="1423"/>
              <a:ext cx="1" cy="166"/>
            </a:xfrm>
            <a:prstGeom prst="line">
              <a:avLst/>
            </a:prstGeom>
            <a:noFill/>
            <a:ln w="1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10" name="Freeform 12"/>
            <p:cNvSpPr>
              <a:spLocks/>
            </p:cNvSpPr>
            <p:nvPr/>
          </p:nvSpPr>
          <p:spPr bwMode="auto">
            <a:xfrm>
              <a:off x="1821" y="1378"/>
              <a:ext cx="51" cy="68"/>
            </a:xfrm>
            <a:custGeom>
              <a:avLst/>
              <a:gdLst>
                <a:gd name="T0" fmla="*/ 0 w 408"/>
                <a:gd name="T1" fmla="*/ 0 h 543"/>
                <a:gd name="T2" fmla="*/ 0 w 408"/>
                <a:gd name="T3" fmla="*/ 0 h 543"/>
                <a:gd name="T4" fmla="*/ 0 w 408"/>
                <a:gd name="T5" fmla="*/ 0 h 543"/>
                <a:gd name="T6" fmla="*/ 0 w 408"/>
                <a:gd name="T7" fmla="*/ 0 h 5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8"/>
                <a:gd name="T13" fmla="*/ 0 h 543"/>
                <a:gd name="T14" fmla="*/ 408 w 408"/>
                <a:gd name="T15" fmla="*/ 543 h 5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8" h="543">
                  <a:moveTo>
                    <a:pt x="0" y="543"/>
                  </a:moveTo>
                  <a:lnTo>
                    <a:pt x="203" y="0"/>
                  </a:lnTo>
                  <a:lnTo>
                    <a:pt x="408" y="543"/>
                  </a:lnTo>
                  <a:lnTo>
                    <a:pt x="0" y="543"/>
                  </a:lnTo>
                  <a:close/>
                </a:path>
              </a:pathLst>
            </a:custGeom>
            <a:solidFill>
              <a:srgbClr val="0000FF"/>
            </a:solidFill>
            <a:ln w="17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311" name="Rectangle 13"/>
            <p:cNvSpPr>
              <a:spLocks noChangeArrowheads="1"/>
            </p:cNvSpPr>
            <p:nvPr/>
          </p:nvSpPr>
          <p:spPr bwMode="auto">
            <a:xfrm>
              <a:off x="1974" y="1100"/>
              <a:ext cx="510" cy="255"/>
            </a:xfrm>
            <a:prstGeom prst="rect">
              <a:avLst/>
            </a:prstGeom>
            <a:solidFill>
              <a:srgbClr val="808080"/>
            </a:solidFill>
            <a:ln w="1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312" name="Rectangle 14"/>
            <p:cNvSpPr>
              <a:spLocks noChangeArrowheads="1"/>
            </p:cNvSpPr>
            <p:nvPr/>
          </p:nvSpPr>
          <p:spPr bwMode="auto">
            <a:xfrm>
              <a:off x="1566" y="1591"/>
              <a:ext cx="55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 i="1">
                  <a:solidFill>
                    <a:srgbClr val="0000FF"/>
                  </a:solidFill>
                </a:rPr>
                <a:t>S</a:t>
              </a:r>
              <a:r>
                <a:rPr lang="da-DK" sz="1900" b="1">
                  <a:solidFill>
                    <a:srgbClr val="0000FF"/>
                  </a:solidFill>
                </a:rPr>
                <a:t>.</a:t>
              </a:r>
              <a:r>
                <a:rPr lang="da-DK" sz="1900" b="1" i="1">
                  <a:solidFill>
                    <a:srgbClr val="0000FF"/>
                  </a:solidFill>
                </a:rPr>
                <a:t>top</a:t>
              </a:r>
              <a:r>
                <a:rPr lang="da-DK" sz="1900" b="1">
                  <a:solidFill>
                    <a:srgbClr val="0000FF"/>
                  </a:solidFill>
                </a:rPr>
                <a:t>=6</a:t>
              </a:r>
              <a:endParaRPr lang="da-DK" b="1"/>
            </a:p>
          </p:txBody>
        </p:sp>
        <p:sp>
          <p:nvSpPr>
            <p:cNvPr id="11313" name="Rectangle 15"/>
            <p:cNvSpPr>
              <a:spLocks noChangeArrowheads="1"/>
            </p:cNvSpPr>
            <p:nvPr/>
          </p:nvSpPr>
          <p:spPr bwMode="auto">
            <a:xfrm>
              <a:off x="2303" y="942"/>
              <a:ext cx="10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8</a:t>
              </a:r>
              <a:endParaRPr lang="da-DK"/>
            </a:p>
          </p:txBody>
        </p:sp>
        <p:sp>
          <p:nvSpPr>
            <p:cNvPr id="11314" name="Rectangle 16"/>
            <p:cNvSpPr>
              <a:spLocks noChangeArrowheads="1"/>
            </p:cNvSpPr>
            <p:nvPr/>
          </p:nvSpPr>
          <p:spPr bwMode="auto">
            <a:xfrm>
              <a:off x="2048" y="942"/>
              <a:ext cx="10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1315" name="Rectangle 17"/>
            <p:cNvSpPr>
              <a:spLocks noChangeArrowheads="1"/>
            </p:cNvSpPr>
            <p:nvPr/>
          </p:nvSpPr>
          <p:spPr bwMode="auto">
            <a:xfrm>
              <a:off x="1814" y="942"/>
              <a:ext cx="10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1316" name="Rectangle 18"/>
            <p:cNvSpPr>
              <a:spLocks noChangeArrowheads="1"/>
            </p:cNvSpPr>
            <p:nvPr/>
          </p:nvSpPr>
          <p:spPr bwMode="auto">
            <a:xfrm>
              <a:off x="1560" y="942"/>
              <a:ext cx="10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11317" name="Rectangle 19"/>
            <p:cNvSpPr>
              <a:spLocks noChangeArrowheads="1"/>
            </p:cNvSpPr>
            <p:nvPr/>
          </p:nvSpPr>
          <p:spPr bwMode="auto">
            <a:xfrm>
              <a:off x="1283" y="942"/>
              <a:ext cx="10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1318" name="Rectangle 20"/>
            <p:cNvSpPr>
              <a:spLocks noChangeArrowheads="1"/>
            </p:cNvSpPr>
            <p:nvPr/>
          </p:nvSpPr>
          <p:spPr bwMode="auto">
            <a:xfrm>
              <a:off x="1050" y="942"/>
              <a:ext cx="10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1319" name="Rectangle 21"/>
            <p:cNvSpPr>
              <a:spLocks noChangeArrowheads="1"/>
            </p:cNvSpPr>
            <p:nvPr/>
          </p:nvSpPr>
          <p:spPr bwMode="auto">
            <a:xfrm>
              <a:off x="774" y="942"/>
              <a:ext cx="10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1320" name="Rectangle 22"/>
            <p:cNvSpPr>
              <a:spLocks noChangeArrowheads="1"/>
            </p:cNvSpPr>
            <p:nvPr/>
          </p:nvSpPr>
          <p:spPr bwMode="auto">
            <a:xfrm>
              <a:off x="519" y="942"/>
              <a:ext cx="10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1321" name="Line 23"/>
            <p:cNvSpPr>
              <a:spLocks noChangeShapeType="1"/>
            </p:cNvSpPr>
            <p:nvPr/>
          </p:nvSpPr>
          <p:spPr bwMode="auto">
            <a:xfrm flipV="1">
              <a:off x="699" y="1100"/>
              <a:ext cx="1" cy="255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22" name="Line 24"/>
            <p:cNvSpPr>
              <a:spLocks noChangeShapeType="1"/>
            </p:cNvSpPr>
            <p:nvPr/>
          </p:nvSpPr>
          <p:spPr bwMode="auto">
            <a:xfrm flipV="1">
              <a:off x="954" y="1100"/>
              <a:ext cx="1" cy="255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23" name="Line 25"/>
            <p:cNvSpPr>
              <a:spLocks noChangeShapeType="1"/>
            </p:cNvSpPr>
            <p:nvPr/>
          </p:nvSpPr>
          <p:spPr bwMode="auto">
            <a:xfrm flipV="1">
              <a:off x="1209" y="1100"/>
              <a:ext cx="1" cy="255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24" name="Line 26"/>
            <p:cNvSpPr>
              <a:spLocks noChangeShapeType="1"/>
            </p:cNvSpPr>
            <p:nvPr/>
          </p:nvSpPr>
          <p:spPr bwMode="auto">
            <a:xfrm flipV="1">
              <a:off x="1464" y="1100"/>
              <a:ext cx="1" cy="255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25" name="Line 27"/>
            <p:cNvSpPr>
              <a:spLocks noChangeShapeType="1"/>
            </p:cNvSpPr>
            <p:nvPr/>
          </p:nvSpPr>
          <p:spPr bwMode="auto">
            <a:xfrm flipV="1">
              <a:off x="1719" y="1100"/>
              <a:ext cx="1" cy="255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26" name="Line 28"/>
            <p:cNvSpPr>
              <a:spLocks noChangeShapeType="1"/>
            </p:cNvSpPr>
            <p:nvPr/>
          </p:nvSpPr>
          <p:spPr bwMode="auto">
            <a:xfrm flipV="1">
              <a:off x="1974" y="1100"/>
              <a:ext cx="1" cy="255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27" name="Line 29"/>
            <p:cNvSpPr>
              <a:spLocks noChangeShapeType="1"/>
            </p:cNvSpPr>
            <p:nvPr/>
          </p:nvSpPr>
          <p:spPr bwMode="auto">
            <a:xfrm flipV="1">
              <a:off x="2229" y="1100"/>
              <a:ext cx="1" cy="255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28" name="Rectangle 30"/>
            <p:cNvSpPr>
              <a:spLocks noChangeArrowheads="1"/>
            </p:cNvSpPr>
            <p:nvPr/>
          </p:nvSpPr>
          <p:spPr bwMode="auto">
            <a:xfrm>
              <a:off x="1752" y="1145"/>
              <a:ext cx="18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-3</a:t>
              </a:r>
              <a:endParaRPr lang="da-DK"/>
            </a:p>
          </p:txBody>
        </p:sp>
        <p:sp>
          <p:nvSpPr>
            <p:cNvPr id="11329" name="Rectangle 31"/>
            <p:cNvSpPr>
              <a:spLocks noChangeArrowheads="1"/>
            </p:cNvSpPr>
            <p:nvPr/>
          </p:nvSpPr>
          <p:spPr bwMode="auto">
            <a:xfrm>
              <a:off x="1520" y="1145"/>
              <a:ext cx="1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1330" name="Rectangle 32"/>
            <p:cNvSpPr>
              <a:spLocks noChangeArrowheads="1"/>
            </p:cNvSpPr>
            <p:nvPr/>
          </p:nvSpPr>
          <p:spPr bwMode="auto">
            <a:xfrm>
              <a:off x="1265" y="1145"/>
              <a:ext cx="1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1331" name="Rectangle 33"/>
            <p:cNvSpPr>
              <a:spLocks noChangeArrowheads="1"/>
            </p:cNvSpPr>
            <p:nvPr/>
          </p:nvSpPr>
          <p:spPr bwMode="auto">
            <a:xfrm>
              <a:off x="1011" y="1145"/>
              <a:ext cx="1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1332" name="Rectangle 34"/>
            <p:cNvSpPr>
              <a:spLocks noChangeArrowheads="1"/>
            </p:cNvSpPr>
            <p:nvPr/>
          </p:nvSpPr>
          <p:spPr bwMode="auto">
            <a:xfrm>
              <a:off x="756" y="1145"/>
              <a:ext cx="1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1333" name="Rectangle 35"/>
            <p:cNvSpPr>
              <a:spLocks noChangeArrowheads="1"/>
            </p:cNvSpPr>
            <p:nvPr/>
          </p:nvSpPr>
          <p:spPr bwMode="auto">
            <a:xfrm>
              <a:off x="501" y="1145"/>
              <a:ext cx="1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</p:grpSp>
      <p:grpSp>
        <p:nvGrpSpPr>
          <p:cNvPr id="3" name="Group 38"/>
          <p:cNvGrpSpPr>
            <a:grpSpLocks noChangeAspect="1"/>
          </p:cNvGrpSpPr>
          <p:nvPr/>
        </p:nvGrpSpPr>
        <p:grpSpPr bwMode="auto">
          <a:xfrm>
            <a:off x="0" y="1905000"/>
            <a:ext cx="4648200" cy="3128963"/>
            <a:chOff x="0" y="1200"/>
            <a:chExt cx="2928" cy="1971"/>
          </a:xfrm>
        </p:grpSpPr>
        <p:sp>
          <p:nvSpPr>
            <p:cNvPr id="1127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0" y="1200"/>
              <a:ext cx="2928" cy="1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72" name="Rectangle 39"/>
            <p:cNvSpPr>
              <a:spLocks noChangeArrowheads="1"/>
            </p:cNvSpPr>
            <p:nvPr/>
          </p:nvSpPr>
          <p:spPr bwMode="auto">
            <a:xfrm>
              <a:off x="439" y="2493"/>
              <a:ext cx="2050" cy="256"/>
            </a:xfrm>
            <a:prstGeom prst="rect">
              <a:avLst/>
            </a:prstGeom>
            <a:solidFill>
              <a:srgbClr val="FFFF00"/>
            </a:solidFill>
            <a:ln w="1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273" name="Line 40"/>
            <p:cNvSpPr>
              <a:spLocks noChangeShapeType="1"/>
            </p:cNvSpPr>
            <p:nvPr/>
          </p:nvSpPr>
          <p:spPr bwMode="auto">
            <a:xfrm flipV="1">
              <a:off x="2104" y="2818"/>
              <a:ext cx="1" cy="166"/>
            </a:xfrm>
            <a:prstGeom prst="line">
              <a:avLst/>
            </a:prstGeom>
            <a:noFill/>
            <a:ln w="1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74" name="Freeform 41"/>
            <p:cNvSpPr>
              <a:spLocks/>
            </p:cNvSpPr>
            <p:nvPr/>
          </p:nvSpPr>
          <p:spPr bwMode="auto">
            <a:xfrm>
              <a:off x="2079" y="2772"/>
              <a:ext cx="51" cy="68"/>
            </a:xfrm>
            <a:custGeom>
              <a:avLst/>
              <a:gdLst>
                <a:gd name="T0" fmla="*/ 0 w 308"/>
                <a:gd name="T1" fmla="*/ 0 h 410"/>
                <a:gd name="T2" fmla="*/ 0 w 308"/>
                <a:gd name="T3" fmla="*/ 0 h 410"/>
                <a:gd name="T4" fmla="*/ 0 w 308"/>
                <a:gd name="T5" fmla="*/ 0 h 410"/>
                <a:gd name="T6" fmla="*/ 0 w 308"/>
                <a:gd name="T7" fmla="*/ 0 h 4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8"/>
                <a:gd name="T13" fmla="*/ 0 h 410"/>
                <a:gd name="T14" fmla="*/ 308 w 308"/>
                <a:gd name="T15" fmla="*/ 410 h 4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8" h="410">
                  <a:moveTo>
                    <a:pt x="0" y="410"/>
                  </a:moveTo>
                  <a:lnTo>
                    <a:pt x="154" y="0"/>
                  </a:lnTo>
                  <a:lnTo>
                    <a:pt x="308" y="410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0000FF"/>
            </a:solidFill>
            <a:ln w="17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275" name="Rectangle 42"/>
            <p:cNvSpPr>
              <a:spLocks noChangeArrowheads="1"/>
            </p:cNvSpPr>
            <p:nvPr/>
          </p:nvSpPr>
          <p:spPr bwMode="auto">
            <a:xfrm>
              <a:off x="2232" y="2493"/>
              <a:ext cx="257" cy="256"/>
            </a:xfrm>
            <a:prstGeom prst="rect">
              <a:avLst/>
            </a:prstGeom>
            <a:solidFill>
              <a:srgbClr val="808080"/>
            </a:solidFill>
            <a:ln w="1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276" name="Freeform 43"/>
            <p:cNvSpPr>
              <a:spLocks/>
            </p:cNvSpPr>
            <p:nvPr/>
          </p:nvSpPr>
          <p:spPr bwMode="auto">
            <a:xfrm>
              <a:off x="13" y="1213"/>
              <a:ext cx="256" cy="1366"/>
            </a:xfrm>
            <a:custGeom>
              <a:avLst/>
              <a:gdLst>
                <a:gd name="T0" fmla="*/ 0 w 1537"/>
                <a:gd name="T1" fmla="*/ 1 h 8197"/>
                <a:gd name="T2" fmla="*/ 0 w 1537"/>
                <a:gd name="T3" fmla="*/ 1 h 8197"/>
                <a:gd name="T4" fmla="*/ 0 w 1537"/>
                <a:gd name="T5" fmla="*/ 1 h 8197"/>
                <a:gd name="T6" fmla="*/ 0 w 1537"/>
                <a:gd name="T7" fmla="*/ 1 h 8197"/>
                <a:gd name="T8" fmla="*/ 0 w 1537"/>
                <a:gd name="T9" fmla="*/ 1 h 8197"/>
                <a:gd name="T10" fmla="*/ 0 w 1537"/>
                <a:gd name="T11" fmla="*/ 1 h 8197"/>
                <a:gd name="T12" fmla="*/ 0 w 1537"/>
                <a:gd name="T13" fmla="*/ 1 h 8197"/>
                <a:gd name="T14" fmla="*/ 0 w 1537"/>
                <a:gd name="T15" fmla="*/ 1 h 8197"/>
                <a:gd name="T16" fmla="*/ 0 w 1537"/>
                <a:gd name="T17" fmla="*/ 1 h 8197"/>
                <a:gd name="T18" fmla="*/ 0 w 1537"/>
                <a:gd name="T19" fmla="*/ 1 h 8197"/>
                <a:gd name="T20" fmla="*/ 0 w 1537"/>
                <a:gd name="T21" fmla="*/ 1 h 8197"/>
                <a:gd name="T22" fmla="*/ 0 w 1537"/>
                <a:gd name="T23" fmla="*/ 1 h 8197"/>
                <a:gd name="T24" fmla="*/ 0 w 1537"/>
                <a:gd name="T25" fmla="*/ 1 h 8197"/>
                <a:gd name="T26" fmla="*/ 0 w 1537"/>
                <a:gd name="T27" fmla="*/ 1 h 8197"/>
                <a:gd name="T28" fmla="*/ 0 w 1537"/>
                <a:gd name="T29" fmla="*/ 1 h 8197"/>
                <a:gd name="T30" fmla="*/ 0 w 1537"/>
                <a:gd name="T31" fmla="*/ 1 h 8197"/>
                <a:gd name="T32" fmla="*/ 0 w 1537"/>
                <a:gd name="T33" fmla="*/ 1 h 8197"/>
                <a:gd name="T34" fmla="*/ 0 w 1537"/>
                <a:gd name="T35" fmla="*/ 1 h 8197"/>
                <a:gd name="T36" fmla="*/ 0 w 1537"/>
                <a:gd name="T37" fmla="*/ 1 h 8197"/>
                <a:gd name="T38" fmla="*/ 0 w 1537"/>
                <a:gd name="T39" fmla="*/ 1 h 8197"/>
                <a:gd name="T40" fmla="*/ 0 w 1537"/>
                <a:gd name="T41" fmla="*/ 1 h 8197"/>
                <a:gd name="T42" fmla="*/ 0 w 1537"/>
                <a:gd name="T43" fmla="*/ 1 h 8197"/>
                <a:gd name="T44" fmla="*/ 0 w 1537"/>
                <a:gd name="T45" fmla="*/ 1 h 8197"/>
                <a:gd name="T46" fmla="*/ 0 w 1537"/>
                <a:gd name="T47" fmla="*/ 0 h 8197"/>
                <a:gd name="T48" fmla="*/ 0 w 1537"/>
                <a:gd name="T49" fmla="*/ 0 h 8197"/>
                <a:gd name="T50" fmla="*/ 0 w 1537"/>
                <a:gd name="T51" fmla="*/ 0 h 8197"/>
                <a:gd name="T52" fmla="*/ 0 w 1537"/>
                <a:gd name="T53" fmla="*/ 0 h 8197"/>
                <a:gd name="T54" fmla="*/ 0 w 1537"/>
                <a:gd name="T55" fmla="*/ 0 h 8197"/>
                <a:gd name="T56" fmla="*/ 0 w 1537"/>
                <a:gd name="T57" fmla="*/ 0 h 8197"/>
                <a:gd name="T58" fmla="*/ 0 w 1537"/>
                <a:gd name="T59" fmla="*/ 0 h 8197"/>
                <a:gd name="T60" fmla="*/ 0 w 1537"/>
                <a:gd name="T61" fmla="*/ 0 h 8197"/>
                <a:gd name="T62" fmla="*/ 0 w 1537"/>
                <a:gd name="T63" fmla="*/ 0 h 8197"/>
                <a:gd name="T64" fmla="*/ 0 w 1537"/>
                <a:gd name="T65" fmla="*/ 0 h 8197"/>
                <a:gd name="T66" fmla="*/ 0 w 1537"/>
                <a:gd name="T67" fmla="*/ 0 h 8197"/>
                <a:gd name="T68" fmla="*/ 0 w 1537"/>
                <a:gd name="T69" fmla="*/ 0 h 8197"/>
                <a:gd name="T70" fmla="*/ 0 w 1537"/>
                <a:gd name="T71" fmla="*/ 0 h 8197"/>
                <a:gd name="T72" fmla="*/ 0 w 1537"/>
                <a:gd name="T73" fmla="*/ 0 h 8197"/>
                <a:gd name="T74" fmla="*/ 0 w 1537"/>
                <a:gd name="T75" fmla="*/ 0 h 8197"/>
                <a:gd name="T76" fmla="*/ 0 w 1537"/>
                <a:gd name="T77" fmla="*/ 0 h 8197"/>
                <a:gd name="T78" fmla="*/ 0 w 1537"/>
                <a:gd name="T79" fmla="*/ 0 h 8197"/>
                <a:gd name="T80" fmla="*/ 0 w 1537"/>
                <a:gd name="T81" fmla="*/ 0 h 8197"/>
                <a:gd name="T82" fmla="*/ 0 w 1537"/>
                <a:gd name="T83" fmla="*/ 0 h 8197"/>
                <a:gd name="T84" fmla="*/ 0 w 1537"/>
                <a:gd name="T85" fmla="*/ 0 h 8197"/>
                <a:gd name="T86" fmla="*/ 0 w 1537"/>
                <a:gd name="T87" fmla="*/ 0 h 8197"/>
                <a:gd name="T88" fmla="*/ 0 w 1537"/>
                <a:gd name="T89" fmla="*/ 0 h 8197"/>
                <a:gd name="T90" fmla="*/ 0 w 1537"/>
                <a:gd name="T91" fmla="*/ 0 h 8197"/>
                <a:gd name="T92" fmla="*/ 0 w 1537"/>
                <a:gd name="T93" fmla="*/ 0 h 8197"/>
                <a:gd name="T94" fmla="*/ 0 w 1537"/>
                <a:gd name="T95" fmla="*/ 0 h 81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37"/>
                <a:gd name="T145" fmla="*/ 0 h 8197"/>
                <a:gd name="T146" fmla="*/ 1537 w 1537"/>
                <a:gd name="T147" fmla="*/ 8197 h 81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37" h="8197">
                  <a:moveTo>
                    <a:pt x="1537" y="8197"/>
                  </a:moveTo>
                  <a:lnTo>
                    <a:pt x="1537" y="8196"/>
                  </a:lnTo>
                  <a:lnTo>
                    <a:pt x="1536" y="8193"/>
                  </a:lnTo>
                  <a:lnTo>
                    <a:pt x="1531" y="8190"/>
                  </a:lnTo>
                  <a:lnTo>
                    <a:pt x="1527" y="8182"/>
                  </a:lnTo>
                  <a:lnTo>
                    <a:pt x="1518" y="8173"/>
                  </a:lnTo>
                  <a:lnTo>
                    <a:pt x="1510" y="8159"/>
                  </a:lnTo>
                  <a:lnTo>
                    <a:pt x="1496" y="8141"/>
                  </a:lnTo>
                  <a:lnTo>
                    <a:pt x="1481" y="8118"/>
                  </a:lnTo>
                  <a:lnTo>
                    <a:pt x="1462" y="8093"/>
                  </a:lnTo>
                  <a:lnTo>
                    <a:pt x="1439" y="8062"/>
                  </a:lnTo>
                  <a:lnTo>
                    <a:pt x="1414" y="8026"/>
                  </a:lnTo>
                  <a:lnTo>
                    <a:pt x="1386" y="7985"/>
                  </a:lnTo>
                  <a:lnTo>
                    <a:pt x="1354" y="7939"/>
                  </a:lnTo>
                  <a:lnTo>
                    <a:pt x="1320" y="7890"/>
                  </a:lnTo>
                  <a:lnTo>
                    <a:pt x="1283" y="7835"/>
                  </a:lnTo>
                  <a:lnTo>
                    <a:pt x="1242" y="7775"/>
                  </a:lnTo>
                  <a:lnTo>
                    <a:pt x="1201" y="7712"/>
                  </a:lnTo>
                  <a:lnTo>
                    <a:pt x="1156" y="7646"/>
                  </a:lnTo>
                  <a:lnTo>
                    <a:pt x="1110" y="7574"/>
                  </a:lnTo>
                  <a:lnTo>
                    <a:pt x="1063" y="7500"/>
                  </a:lnTo>
                  <a:lnTo>
                    <a:pt x="1014" y="7421"/>
                  </a:lnTo>
                  <a:lnTo>
                    <a:pt x="965" y="7341"/>
                  </a:lnTo>
                  <a:lnTo>
                    <a:pt x="916" y="7257"/>
                  </a:lnTo>
                  <a:lnTo>
                    <a:pt x="864" y="7173"/>
                  </a:lnTo>
                  <a:lnTo>
                    <a:pt x="815" y="7084"/>
                  </a:lnTo>
                  <a:lnTo>
                    <a:pt x="764" y="6994"/>
                  </a:lnTo>
                  <a:lnTo>
                    <a:pt x="714" y="6901"/>
                  </a:lnTo>
                  <a:lnTo>
                    <a:pt x="665" y="6805"/>
                  </a:lnTo>
                  <a:lnTo>
                    <a:pt x="615" y="6708"/>
                  </a:lnTo>
                  <a:lnTo>
                    <a:pt x="567" y="6609"/>
                  </a:lnTo>
                  <a:lnTo>
                    <a:pt x="521" y="6508"/>
                  </a:lnTo>
                  <a:lnTo>
                    <a:pt x="475" y="6404"/>
                  </a:lnTo>
                  <a:lnTo>
                    <a:pt x="430" y="6297"/>
                  </a:lnTo>
                  <a:lnTo>
                    <a:pt x="386" y="6187"/>
                  </a:lnTo>
                  <a:lnTo>
                    <a:pt x="345" y="6075"/>
                  </a:lnTo>
                  <a:lnTo>
                    <a:pt x="305" y="5960"/>
                  </a:lnTo>
                  <a:lnTo>
                    <a:pt x="265" y="5841"/>
                  </a:lnTo>
                  <a:lnTo>
                    <a:pt x="228" y="5718"/>
                  </a:lnTo>
                  <a:lnTo>
                    <a:pt x="193" y="5591"/>
                  </a:lnTo>
                  <a:lnTo>
                    <a:pt x="161" y="5460"/>
                  </a:lnTo>
                  <a:lnTo>
                    <a:pt x="130" y="5325"/>
                  </a:lnTo>
                  <a:lnTo>
                    <a:pt x="103" y="5187"/>
                  </a:lnTo>
                  <a:lnTo>
                    <a:pt x="77" y="5041"/>
                  </a:lnTo>
                  <a:lnTo>
                    <a:pt x="55" y="4894"/>
                  </a:lnTo>
                  <a:lnTo>
                    <a:pt x="37" y="4741"/>
                  </a:lnTo>
                  <a:lnTo>
                    <a:pt x="20" y="4584"/>
                  </a:lnTo>
                  <a:lnTo>
                    <a:pt x="11" y="4425"/>
                  </a:lnTo>
                  <a:lnTo>
                    <a:pt x="2" y="4262"/>
                  </a:lnTo>
                  <a:lnTo>
                    <a:pt x="0" y="4098"/>
                  </a:lnTo>
                  <a:lnTo>
                    <a:pt x="2" y="3934"/>
                  </a:lnTo>
                  <a:lnTo>
                    <a:pt x="11" y="3772"/>
                  </a:lnTo>
                  <a:lnTo>
                    <a:pt x="20" y="3614"/>
                  </a:lnTo>
                  <a:lnTo>
                    <a:pt x="37" y="3457"/>
                  </a:lnTo>
                  <a:lnTo>
                    <a:pt x="55" y="3303"/>
                  </a:lnTo>
                  <a:lnTo>
                    <a:pt x="77" y="3156"/>
                  </a:lnTo>
                  <a:lnTo>
                    <a:pt x="103" y="3011"/>
                  </a:lnTo>
                  <a:lnTo>
                    <a:pt x="130" y="2873"/>
                  </a:lnTo>
                  <a:lnTo>
                    <a:pt x="161" y="2738"/>
                  </a:lnTo>
                  <a:lnTo>
                    <a:pt x="193" y="2607"/>
                  </a:lnTo>
                  <a:lnTo>
                    <a:pt x="228" y="2480"/>
                  </a:lnTo>
                  <a:lnTo>
                    <a:pt x="265" y="2357"/>
                  </a:lnTo>
                  <a:lnTo>
                    <a:pt x="305" y="2238"/>
                  </a:lnTo>
                  <a:lnTo>
                    <a:pt x="345" y="2123"/>
                  </a:lnTo>
                  <a:lnTo>
                    <a:pt x="386" y="2011"/>
                  </a:lnTo>
                  <a:lnTo>
                    <a:pt x="430" y="1901"/>
                  </a:lnTo>
                  <a:lnTo>
                    <a:pt x="475" y="1794"/>
                  </a:lnTo>
                  <a:lnTo>
                    <a:pt x="521" y="1689"/>
                  </a:lnTo>
                  <a:lnTo>
                    <a:pt x="567" y="1588"/>
                  </a:lnTo>
                  <a:lnTo>
                    <a:pt x="615" y="1489"/>
                  </a:lnTo>
                  <a:lnTo>
                    <a:pt x="665" y="1392"/>
                  </a:lnTo>
                  <a:lnTo>
                    <a:pt x="714" y="1296"/>
                  </a:lnTo>
                  <a:lnTo>
                    <a:pt x="764" y="1204"/>
                  </a:lnTo>
                  <a:lnTo>
                    <a:pt x="815" y="1114"/>
                  </a:lnTo>
                  <a:lnTo>
                    <a:pt x="864" y="1025"/>
                  </a:lnTo>
                  <a:lnTo>
                    <a:pt x="916" y="939"/>
                  </a:lnTo>
                  <a:lnTo>
                    <a:pt x="965" y="856"/>
                  </a:lnTo>
                  <a:lnTo>
                    <a:pt x="1014" y="775"/>
                  </a:lnTo>
                  <a:lnTo>
                    <a:pt x="1063" y="697"/>
                  </a:lnTo>
                  <a:lnTo>
                    <a:pt x="1110" y="624"/>
                  </a:lnTo>
                  <a:lnTo>
                    <a:pt x="1156" y="552"/>
                  </a:lnTo>
                  <a:lnTo>
                    <a:pt x="1201" y="486"/>
                  </a:lnTo>
                  <a:lnTo>
                    <a:pt x="1242" y="423"/>
                  </a:lnTo>
                  <a:lnTo>
                    <a:pt x="1283" y="362"/>
                  </a:lnTo>
                  <a:lnTo>
                    <a:pt x="1320" y="308"/>
                  </a:lnTo>
                  <a:lnTo>
                    <a:pt x="1354" y="258"/>
                  </a:lnTo>
                  <a:lnTo>
                    <a:pt x="1386" y="212"/>
                  </a:lnTo>
                  <a:lnTo>
                    <a:pt x="1414" y="172"/>
                  </a:lnTo>
                  <a:lnTo>
                    <a:pt x="1439" y="135"/>
                  </a:lnTo>
                  <a:lnTo>
                    <a:pt x="1462" y="105"/>
                  </a:lnTo>
                  <a:lnTo>
                    <a:pt x="1481" y="79"/>
                  </a:lnTo>
                  <a:lnTo>
                    <a:pt x="1496" y="57"/>
                  </a:lnTo>
                  <a:lnTo>
                    <a:pt x="1510" y="39"/>
                  </a:lnTo>
                  <a:lnTo>
                    <a:pt x="1518" y="25"/>
                  </a:lnTo>
                  <a:lnTo>
                    <a:pt x="1527" y="16"/>
                  </a:lnTo>
                  <a:lnTo>
                    <a:pt x="1537" y="0"/>
                  </a:lnTo>
                </a:path>
              </a:pathLst>
            </a:custGeom>
            <a:noFill/>
            <a:ln w="17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77" name="Line 44"/>
            <p:cNvSpPr>
              <a:spLocks noChangeShapeType="1"/>
            </p:cNvSpPr>
            <p:nvPr/>
          </p:nvSpPr>
          <p:spPr bwMode="auto">
            <a:xfrm flipV="1">
              <a:off x="231" y="1206"/>
              <a:ext cx="42" cy="64"/>
            </a:xfrm>
            <a:prstGeom prst="line">
              <a:avLst/>
            </a:prstGeom>
            <a:noFill/>
            <a:ln w="26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78" name="Freeform 45"/>
            <p:cNvSpPr>
              <a:spLocks/>
            </p:cNvSpPr>
            <p:nvPr/>
          </p:nvSpPr>
          <p:spPr bwMode="auto">
            <a:xfrm>
              <a:off x="197" y="1232"/>
              <a:ext cx="59" cy="71"/>
            </a:xfrm>
            <a:custGeom>
              <a:avLst/>
              <a:gdLst>
                <a:gd name="T0" fmla="*/ 0 w 355"/>
                <a:gd name="T1" fmla="*/ 0 h 427"/>
                <a:gd name="T2" fmla="*/ 0 w 355"/>
                <a:gd name="T3" fmla="*/ 0 h 427"/>
                <a:gd name="T4" fmla="*/ 0 w 355"/>
                <a:gd name="T5" fmla="*/ 0 h 427"/>
                <a:gd name="T6" fmla="*/ 0 w 355"/>
                <a:gd name="T7" fmla="*/ 0 h 4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5"/>
                <a:gd name="T13" fmla="*/ 0 h 427"/>
                <a:gd name="T14" fmla="*/ 355 w 355"/>
                <a:gd name="T15" fmla="*/ 427 h 4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5" h="427">
                  <a:moveTo>
                    <a:pt x="0" y="256"/>
                  </a:moveTo>
                  <a:lnTo>
                    <a:pt x="355" y="0"/>
                  </a:lnTo>
                  <a:lnTo>
                    <a:pt x="256" y="427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0000FF"/>
            </a:solidFill>
            <a:ln w="17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279" name="Freeform 46"/>
            <p:cNvSpPr>
              <a:spLocks/>
            </p:cNvSpPr>
            <p:nvPr/>
          </p:nvSpPr>
          <p:spPr bwMode="auto">
            <a:xfrm>
              <a:off x="2659" y="1213"/>
              <a:ext cx="256" cy="1366"/>
            </a:xfrm>
            <a:custGeom>
              <a:avLst/>
              <a:gdLst>
                <a:gd name="T0" fmla="*/ 0 w 1537"/>
                <a:gd name="T1" fmla="*/ 0 h 8197"/>
                <a:gd name="T2" fmla="*/ 0 w 1537"/>
                <a:gd name="T3" fmla="*/ 0 h 8197"/>
                <a:gd name="T4" fmla="*/ 0 w 1537"/>
                <a:gd name="T5" fmla="*/ 0 h 8197"/>
                <a:gd name="T6" fmla="*/ 0 w 1537"/>
                <a:gd name="T7" fmla="*/ 0 h 8197"/>
                <a:gd name="T8" fmla="*/ 0 w 1537"/>
                <a:gd name="T9" fmla="*/ 0 h 8197"/>
                <a:gd name="T10" fmla="*/ 0 w 1537"/>
                <a:gd name="T11" fmla="*/ 0 h 8197"/>
                <a:gd name="T12" fmla="*/ 0 w 1537"/>
                <a:gd name="T13" fmla="*/ 0 h 8197"/>
                <a:gd name="T14" fmla="*/ 0 w 1537"/>
                <a:gd name="T15" fmla="*/ 0 h 8197"/>
                <a:gd name="T16" fmla="*/ 0 w 1537"/>
                <a:gd name="T17" fmla="*/ 0 h 8197"/>
                <a:gd name="T18" fmla="*/ 0 w 1537"/>
                <a:gd name="T19" fmla="*/ 0 h 8197"/>
                <a:gd name="T20" fmla="*/ 0 w 1537"/>
                <a:gd name="T21" fmla="*/ 0 h 8197"/>
                <a:gd name="T22" fmla="*/ 0 w 1537"/>
                <a:gd name="T23" fmla="*/ 0 h 8197"/>
                <a:gd name="T24" fmla="*/ 0 w 1537"/>
                <a:gd name="T25" fmla="*/ 0 h 8197"/>
                <a:gd name="T26" fmla="*/ 0 w 1537"/>
                <a:gd name="T27" fmla="*/ 0 h 8197"/>
                <a:gd name="T28" fmla="*/ 0 w 1537"/>
                <a:gd name="T29" fmla="*/ 0 h 8197"/>
                <a:gd name="T30" fmla="*/ 0 w 1537"/>
                <a:gd name="T31" fmla="*/ 0 h 8197"/>
                <a:gd name="T32" fmla="*/ 0 w 1537"/>
                <a:gd name="T33" fmla="*/ 0 h 8197"/>
                <a:gd name="T34" fmla="*/ 0 w 1537"/>
                <a:gd name="T35" fmla="*/ 0 h 8197"/>
                <a:gd name="T36" fmla="*/ 0 w 1537"/>
                <a:gd name="T37" fmla="*/ 0 h 8197"/>
                <a:gd name="T38" fmla="*/ 0 w 1537"/>
                <a:gd name="T39" fmla="*/ 0 h 8197"/>
                <a:gd name="T40" fmla="*/ 0 w 1537"/>
                <a:gd name="T41" fmla="*/ 0 h 8197"/>
                <a:gd name="T42" fmla="*/ 0 w 1537"/>
                <a:gd name="T43" fmla="*/ 0 h 8197"/>
                <a:gd name="T44" fmla="*/ 0 w 1537"/>
                <a:gd name="T45" fmla="*/ 0 h 8197"/>
                <a:gd name="T46" fmla="*/ 0 w 1537"/>
                <a:gd name="T47" fmla="*/ 0 h 8197"/>
                <a:gd name="T48" fmla="*/ 0 w 1537"/>
                <a:gd name="T49" fmla="*/ 0 h 8197"/>
                <a:gd name="T50" fmla="*/ 0 w 1537"/>
                <a:gd name="T51" fmla="*/ 0 h 8197"/>
                <a:gd name="T52" fmla="*/ 0 w 1537"/>
                <a:gd name="T53" fmla="*/ 1 h 8197"/>
                <a:gd name="T54" fmla="*/ 0 w 1537"/>
                <a:gd name="T55" fmla="*/ 1 h 8197"/>
                <a:gd name="T56" fmla="*/ 0 w 1537"/>
                <a:gd name="T57" fmla="*/ 1 h 8197"/>
                <a:gd name="T58" fmla="*/ 0 w 1537"/>
                <a:gd name="T59" fmla="*/ 1 h 8197"/>
                <a:gd name="T60" fmla="*/ 0 w 1537"/>
                <a:gd name="T61" fmla="*/ 1 h 8197"/>
                <a:gd name="T62" fmla="*/ 0 w 1537"/>
                <a:gd name="T63" fmla="*/ 1 h 8197"/>
                <a:gd name="T64" fmla="*/ 0 w 1537"/>
                <a:gd name="T65" fmla="*/ 1 h 8197"/>
                <a:gd name="T66" fmla="*/ 0 w 1537"/>
                <a:gd name="T67" fmla="*/ 1 h 8197"/>
                <a:gd name="T68" fmla="*/ 0 w 1537"/>
                <a:gd name="T69" fmla="*/ 1 h 8197"/>
                <a:gd name="T70" fmla="*/ 0 w 1537"/>
                <a:gd name="T71" fmla="*/ 1 h 8197"/>
                <a:gd name="T72" fmla="*/ 0 w 1537"/>
                <a:gd name="T73" fmla="*/ 1 h 8197"/>
                <a:gd name="T74" fmla="*/ 0 w 1537"/>
                <a:gd name="T75" fmla="*/ 1 h 8197"/>
                <a:gd name="T76" fmla="*/ 0 w 1537"/>
                <a:gd name="T77" fmla="*/ 1 h 8197"/>
                <a:gd name="T78" fmla="*/ 0 w 1537"/>
                <a:gd name="T79" fmla="*/ 1 h 8197"/>
                <a:gd name="T80" fmla="*/ 0 w 1537"/>
                <a:gd name="T81" fmla="*/ 1 h 8197"/>
                <a:gd name="T82" fmla="*/ 0 w 1537"/>
                <a:gd name="T83" fmla="*/ 1 h 8197"/>
                <a:gd name="T84" fmla="*/ 0 w 1537"/>
                <a:gd name="T85" fmla="*/ 1 h 8197"/>
                <a:gd name="T86" fmla="*/ 0 w 1537"/>
                <a:gd name="T87" fmla="*/ 1 h 8197"/>
                <a:gd name="T88" fmla="*/ 0 w 1537"/>
                <a:gd name="T89" fmla="*/ 1 h 8197"/>
                <a:gd name="T90" fmla="*/ 0 w 1537"/>
                <a:gd name="T91" fmla="*/ 1 h 8197"/>
                <a:gd name="T92" fmla="*/ 0 w 1537"/>
                <a:gd name="T93" fmla="*/ 1 h 8197"/>
                <a:gd name="T94" fmla="*/ 0 w 1537"/>
                <a:gd name="T95" fmla="*/ 1 h 81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37"/>
                <a:gd name="T145" fmla="*/ 0 h 8197"/>
                <a:gd name="T146" fmla="*/ 1537 w 1537"/>
                <a:gd name="T147" fmla="*/ 8197 h 81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37" h="8197">
                  <a:moveTo>
                    <a:pt x="0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6" y="8"/>
                  </a:lnTo>
                  <a:lnTo>
                    <a:pt x="10" y="16"/>
                  </a:lnTo>
                  <a:lnTo>
                    <a:pt x="19" y="25"/>
                  </a:lnTo>
                  <a:lnTo>
                    <a:pt x="27" y="39"/>
                  </a:lnTo>
                  <a:lnTo>
                    <a:pt x="41" y="57"/>
                  </a:lnTo>
                  <a:lnTo>
                    <a:pt x="56" y="79"/>
                  </a:lnTo>
                  <a:lnTo>
                    <a:pt x="75" y="105"/>
                  </a:lnTo>
                  <a:lnTo>
                    <a:pt x="98" y="135"/>
                  </a:lnTo>
                  <a:lnTo>
                    <a:pt x="123" y="172"/>
                  </a:lnTo>
                  <a:lnTo>
                    <a:pt x="151" y="212"/>
                  </a:lnTo>
                  <a:lnTo>
                    <a:pt x="183" y="258"/>
                  </a:lnTo>
                  <a:lnTo>
                    <a:pt x="217" y="308"/>
                  </a:lnTo>
                  <a:lnTo>
                    <a:pt x="254" y="362"/>
                  </a:lnTo>
                  <a:lnTo>
                    <a:pt x="295" y="423"/>
                  </a:lnTo>
                  <a:lnTo>
                    <a:pt x="336" y="486"/>
                  </a:lnTo>
                  <a:lnTo>
                    <a:pt x="381" y="552"/>
                  </a:lnTo>
                  <a:lnTo>
                    <a:pt x="427" y="624"/>
                  </a:lnTo>
                  <a:lnTo>
                    <a:pt x="474" y="697"/>
                  </a:lnTo>
                  <a:lnTo>
                    <a:pt x="523" y="775"/>
                  </a:lnTo>
                  <a:lnTo>
                    <a:pt x="572" y="856"/>
                  </a:lnTo>
                  <a:lnTo>
                    <a:pt x="621" y="939"/>
                  </a:lnTo>
                  <a:lnTo>
                    <a:pt x="673" y="1025"/>
                  </a:lnTo>
                  <a:lnTo>
                    <a:pt x="722" y="1114"/>
                  </a:lnTo>
                  <a:lnTo>
                    <a:pt x="773" y="1204"/>
                  </a:lnTo>
                  <a:lnTo>
                    <a:pt x="823" y="1296"/>
                  </a:lnTo>
                  <a:lnTo>
                    <a:pt x="872" y="1392"/>
                  </a:lnTo>
                  <a:lnTo>
                    <a:pt x="922" y="1489"/>
                  </a:lnTo>
                  <a:lnTo>
                    <a:pt x="970" y="1588"/>
                  </a:lnTo>
                  <a:lnTo>
                    <a:pt x="1016" y="1689"/>
                  </a:lnTo>
                  <a:lnTo>
                    <a:pt x="1062" y="1794"/>
                  </a:lnTo>
                  <a:lnTo>
                    <a:pt x="1107" y="1901"/>
                  </a:lnTo>
                  <a:lnTo>
                    <a:pt x="1151" y="2011"/>
                  </a:lnTo>
                  <a:lnTo>
                    <a:pt x="1192" y="2123"/>
                  </a:lnTo>
                  <a:lnTo>
                    <a:pt x="1232" y="2238"/>
                  </a:lnTo>
                  <a:lnTo>
                    <a:pt x="1272" y="2357"/>
                  </a:lnTo>
                  <a:lnTo>
                    <a:pt x="1309" y="2480"/>
                  </a:lnTo>
                  <a:lnTo>
                    <a:pt x="1344" y="2607"/>
                  </a:lnTo>
                  <a:lnTo>
                    <a:pt x="1376" y="2738"/>
                  </a:lnTo>
                  <a:lnTo>
                    <a:pt x="1407" y="2873"/>
                  </a:lnTo>
                  <a:lnTo>
                    <a:pt x="1434" y="3011"/>
                  </a:lnTo>
                  <a:lnTo>
                    <a:pt x="1460" y="3156"/>
                  </a:lnTo>
                  <a:lnTo>
                    <a:pt x="1482" y="3303"/>
                  </a:lnTo>
                  <a:lnTo>
                    <a:pt x="1500" y="3457"/>
                  </a:lnTo>
                  <a:lnTo>
                    <a:pt x="1517" y="3614"/>
                  </a:lnTo>
                  <a:lnTo>
                    <a:pt x="1526" y="3772"/>
                  </a:lnTo>
                  <a:lnTo>
                    <a:pt x="1535" y="3934"/>
                  </a:lnTo>
                  <a:lnTo>
                    <a:pt x="1537" y="4098"/>
                  </a:lnTo>
                  <a:lnTo>
                    <a:pt x="1535" y="4262"/>
                  </a:lnTo>
                  <a:lnTo>
                    <a:pt x="1526" y="4425"/>
                  </a:lnTo>
                  <a:lnTo>
                    <a:pt x="1517" y="4584"/>
                  </a:lnTo>
                  <a:lnTo>
                    <a:pt x="1500" y="4741"/>
                  </a:lnTo>
                  <a:lnTo>
                    <a:pt x="1482" y="4894"/>
                  </a:lnTo>
                  <a:lnTo>
                    <a:pt x="1460" y="5041"/>
                  </a:lnTo>
                  <a:lnTo>
                    <a:pt x="1434" y="5187"/>
                  </a:lnTo>
                  <a:lnTo>
                    <a:pt x="1407" y="5325"/>
                  </a:lnTo>
                  <a:lnTo>
                    <a:pt x="1376" y="5460"/>
                  </a:lnTo>
                  <a:lnTo>
                    <a:pt x="1344" y="5591"/>
                  </a:lnTo>
                  <a:lnTo>
                    <a:pt x="1309" y="5718"/>
                  </a:lnTo>
                  <a:lnTo>
                    <a:pt x="1272" y="5841"/>
                  </a:lnTo>
                  <a:lnTo>
                    <a:pt x="1232" y="5960"/>
                  </a:lnTo>
                  <a:lnTo>
                    <a:pt x="1192" y="6075"/>
                  </a:lnTo>
                  <a:lnTo>
                    <a:pt x="1151" y="6187"/>
                  </a:lnTo>
                  <a:lnTo>
                    <a:pt x="1107" y="6297"/>
                  </a:lnTo>
                  <a:lnTo>
                    <a:pt x="1062" y="6404"/>
                  </a:lnTo>
                  <a:lnTo>
                    <a:pt x="1016" y="6508"/>
                  </a:lnTo>
                  <a:lnTo>
                    <a:pt x="970" y="6609"/>
                  </a:lnTo>
                  <a:lnTo>
                    <a:pt x="922" y="6708"/>
                  </a:lnTo>
                  <a:lnTo>
                    <a:pt x="872" y="6805"/>
                  </a:lnTo>
                  <a:lnTo>
                    <a:pt x="823" y="6901"/>
                  </a:lnTo>
                  <a:lnTo>
                    <a:pt x="773" y="6994"/>
                  </a:lnTo>
                  <a:lnTo>
                    <a:pt x="722" y="7084"/>
                  </a:lnTo>
                  <a:lnTo>
                    <a:pt x="673" y="7173"/>
                  </a:lnTo>
                  <a:lnTo>
                    <a:pt x="621" y="7257"/>
                  </a:lnTo>
                  <a:lnTo>
                    <a:pt x="572" y="7341"/>
                  </a:lnTo>
                  <a:lnTo>
                    <a:pt x="523" y="7421"/>
                  </a:lnTo>
                  <a:lnTo>
                    <a:pt x="474" y="7500"/>
                  </a:lnTo>
                  <a:lnTo>
                    <a:pt x="427" y="7574"/>
                  </a:lnTo>
                  <a:lnTo>
                    <a:pt x="381" y="7646"/>
                  </a:lnTo>
                  <a:lnTo>
                    <a:pt x="336" y="7712"/>
                  </a:lnTo>
                  <a:lnTo>
                    <a:pt x="295" y="7775"/>
                  </a:lnTo>
                  <a:lnTo>
                    <a:pt x="254" y="7835"/>
                  </a:lnTo>
                  <a:lnTo>
                    <a:pt x="217" y="7890"/>
                  </a:lnTo>
                  <a:lnTo>
                    <a:pt x="183" y="7939"/>
                  </a:lnTo>
                  <a:lnTo>
                    <a:pt x="151" y="7985"/>
                  </a:lnTo>
                  <a:lnTo>
                    <a:pt x="123" y="8026"/>
                  </a:lnTo>
                  <a:lnTo>
                    <a:pt x="98" y="8062"/>
                  </a:lnTo>
                  <a:lnTo>
                    <a:pt x="75" y="8093"/>
                  </a:lnTo>
                  <a:lnTo>
                    <a:pt x="56" y="8118"/>
                  </a:lnTo>
                  <a:lnTo>
                    <a:pt x="41" y="8141"/>
                  </a:lnTo>
                  <a:lnTo>
                    <a:pt x="27" y="8159"/>
                  </a:lnTo>
                  <a:lnTo>
                    <a:pt x="19" y="8173"/>
                  </a:lnTo>
                  <a:lnTo>
                    <a:pt x="10" y="8182"/>
                  </a:lnTo>
                  <a:lnTo>
                    <a:pt x="0" y="8197"/>
                  </a:lnTo>
                </a:path>
              </a:pathLst>
            </a:custGeom>
            <a:noFill/>
            <a:ln w="17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80" name="Line 47"/>
            <p:cNvSpPr>
              <a:spLocks noChangeShapeType="1"/>
            </p:cNvSpPr>
            <p:nvPr/>
          </p:nvSpPr>
          <p:spPr bwMode="auto">
            <a:xfrm flipH="1">
              <a:off x="2655" y="2522"/>
              <a:ext cx="42" cy="64"/>
            </a:xfrm>
            <a:prstGeom prst="line">
              <a:avLst/>
            </a:prstGeom>
            <a:noFill/>
            <a:ln w="26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81" name="Freeform 48"/>
            <p:cNvSpPr>
              <a:spLocks/>
            </p:cNvSpPr>
            <p:nvPr/>
          </p:nvSpPr>
          <p:spPr bwMode="auto">
            <a:xfrm>
              <a:off x="2672" y="2488"/>
              <a:ext cx="59" cy="72"/>
            </a:xfrm>
            <a:custGeom>
              <a:avLst/>
              <a:gdLst>
                <a:gd name="T0" fmla="*/ 0 w 355"/>
                <a:gd name="T1" fmla="*/ 0 h 428"/>
                <a:gd name="T2" fmla="*/ 0 w 355"/>
                <a:gd name="T3" fmla="*/ 0 h 428"/>
                <a:gd name="T4" fmla="*/ 0 w 355"/>
                <a:gd name="T5" fmla="*/ 0 h 428"/>
                <a:gd name="T6" fmla="*/ 0 w 355"/>
                <a:gd name="T7" fmla="*/ 0 h 4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5"/>
                <a:gd name="T13" fmla="*/ 0 h 428"/>
                <a:gd name="T14" fmla="*/ 355 w 355"/>
                <a:gd name="T15" fmla="*/ 428 h 4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5" h="428">
                  <a:moveTo>
                    <a:pt x="355" y="172"/>
                  </a:moveTo>
                  <a:lnTo>
                    <a:pt x="0" y="428"/>
                  </a:lnTo>
                  <a:lnTo>
                    <a:pt x="99" y="0"/>
                  </a:lnTo>
                  <a:lnTo>
                    <a:pt x="355" y="172"/>
                  </a:lnTo>
                  <a:close/>
                </a:path>
              </a:pathLst>
            </a:custGeom>
            <a:solidFill>
              <a:srgbClr val="0000FF"/>
            </a:solidFill>
            <a:ln w="17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282" name="Rectangle 49"/>
            <p:cNvSpPr>
              <a:spLocks noChangeArrowheads="1"/>
            </p:cNvSpPr>
            <p:nvPr/>
          </p:nvSpPr>
          <p:spPr bwMode="auto">
            <a:xfrm>
              <a:off x="2307" y="2335"/>
              <a:ext cx="1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8</a:t>
              </a:r>
              <a:endParaRPr lang="da-DK"/>
            </a:p>
          </p:txBody>
        </p:sp>
        <p:sp>
          <p:nvSpPr>
            <p:cNvPr id="11283" name="Rectangle 50"/>
            <p:cNvSpPr>
              <a:spLocks noChangeArrowheads="1"/>
            </p:cNvSpPr>
            <p:nvPr/>
          </p:nvSpPr>
          <p:spPr bwMode="auto">
            <a:xfrm>
              <a:off x="2051" y="2335"/>
              <a:ext cx="1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1284" name="Rectangle 51"/>
            <p:cNvSpPr>
              <a:spLocks noChangeArrowheads="1"/>
            </p:cNvSpPr>
            <p:nvPr/>
          </p:nvSpPr>
          <p:spPr bwMode="auto">
            <a:xfrm>
              <a:off x="1816" y="2335"/>
              <a:ext cx="1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1285" name="Rectangle 52"/>
            <p:cNvSpPr>
              <a:spLocks noChangeArrowheads="1"/>
            </p:cNvSpPr>
            <p:nvPr/>
          </p:nvSpPr>
          <p:spPr bwMode="auto">
            <a:xfrm>
              <a:off x="1560" y="2335"/>
              <a:ext cx="1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11286" name="Rectangle 53"/>
            <p:cNvSpPr>
              <a:spLocks noChangeArrowheads="1"/>
            </p:cNvSpPr>
            <p:nvPr/>
          </p:nvSpPr>
          <p:spPr bwMode="auto">
            <a:xfrm>
              <a:off x="1283" y="2335"/>
              <a:ext cx="1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1287" name="Rectangle 54"/>
            <p:cNvSpPr>
              <a:spLocks noChangeArrowheads="1"/>
            </p:cNvSpPr>
            <p:nvPr/>
          </p:nvSpPr>
          <p:spPr bwMode="auto">
            <a:xfrm>
              <a:off x="1048" y="2335"/>
              <a:ext cx="1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1288" name="Rectangle 55"/>
            <p:cNvSpPr>
              <a:spLocks noChangeArrowheads="1"/>
            </p:cNvSpPr>
            <p:nvPr/>
          </p:nvSpPr>
          <p:spPr bwMode="auto">
            <a:xfrm>
              <a:off x="771" y="2335"/>
              <a:ext cx="1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1289" name="Rectangle 56"/>
            <p:cNvSpPr>
              <a:spLocks noChangeArrowheads="1"/>
            </p:cNvSpPr>
            <p:nvPr/>
          </p:nvSpPr>
          <p:spPr bwMode="auto">
            <a:xfrm>
              <a:off x="514" y="2335"/>
              <a:ext cx="1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1290" name="Rectangle 57"/>
            <p:cNvSpPr>
              <a:spLocks noChangeArrowheads="1"/>
            </p:cNvSpPr>
            <p:nvPr/>
          </p:nvSpPr>
          <p:spPr bwMode="auto">
            <a:xfrm>
              <a:off x="1824" y="2987"/>
              <a:ext cx="55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 i="1">
                  <a:solidFill>
                    <a:srgbClr val="0000FF"/>
                  </a:solidFill>
                </a:rPr>
                <a:t>S.top</a:t>
              </a:r>
              <a:r>
                <a:rPr lang="da-DK" sz="1900" b="1">
                  <a:solidFill>
                    <a:srgbClr val="0000FF"/>
                  </a:solidFill>
                </a:rPr>
                <a:t>=7</a:t>
              </a:r>
              <a:endParaRPr lang="da-DK"/>
            </a:p>
          </p:txBody>
        </p:sp>
        <p:sp>
          <p:nvSpPr>
            <p:cNvPr id="11291" name="Rectangle 58"/>
            <p:cNvSpPr>
              <a:spLocks noChangeArrowheads="1"/>
            </p:cNvSpPr>
            <p:nvPr/>
          </p:nvSpPr>
          <p:spPr bwMode="auto">
            <a:xfrm>
              <a:off x="250" y="1813"/>
              <a:ext cx="45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FF"/>
                  </a:solidFill>
                </a:rPr>
                <a:t>pop=4</a:t>
              </a:r>
              <a:endParaRPr lang="da-DK"/>
            </a:p>
          </p:txBody>
        </p:sp>
        <p:sp>
          <p:nvSpPr>
            <p:cNvPr id="11292" name="Rectangle 59"/>
            <p:cNvSpPr>
              <a:spLocks noChangeArrowheads="1"/>
            </p:cNvSpPr>
            <p:nvPr/>
          </p:nvSpPr>
          <p:spPr bwMode="auto">
            <a:xfrm>
              <a:off x="2180" y="1813"/>
              <a:ext cx="56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FF"/>
                  </a:solidFill>
                </a:rPr>
                <a:t>push(4)</a:t>
              </a:r>
              <a:endParaRPr lang="da-DK"/>
            </a:p>
          </p:txBody>
        </p:sp>
        <p:sp>
          <p:nvSpPr>
            <p:cNvPr id="11293" name="Line 60"/>
            <p:cNvSpPr>
              <a:spLocks noChangeShapeType="1"/>
            </p:cNvSpPr>
            <p:nvPr/>
          </p:nvSpPr>
          <p:spPr bwMode="auto">
            <a:xfrm flipV="1">
              <a:off x="696" y="2493"/>
              <a:ext cx="1" cy="256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94" name="Line 61"/>
            <p:cNvSpPr>
              <a:spLocks noChangeShapeType="1"/>
            </p:cNvSpPr>
            <p:nvPr/>
          </p:nvSpPr>
          <p:spPr bwMode="auto">
            <a:xfrm flipV="1">
              <a:off x="952" y="2493"/>
              <a:ext cx="1" cy="256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95" name="Line 62"/>
            <p:cNvSpPr>
              <a:spLocks noChangeShapeType="1"/>
            </p:cNvSpPr>
            <p:nvPr/>
          </p:nvSpPr>
          <p:spPr bwMode="auto">
            <a:xfrm flipV="1">
              <a:off x="1208" y="2493"/>
              <a:ext cx="1" cy="256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96" name="Line 63"/>
            <p:cNvSpPr>
              <a:spLocks noChangeShapeType="1"/>
            </p:cNvSpPr>
            <p:nvPr/>
          </p:nvSpPr>
          <p:spPr bwMode="auto">
            <a:xfrm flipV="1">
              <a:off x="1464" y="2493"/>
              <a:ext cx="1" cy="256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97" name="Line 64"/>
            <p:cNvSpPr>
              <a:spLocks noChangeShapeType="1"/>
            </p:cNvSpPr>
            <p:nvPr/>
          </p:nvSpPr>
          <p:spPr bwMode="auto">
            <a:xfrm flipV="1">
              <a:off x="1720" y="2493"/>
              <a:ext cx="1" cy="256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98" name="Line 65"/>
            <p:cNvSpPr>
              <a:spLocks noChangeShapeType="1"/>
            </p:cNvSpPr>
            <p:nvPr/>
          </p:nvSpPr>
          <p:spPr bwMode="auto">
            <a:xfrm flipV="1">
              <a:off x="1976" y="2493"/>
              <a:ext cx="1" cy="256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99" name="Line 66"/>
            <p:cNvSpPr>
              <a:spLocks noChangeShapeType="1"/>
            </p:cNvSpPr>
            <p:nvPr/>
          </p:nvSpPr>
          <p:spPr bwMode="auto">
            <a:xfrm flipV="1">
              <a:off x="2232" y="2493"/>
              <a:ext cx="1" cy="256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00" name="Rectangle 67"/>
            <p:cNvSpPr>
              <a:spLocks noChangeArrowheads="1"/>
            </p:cNvSpPr>
            <p:nvPr/>
          </p:nvSpPr>
          <p:spPr bwMode="auto">
            <a:xfrm>
              <a:off x="1754" y="2539"/>
              <a:ext cx="18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-3</a:t>
              </a:r>
              <a:endParaRPr lang="da-DK"/>
            </a:p>
          </p:txBody>
        </p:sp>
        <p:sp>
          <p:nvSpPr>
            <p:cNvPr id="11301" name="Rectangle 68"/>
            <p:cNvSpPr>
              <a:spLocks noChangeArrowheads="1"/>
            </p:cNvSpPr>
            <p:nvPr/>
          </p:nvSpPr>
          <p:spPr bwMode="auto">
            <a:xfrm>
              <a:off x="1521" y="2539"/>
              <a:ext cx="1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1302" name="Rectangle 69"/>
            <p:cNvSpPr>
              <a:spLocks noChangeArrowheads="1"/>
            </p:cNvSpPr>
            <p:nvPr/>
          </p:nvSpPr>
          <p:spPr bwMode="auto">
            <a:xfrm>
              <a:off x="1265" y="2539"/>
              <a:ext cx="1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1303" name="Rectangle 70"/>
            <p:cNvSpPr>
              <a:spLocks noChangeArrowheads="1"/>
            </p:cNvSpPr>
            <p:nvPr/>
          </p:nvSpPr>
          <p:spPr bwMode="auto">
            <a:xfrm>
              <a:off x="1009" y="2539"/>
              <a:ext cx="1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1304" name="Rectangle 71"/>
            <p:cNvSpPr>
              <a:spLocks noChangeArrowheads="1"/>
            </p:cNvSpPr>
            <p:nvPr/>
          </p:nvSpPr>
          <p:spPr bwMode="auto">
            <a:xfrm>
              <a:off x="753" y="2539"/>
              <a:ext cx="1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1305" name="Rectangle 72"/>
            <p:cNvSpPr>
              <a:spLocks noChangeArrowheads="1"/>
            </p:cNvSpPr>
            <p:nvPr/>
          </p:nvSpPr>
          <p:spPr bwMode="auto">
            <a:xfrm>
              <a:off x="496" y="2539"/>
              <a:ext cx="1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1306" name="Rectangle 73"/>
            <p:cNvSpPr>
              <a:spLocks noChangeArrowheads="1"/>
            </p:cNvSpPr>
            <p:nvPr/>
          </p:nvSpPr>
          <p:spPr bwMode="auto">
            <a:xfrm>
              <a:off x="2033" y="2539"/>
              <a:ext cx="1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9" name="Picture 15" descr="oct29_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337185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Stak : </a:t>
            </a:r>
            <a:r>
              <a:rPr lang="da-DK" b="1" smtClean="0">
                <a:solidFill>
                  <a:srgbClr val="FF0000"/>
                </a:solidFill>
              </a:rPr>
              <a:t>Overløb</a:t>
            </a:r>
            <a:endParaRPr lang="en-US" b="1" smtClean="0">
              <a:solidFill>
                <a:srgbClr val="FF0000"/>
              </a:solidFill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819400" y="3810000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sz="8000" b="1">
                <a:solidFill>
                  <a:srgbClr val="FF0000"/>
                </a:solidFill>
              </a:rPr>
              <a:t>?</a:t>
            </a:r>
            <a:endParaRPr lang="en-US" sz="8000" b="1">
              <a:solidFill>
                <a:srgbClr val="FF0000"/>
              </a:solidFill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990600" y="6019800"/>
            <a:ext cx="746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3200" b="1">
                <a:solidFill>
                  <a:schemeClr val="accent2"/>
                </a:solidFill>
              </a:rPr>
              <a:t>Array fordobling :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3200" b="1">
                <a:solidFill>
                  <a:schemeClr val="accent2"/>
                </a:solidFill>
              </a:rPr>
              <a:t> tid </a:t>
            </a:r>
            <a:endParaRPr lang="en-US" sz="3200" b="1">
              <a:solidFill>
                <a:schemeClr val="accent2"/>
              </a:solidFill>
            </a:endParaRPr>
          </a:p>
        </p:txBody>
      </p:sp>
      <p:grpSp>
        <p:nvGrpSpPr>
          <p:cNvPr id="12294" name="Group 10"/>
          <p:cNvGrpSpPr>
            <a:grpSpLocks noChangeAspect="1"/>
          </p:cNvGrpSpPr>
          <p:nvPr/>
        </p:nvGrpSpPr>
        <p:grpSpPr bwMode="auto">
          <a:xfrm>
            <a:off x="1143000" y="1570038"/>
            <a:ext cx="5638800" cy="2578100"/>
            <a:chOff x="720" y="989"/>
            <a:chExt cx="3552" cy="1624"/>
          </a:xfrm>
        </p:grpSpPr>
        <p:sp>
          <p:nvSpPr>
            <p:cNvPr id="12342" name="AutoShape 9"/>
            <p:cNvSpPr>
              <a:spLocks noChangeAspect="1" noChangeArrowheads="1" noTextEdit="1"/>
            </p:cNvSpPr>
            <p:nvPr/>
          </p:nvSpPr>
          <p:spPr bwMode="auto">
            <a:xfrm>
              <a:off x="720" y="1008"/>
              <a:ext cx="3552" cy="1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43" name="Rectangle 11"/>
            <p:cNvSpPr>
              <a:spLocks noChangeArrowheads="1"/>
            </p:cNvSpPr>
            <p:nvPr/>
          </p:nvSpPr>
          <p:spPr bwMode="auto">
            <a:xfrm>
              <a:off x="734" y="1166"/>
              <a:ext cx="2295" cy="286"/>
            </a:xfrm>
            <a:prstGeom prst="rect">
              <a:avLst/>
            </a:prstGeom>
            <a:solidFill>
              <a:srgbClr val="FFFF0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44" name="Line 12"/>
            <p:cNvSpPr>
              <a:spLocks noChangeShapeType="1"/>
            </p:cNvSpPr>
            <p:nvPr/>
          </p:nvSpPr>
          <p:spPr bwMode="auto">
            <a:xfrm flipV="1">
              <a:off x="2885" y="1529"/>
              <a:ext cx="1" cy="186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45" name="Freeform 13"/>
            <p:cNvSpPr>
              <a:spLocks/>
            </p:cNvSpPr>
            <p:nvPr/>
          </p:nvSpPr>
          <p:spPr bwMode="auto">
            <a:xfrm>
              <a:off x="2857" y="1478"/>
              <a:ext cx="57" cy="76"/>
            </a:xfrm>
            <a:custGeom>
              <a:avLst/>
              <a:gdLst>
                <a:gd name="T0" fmla="*/ 0 w 287"/>
                <a:gd name="T1" fmla="*/ 0 h 382"/>
                <a:gd name="T2" fmla="*/ 0 w 287"/>
                <a:gd name="T3" fmla="*/ 0 h 382"/>
                <a:gd name="T4" fmla="*/ 0 w 287"/>
                <a:gd name="T5" fmla="*/ 0 h 382"/>
                <a:gd name="T6" fmla="*/ 0 w 287"/>
                <a:gd name="T7" fmla="*/ 0 h 3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7"/>
                <a:gd name="T13" fmla="*/ 0 h 382"/>
                <a:gd name="T14" fmla="*/ 287 w 287"/>
                <a:gd name="T15" fmla="*/ 382 h 3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7" h="382">
                  <a:moveTo>
                    <a:pt x="0" y="382"/>
                  </a:moveTo>
                  <a:lnTo>
                    <a:pt x="143" y="0"/>
                  </a:lnTo>
                  <a:lnTo>
                    <a:pt x="287" y="382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46" name="Freeform 14"/>
            <p:cNvSpPr>
              <a:spLocks/>
            </p:cNvSpPr>
            <p:nvPr/>
          </p:nvSpPr>
          <p:spPr bwMode="auto">
            <a:xfrm>
              <a:off x="3125" y="1357"/>
              <a:ext cx="286" cy="1242"/>
            </a:xfrm>
            <a:custGeom>
              <a:avLst/>
              <a:gdLst>
                <a:gd name="T0" fmla="*/ 0 w 1434"/>
                <a:gd name="T1" fmla="*/ 0 h 6211"/>
                <a:gd name="T2" fmla="*/ 0 w 1434"/>
                <a:gd name="T3" fmla="*/ 0 h 6211"/>
                <a:gd name="T4" fmla="*/ 0 w 1434"/>
                <a:gd name="T5" fmla="*/ 0 h 6211"/>
                <a:gd name="T6" fmla="*/ 0 w 1434"/>
                <a:gd name="T7" fmla="*/ 0 h 6211"/>
                <a:gd name="T8" fmla="*/ 0 w 1434"/>
                <a:gd name="T9" fmla="*/ 0 h 6211"/>
                <a:gd name="T10" fmla="*/ 0 w 1434"/>
                <a:gd name="T11" fmla="*/ 0 h 6211"/>
                <a:gd name="T12" fmla="*/ 0 w 1434"/>
                <a:gd name="T13" fmla="*/ 0 h 6211"/>
                <a:gd name="T14" fmla="*/ 0 w 1434"/>
                <a:gd name="T15" fmla="*/ 0 h 6211"/>
                <a:gd name="T16" fmla="*/ 0 w 1434"/>
                <a:gd name="T17" fmla="*/ 0 h 6211"/>
                <a:gd name="T18" fmla="*/ 0 w 1434"/>
                <a:gd name="T19" fmla="*/ 0 h 6211"/>
                <a:gd name="T20" fmla="*/ 0 w 1434"/>
                <a:gd name="T21" fmla="*/ 0 h 6211"/>
                <a:gd name="T22" fmla="*/ 0 w 1434"/>
                <a:gd name="T23" fmla="*/ 0 h 6211"/>
                <a:gd name="T24" fmla="*/ 0 w 1434"/>
                <a:gd name="T25" fmla="*/ 0 h 6211"/>
                <a:gd name="T26" fmla="*/ 0 w 1434"/>
                <a:gd name="T27" fmla="*/ 0 h 6211"/>
                <a:gd name="T28" fmla="*/ 0 w 1434"/>
                <a:gd name="T29" fmla="*/ 0 h 6211"/>
                <a:gd name="T30" fmla="*/ 0 w 1434"/>
                <a:gd name="T31" fmla="*/ 0 h 6211"/>
                <a:gd name="T32" fmla="*/ 0 w 1434"/>
                <a:gd name="T33" fmla="*/ 1 h 6211"/>
                <a:gd name="T34" fmla="*/ 0 w 1434"/>
                <a:gd name="T35" fmla="*/ 1 h 6211"/>
                <a:gd name="T36" fmla="*/ 0 w 1434"/>
                <a:gd name="T37" fmla="*/ 1 h 6211"/>
                <a:gd name="T38" fmla="*/ 0 w 1434"/>
                <a:gd name="T39" fmla="*/ 1 h 6211"/>
                <a:gd name="T40" fmla="*/ 0 w 1434"/>
                <a:gd name="T41" fmla="*/ 1 h 6211"/>
                <a:gd name="T42" fmla="*/ 0 w 1434"/>
                <a:gd name="T43" fmla="*/ 1 h 6211"/>
                <a:gd name="T44" fmla="*/ 0 w 1434"/>
                <a:gd name="T45" fmla="*/ 1 h 6211"/>
                <a:gd name="T46" fmla="*/ 0 w 1434"/>
                <a:gd name="T47" fmla="*/ 1 h 6211"/>
                <a:gd name="T48" fmla="*/ 0 w 1434"/>
                <a:gd name="T49" fmla="*/ 1 h 6211"/>
                <a:gd name="T50" fmla="*/ 0 w 1434"/>
                <a:gd name="T51" fmla="*/ 1 h 6211"/>
                <a:gd name="T52" fmla="*/ 0 w 1434"/>
                <a:gd name="T53" fmla="*/ 1 h 6211"/>
                <a:gd name="T54" fmla="*/ 0 w 1434"/>
                <a:gd name="T55" fmla="*/ 1 h 6211"/>
                <a:gd name="T56" fmla="*/ 0 w 1434"/>
                <a:gd name="T57" fmla="*/ 1 h 6211"/>
                <a:gd name="T58" fmla="*/ 0 w 1434"/>
                <a:gd name="T59" fmla="*/ 2 h 6211"/>
                <a:gd name="T60" fmla="*/ 0 w 1434"/>
                <a:gd name="T61" fmla="*/ 2 h 6211"/>
                <a:gd name="T62" fmla="*/ 0 w 1434"/>
                <a:gd name="T63" fmla="*/ 2 h 6211"/>
                <a:gd name="T64" fmla="*/ 0 w 1434"/>
                <a:gd name="T65" fmla="*/ 2 h 6211"/>
                <a:gd name="T66" fmla="*/ 0 w 1434"/>
                <a:gd name="T67" fmla="*/ 2 h 6211"/>
                <a:gd name="T68" fmla="*/ 0 w 1434"/>
                <a:gd name="T69" fmla="*/ 2 h 6211"/>
                <a:gd name="T70" fmla="*/ 0 w 1434"/>
                <a:gd name="T71" fmla="*/ 2 h 6211"/>
                <a:gd name="T72" fmla="*/ 0 w 1434"/>
                <a:gd name="T73" fmla="*/ 2 h 6211"/>
                <a:gd name="T74" fmla="*/ 0 w 1434"/>
                <a:gd name="T75" fmla="*/ 2 h 6211"/>
                <a:gd name="T76" fmla="*/ 0 w 1434"/>
                <a:gd name="T77" fmla="*/ 2 h 6211"/>
                <a:gd name="T78" fmla="*/ 0 w 1434"/>
                <a:gd name="T79" fmla="*/ 2 h 6211"/>
                <a:gd name="T80" fmla="*/ 0 w 1434"/>
                <a:gd name="T81" fmla="*/ 2 h 6211"/>
                <a:gd name="T82" fmla="*/ 0 w 1434"/>
                <a:gd name="T83" fmla="*/ 2 h 6211"/>
                <a:gd name="T84" fmla="*/ 0 w 1434"/>
                <a:gd name="T85" fmla="*/ 2 h 62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34"/>
                <a:gd name="T130" fmla="*/ 0 h 6211"/>
                <a:gd name="T131" fmla="*/ 1434 w 1434"/>
                <a:gd name="T132" fmla="*/ 6211 h 62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34" h="6211">
                  <a:moveTo>
                    <a:pt x="0" y="0"/>
                  </a:moveTo>
                  <a:lnTo>
                    <a:pt x="1" y="1"/>
                  </a:lnTo>
                  <a:lnTo>
                    <a:pt x="3" y="3"/>
                  </a:lnTo>
                  <a:lnTo>
                    <a:pt x="8" y="7"/>
                  </a:lnTo>
                  <a:lnTo>
                    <a:pt x="14" y="14"/>
                  </a:lnTo>
                  <a:lnTo>
                    <a:pt x="24" y="22"/>
                  </a:lnTo>
                  <a:lnTo>
                    <a:pt x="38" y="35"/>
                  </a:lnTo>
                  <a:lnTo>
                    <a:pt x="54" y="51"/>
                  </a:lnTo>
                  <a:lnTo>
                    <a:pt x="75" y="72"/>
                  </a:lnTo>
                  <a:lnTo>
                    <a:pt x="99" y="95"/>
                  </a:lnTo>
                  <a:lnTo>
                    <a:pt x="127" y="123"/>
                  </a:lnTo>
                  <a:lnTo>
                    <a:pt x="160" y="156"/>
                  </a:lnTo>
                  <a:lnTo>
                    <a:pt x="195" y="191"/>
                  </a:lnTo>
                  <a:lnTo>
                    <a:pt x="234" y="231"/>
                  </a:lnTo>
                  <a:lnTo>
                    <a:pt x="277" y="275"/>
                  </a:lnTo>
                  <a:lnTo>
                    <a:pt x="322" y="323"/>
                  </a:lnTo>
                  <a:lnTo>
                    <a:pt x="370" y="374"/>
                  </a:lnTo>
                  <a:lnTo>
                    <a:pt x="418" y="428"/>
                  </a:lnTo>
                  <a:lnTo>
                    <a:pt x="469" y="484"/>
                  </a:lnTo>
                  <a:lnTo>
                    <a:pt x="521" y="545"/>
                  </a:lnTo>
                  <a:lnTo>
                    <a:pt x="574" y="607"/>
                  </a:lnTo>
                  <a:lnTo>
                    <a:pt x="628" y="672"/>
                  </a:lnTo>
                  <a:lnTo>
                    <a:pt x="680" y="739"/>
                  </a:lnTo>
                  <a:lnTo>
                    <a:pt x="734" y="809"/>
                  </a:lnTo>
                  <a:lnTo>
                    <a:pt x="787" y="881"/>
                  </a:lnTo>
                  <a:lnTo>
                    <a:pt x="839" y="953"/>
                  </a:lnTo>
                  <a:lnTo>
                    <a:pt x="890" y="1030"/>
                  </a:lnTo>
                  <a:lnTo>
                    <a:pt x="940" y="1110"/>
                  </a:lnTo>
                  <a:lnTo>
                    <a:pt x="990" y="1192"/>
                  </a:lnTo>
                  <a:lnTo>
                    <a:pt x="1038" y="1274"/>
                  </a:lnTo>
                  <a:lnTo>
                    <a:pt x="1083" y="1362"/>
                  </a:lnTo>
                  <a:lnTo>
                    <a:pt x="1127" y="1453"/>
                  </a:lnTo>
                  <a:lnTo>
                    <a:pt x="1170" y="1545"/>
                  </a:lnTo>
                  <a:lnTo>
                    <a:pt x="1209" y="1643"/>
                  </a:lnTo>
                  <a:lnTo>
                    <a:pt x="1246" y="1745"/>
                  </a:lnTo>
                  <a:lnTo>
                    <a:pt x="1282" y="1850"/>
                  </a:lnTo>
                  <a:lnTo>
                    <a:pt x="1314" y="1962"/>
                  </a:lnTo>
                  <a:lnTo>
                    <a:pt x="1343" y="2077"/>
                  </a:lnTo>
                  <a:lnTo>
                    <a:pt x="1368" y="2198"/>
                  </a:lnTo>
                  <a:lnTo>
                    <a:pt x="1391" y="2324"/>
                  </a:lnTo>
                  <a:lnTo>
                    <a:pt x="1408" y="2454"/>
                  </a:lnTo>
                  <a:lnTo>
                    <a:pt x="1422" y="2588"/>
                  </a:lnTo>
                  <a:lnTo>
                    <a:pt x="1431" y="2727"/>
                  </a:lnTo>
                  <a:lnTo>
                    <a:pt x="1434" y="2866"/>
                  </a:lnTo>
                  <a:lnTo>
                    <a:pt x="1431" y="3002"/>
                  </a:lnTo>
                  <a:lnTo>
                    <a:pt x="1425" y="3137"/>
                  </a:lnTo>
                  <a:lnTo>
                    <a:pt x="1412" y="3269"/>
                  </a:lnTo>
                  <a:lnTo>
                    <a:pt x="1394" y="3401"/>
                  </a:lnTo>
                  <a:lnTo>
                    <a:pt x="1375" y="3527"/>
                  </a:lnTo>
                  <a:lnTo>
                    <a:pt x="1350" y="3653"/>
                  </a:lnTo>
                  <a:lnTo>
                    <a:pt x="1323" y="3774"/>
                  </a:lnTo>
                  <a:lnTo>
                    <a:pt x="1293" y="3890"/>
                  </a:lnTo>
                  <a:lnTo>
                    <a:pt x="1260" y="4005"/>
                  </a:lnTo>
                  <a:lnTo>
                    <a:pt x="1225" y="4116"/>
                  </a:lnTo>
                  <a:lnTo>
                    <a:pt x="1188" y="4224"/>
                  </a:lnTo>
                  <a:lnTo>
                    <a:pt x="1149" y="4329"/>
                  </a:lnTo>
                  <a:lnTo>
                    <a:pt x="1107" y="4431"/>
                  </a:lnTo>
                  <a:lnTo>
                    <a:pt x="1065" y="4529"/>
                  </a:lnTo>
                  <a:lnTo>
                    <a:pt x="1021" y="4627"/>
                  </a:lnTo>
                  <a:lnTo>
                    <a:pt x="975" y="4720"/>
                  </a:lnTo>
                  <a:lnTo>
                    <a:pt x="927" y="4813"/>
                  </a:lnTo>
                  <a:lnTo>
                    <a:pt x="879" y="4903"/>
                  </a:lnTo>
                  <a:lnTo>
                    <a:pt x="831" y="4993"/>
                  </a:lnTo>
                  <a:lnTo>
                    <a:pt x="781" y="5081"/>
                  </a:lnTo>
                  <a:lnTo>
                    <a:pt x="730" y="5164"/>
                  </a:lnTo>
                  <a:lnTo>
                    <a:pt x="679" y="5249"/>
                  </a:lnTo>
                  <a:lnTo>
                    <a:pt x="628" y="5330"/>
                  </a:lnTo>
                  <a:lnTo>
                    <a:pt x="577" y="5410"/>
                  </a:lnTo>
                  <a:lnTo>
                    <a:pt x="526" y="5486"/>
                  </a:lnTo>
                  <a:lnTo>
                    <a:pt x="476" y="5560"/>
                  </a:lnTo>
                  <a:lnTo>
                    <a:pt x="427" y="5631"/>
                  </a:lnTo>
                  <a:lnTo>
                    <a:pt x="379" y="5699"/>
                  </a:lnTo>
                  <a:lnTo>
                    <a:pt x="333" y="5763"/>
                  </a:lnTo>
                  <a:lnTo>
                    <a:pt x="290" y="5826"/>
                  </a:lnTo>
                  <a:lnTo>
                    <a:pt x="248" y="5881"/>
                  </a:lnTo>
                  <a:lnTo>
                    <a:pt x="211" y="5934"/>
                  </a:lnTo>
                  <a:lnTo>
                    <a:pt x="175" y="5982"/>
                  </a:lnTo>
                  <a:lnTo>
                    <a:pt x="143" y="6024"/>
                  </a:lnTo>
                  <a:lnTo>
                    <a:pt x="113" y="6063"/>
                  </a:lnTo>
                  <a:lnTo>
                    <a:pt x="87" y="6096"/>
                  </a:lnTo>
                  <a:lnTo>
                    <a:pt x="66" y="6125"/>
                  </a:lnTo>
                  <a:lnTo>
                    <a:pt x="48" y="6149"/>
                  </a:lnTo>
                  <a:lnTo>
                    <a:pt x="33" y="6168"/>
                  </a:lnTo>
                  <a:lnTo>
                    <a:pt x="22" y="6184"/>
                  </a:lnTo>
                  <a:lnTo>
                    <a:pt x="12" y="6195"/>
                  </a:lnTo>
                  <a:lnTo>
                    <a:pt x="0" y="6211"/>
                  </a:lnTo>
                </a:path>
              </a:pathLst>
            </a:custGeom>
            <a:noFill/>
            <a:ln w="19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47" name="Line 15"/>
            <p:cNvSpPr>
              <a:spLocks noChangeShapeType="1"/>
            </p:cNvSpPr>
            <p:nvPr/>
          </p:nvSpPr>
          <p:spPr bwMode="auto">
            <a:xfrm flipH="1">
              <a:off x="3119" y="2539"/>
              <a:ext cx="53" cy="67"/>
            </a:xfrm>
            <a:prstGeom prst="line">
              <a:avLst/>
            </a:prstGeom>
            <a:noFill/>
            <a:ln w="29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48" name="Freeform 16"/>
            <p:cNvSpPr>
              <a:spLocks/>
            </p:cNvSpPr>
            <p:nvPr/>
          </p:nvSpPr>
          <p:spPr bwMode="auto">
            <a:xfrm>
              <a:off x="3140" y="2501"/>
              <a:ext cx="71" cy="78"/>
            </a:xfrm>
            <a:custGeom>
              <a:avLst/>
              <a:gdLst>
                <a:gd name="T0" fmla="*/ 0 w 352"/>
                <a:gd name="T1" fmla="*/ 0 h 389"/>
                <a:gd name="T2" fmla="*/ 0 w 352"/>
                <a:gd name="T3" fmla="*/ 0 h 389"/>
                <a:gd name="T4" fmla="*/ 0 w 352"/>
                <a:gd name="T5" fmla="*/ 0 h 389"/>
                <a:gd name="T6" fmla="*/ 0 w 352"/>
                <a:gd name="T7" fmla="*/ 0 h 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2"/>
                <a:gd name="T13" fmla="*/ 0 h 389"/>
                <a:gd name="T14" fmla="*/ 352 w 352"/>
                <a:gd name="T15" fmla="*/ 389 h 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2" h="389">
                  <a:moveTo>
                    <a:pt x="352" y="181"/>
                  </a:moveTo>
                  <a:lnTo>
                    <a:pt x="0" y="389"/>
                  </a:lnTo>
                  <a:lnTo>
                    <a:pt x="128" y="0"/>
                  </a:lnTo>
                  <a:lnTo>
                    <a:pt x="352" y="181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49" name="Rectangle 17"/>
            <p:cNvSpPr>
              <a:spLocks noChangeArrowheads="1"/>
            </p:cNvSpPr>
            <p:nvPr/>
          </p:nvSpPr>
          <p:spPr bwMode="auto">
            <a:xfrm>
              <a:off x="2826" y="989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8</a:t>
              </a:r>
              <a:endParaRPr lang="da-DK"/>
            </a:p>
          </p:txBody>
        </p:sp>
        <p:sp>
          <p:nvSpPr>
            <p:cNvPr id="12350" name="Rectangle 18"/>
            <p:cNvSpPr>
              <a:spLocks noChangeArrowheads="1"/>
            </p:cNvSpPr>
            <p:nvPr/>
          </p:nvSpPr>
          <p:spPr bwMode="auto">
            <a:xfrm>
              <a:off x="2539" y="989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2351" name="Rectangle 19"/>
            <p:cNvSpPr>
              <a:spLocks noChangeArrowheads="1"/>
            </p:cNvSpPr>
            <p:nvPr/>
          </p:nvSpPr>
          <p:spPr bwMode="auto">
            <a:xfrm>
              <a:off x="2277" y="989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2352" name="Rectangle 20"/>
            <p:cNvSpPr>
              <a:spLocks noChangeArrowheads="1"/>
            </p:cNvSpPr>
            <p:nvPr/>
          </p:nvSpPr>
          <p:spPr bwMode="auto">
            <a:xfrm>
              <a:off x="1990" y="989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12353" name="Rectangle 21"/>
            <p:cNvSpPr>
              <a:spLocks noChangeArrowheads="1"/>
            </p:cNvSpPr>
            <p:nvPr/>
          </p:nvSpPr>
          <p:spPr bwMode="auto">
            <a:xfrm>
              <a:off x="1679" y="989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2354" name="Rectangle 22"/>
            <p:cNvSpPr>
              <a:spLocks noChangeArrowheads="1"/>
            </p:cNvSpPr>
            <p:nvPr/>
          </p:nvSpPr>
          <p:spPr bwMode="auto">
            <a:xfrm>
              <a:off x="1416" y="989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2355" name="Rectangle 23"/>
            <p:cNvSpPr>
              <a:spLocks noChangeArrowheads="1"/>
            </p:cNvSpPr>
            <p:nvPr/>
          </p:nvSpPr>
          <p:spPr bwMode="auto">
            <a:xfrm>
              <a:off x="1105" y="989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2356" name="Rectangle 24"/>
            <p:cNvSpPr>
              <a:spLocks noChangeArrowheads="1"/>
            </p:cNvSpPr>
            <p:nvPr/>
          </p:nvSpPr>
          <p:spPr bwMode="auto">
            <a:xfrm>
              <a:off x="818" y="989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2357" name="Rectangle 25"/>
            <p:cNvSpPr>
              <a:spLocks noChangeArrowheads="1"/>
            </p:cNvSpPr>
            <p:nvPr/>
          </p:nvSpPr>
          <p:spPr bwMode="auto">
            <a:xfrm>
              <a:off x="2576" y="1695"/>
              <a:ext cx="61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S.top</a:t>
              </a:r>
              <a:r>
                <a:rPr lang="da-DK" sz="2100" b="1">
                  <a:solidFill>
                    <a:srgbClr val="0000FF"/>
                  </a:solidFill>
                </a:rPr>
                <a:t>=8</a:t>
              </a:r>
              <a:endParaRPr lang="da-DK"/>
            </a:p>
          </p:txBody>
        </p:sp>
        <p:sp>
          <p:nvSpPr>
            <p:cNvPr id="12358" name="Rectangle 26"/>
            <p:cNvSpPr>
              <a:spLocks noChangeArrowheads="1"/>
            </p:cNvSpPr>
            <p:nvPr/>
          </p:nvSpPr>
          <p:spPr bwMode="auto">
            <a:xfrm>
              <a:off x="3546" y="1814"/>
              <a:ext cx="72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FF"/>
                  </a:solidFill>
                </a:rPr>
                <a:t>Push(13)</a:t>
              </a:r>
              <a:endParaRPr lang="da-DK"/>
            </a:p>
          </p:txBody>
        </p:sp>
        <p:sp>
          <p:nvSpPr>
            <p:cNvPr id="12359" name="Line 27"/>
            <p:cNvSpPr>
              <a:spLocks noChangeShapeType="1"/>
            </p:cNvSpPr>
            <p:nvPr/>
          </p:nvSpPr>
          <p:spPr bwMode="auto">
            <a:xfrm flipV="1">
              <a:off x="1021" y="1166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60" name="Line 28"/>
            <p:cNvSpPr>
              <a:spLocks noChangeShapeType="1"/>
            </p:cNvSpPr>
            <p:nvPr/>
          </p:nvSpPr>
          <p:spPr bwMode="auto">
            <a:xfrm flipV="1">
              <a:off x="1308" y="1166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61" name="Line 29"/>
            <p:cNvSpPr>
              <a:spLocks noChangeShapeType="1"/>
            </p:cNvSpPr>
            <p:nvPr/>
          </p:nvSpPr>
          <p:spPr bwMode="auto">
            <a:xfrm flipV="1">
              <a:off x="1595" y="1166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62" name="Line 30"/>
            <p:cNvSpPr>
              <a:spLocks noChangeShapeType="1"/>
            </p:cNvSpPr>
            <p:nvPr/>
          </p:nvSpPr>
          <p:spPr bwMode="auto">
            <a:xfrm flipV="1">
              <a:off x="1881" y="1166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63" name="Line 31"/>
            <p:cNvSpPr>
              <a:spLocks noChangeShapeType="1"/>
            </p:cNvSpPr>
            <p:nvPr/>
          </p:nvSpPr>
          <p:spPr bwMode="auto">
            <a:xfrm flipV="1">
              <a:off x="2168" y="1166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64" name="Line 32"/>
            <p:cNvSpPr>
              <a:spLocks noChangeShapeType="1"/>
            </p:cNvSpPr>
            <p:nvPr/>
          </p:nvSpPr>
          <p:spPr bwMode="auto">
            <a:xfrm flipV="1">
              <a:off x="2455" y="1166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65" name="Line 33"/>
            <p:cNvSpPr>
              <a:spLocks noChangeShapeType="1"/>
            </p:cNvSpPr>
            <p:nvPr/>
          </p:nvSpPr>
          <p:spPr bwMode="auto">
            <a:xfrm flipV="1">
              <a:off x="2742" y="1166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66" name="Rectangle 34"/>
            <p:cNvSpPr>
              <a:spLocks noChangeArrowheads="1"/>
            </p:cNvSpPr>
            <p:nvPr/>
          </p:nvSpPr>
          <p:spPr bwMode="auto">
            <a:xfrm>
              <a:off x="2207" y="1217"/>
              <a:ext cx="21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-3</a:t>
              </a:r>
              <a:endParaRPr lang="da-DK"/>
            </a:p>
          </p:txBody>
        </p:sp>
        <p:sp>
          <p:nvSpPr>
            <p:cNvPr id="12367" name="Rectangle 35"/>
            <p:cNvSpPr>
              <a:spLocks noChangeArrowheads="1"/>
            </p:cNvSpPr>
            <p:nvPr/>
          </p:nvSpPr>
          <p:spPr bwMode="auto">
            <a:xfrm>
              <a:off x="1945" y="1217"/>
              <a:ext cx="16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2368" name="Rectangle 36"/>
            <p:cNvSpPr>
              <a:spLocks noChangeArrowheads="1"/>
            </p:cNvSpPr>
            <p:nvPr/>
          </p:nvSpPr>
          <p:spPr bwMode="auto">
            <a:xfrm>
              <a:off x="1658" y="1217"/>
              <a:ext cx="16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2369" name="Rectangle 37"/>
            <p:cNvSpPr>
              <a:spLocks noChangeArrowheads="1"/>
            </p:cNvSpPr>
            <p:nvPr/>
          </p:nvSpPr>
          <p:spPr bwMode="auto">
            <a:xfrm>
              <a:off x="1371" y="1217"/>
              <a:ext cx="16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2370" name="Rectangle 38"/>
            <p:cNvSpPr>
              <a:spLocks noChangeArrowheads="1"/>
            </p:cNvSpPr>
            <p:nvPr/>
          </p:nvSpPr>
          <p:spPr bwMode="auto">
            <a:xfrm>
              <a:off x="1084" y="1217"/>
              <a:ext cx="16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2371" name="Rectangle 39"/>
            <p:cNvSpPr>
              <a:spLocks noChangeArrowheads="1"/>
            </p:cNvSpPr>
            <p:nvPr/>
          </p:nvSpPr>
          <p:spPr bwMode="auto">
            <a:xfrm>
              <a:off x="797" y="1217"/>
              <a:ext cx="16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2372" name="Rectangle 40"/>
            <p:cNvSpPr>
              <a:spLocks noChangeArrowheads="1"/>
            </p:cNvSpPr>
            <p:nvPr/>
          </p:nvSpPr>
          <p:spPr bwMode="auto">
            <a:xfrm>
              <a:off x="2518" y="1217"/>
              <a:ext cx="16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2373" name="Rectangle 41"/>
            <p:cNvSpPr>
              <a:spLocks noChangeArrowheads="1"/>
            </p:cNvSpPr>
            <p:nvPr/>
          </p:nvSpPr>
          <p:spPr bwMode="auto">
            <a:xfrm>
              <a:off x="2805" y="1217"/>
              <a:ext cx="16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9</a:t>
              </a:r>
              <a:endParaRPr lang="da-DK"/>
            </a:p>
          </p:txBody>
        </p:sp>
      </p:grpSp>
      <p:grpSp>
        <p:nvGrpSpPr>
          <p:cNvPr id="3" name="Group 44"/>
          <p:cNvGrpSpPr>
            <a:grpSpLocks noChangeAspect="1"/>
          </p:cNvGrpSpPr>
          <p:nvPr/>
        </p:nvGrpSpPr>
        <p:grpSpPr bwMode="auto">
          <a:xfrm>
            <a:off x="1143000" y="4235450"/>
            <a:ext cx="7315200" cy="1411288"/>
            <a:chOff x="720" y="2668"/>
            <a:chExt cx="4608" cy="889"/>
          </a:xfrm>
        </p:grpSpPr>
        <p:sp>
          <p:nvSpPr>
            <p:cNvPr id="12296" name="AutoShape 43"/>
            <p:cNvSpPr>
              <a:spLocks noChangeAspect="1" noChangeArrowheads="1" noTextEdit="1"/>
            </p:cNvSpPr>
            <p:nvPr/>
          </p:nvSpPr>
          <p:spPr bwMode="auto">
            <a:xfrm>
              <a:off x="720" y="2688"/>
              <a:ext cx="4608" cy="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97" name="Rectangle 45"/>
            <p:cNvSpPr>
              <a:spLocks noChangeArrowheads="1"/>
            </p:cNvSpPr>
            <p:nvPr/>
          </p:nvSpPr>
          <p:spPr bwMode="auto">
            <a:xfrm>
              <a:off x="734" y="2846"/>
              <a:ext cx="4580" cy="288"/>
            </a:xfrm>
            <a:prstGeom prst="rect">
              <a:avLst/>
            </a:prstGeom>
            <a:solidFill>
              <a:srgbClr val="FFFF0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298" name="Line 46"/>
            <p:cNvSpPr>
              <a:spLocks noChangeShapeType="1"/>
            </p:cNvSpPr>
            <p:nvPr/>
          </p:nvSpPr>
          <p:spPr bwMode="auto">
            <a:xfrm flipV="1">
              <a:off x="3180" y="3211"/>
              <a:ext cx="1" cy="140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99" name="Freeform 47"/>
            <p:cNvSpPr>
              <a:spLocks/>
            </p:cNvSpPr>
            <p:nvPr/>
          </p:nvSpPr>
          <p:spPr bwMode="auto">
            <a:xfrm>
              <a:off x="3151" y="3160"/>
              <a:ext cx="58" cy="77"/>
            </a:xfrm>
            <a:custGeom>
              <a:avLst/>
              <a:gdLst>
                <a:gd name="T0" fmla="*/ 0 w 231"/>
                <a:gd name="T1" fmla="*/ 0 h 307"/>
                <a:gd name="T2" fmla="*/ 0 w 231"/>
                <a:gd name="T3" fmla="*/ 0 h 307"/>
                <a:gd name="T4" fmla="*/ 0 w 231"/>
                <a:gd name="T5" fmla="*/ 0 h 307"/>
                <a:gd name="T6" fmla="*/ 0 w 231"/>
                <a:gd name="T7" fmla="*/ 0 h 3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1"/>
                <a:gd name="T13" fmla="*/ 0 h 307"/>
                <a:gd name="T14" fmla="*/ 231 w 231"/>
                <a:gd name="T15" fmla="*/ 307 h 3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1" h="307">
                  <a:moveTo>
                    <a:pt x="0" y="307"/>
                  </a:moveTo>
                  <a:lnTo>
                    <a:pt x="116" y="0"/>
                  </a:lnTo>
                  <a:lnTo>
                    <a:pt x="231" y="307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00" name="Rectangle 48"/>
            <p:cNvSpPr>
              <a:spLocks noChangeArrowheads="1"/>
            </p:cNvSpPr>
            <p:nvPr/>
          </p:nvSpPr>
          <p:spPr bwMode="auto">
            <a:xfrm>
              <a:off x="3324" y="2846"/>
              <a:ext cx="1990" cy="288"/>
            </a:xfrm>
            <a:prstGeom prst="rect">
              <a:avLst/>
            </a:prstGeom>
            <a:solidFill>
              <a:srgbClr val="80808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01" name="Rectangle 49"/>
            <p:cNvSpPr>
              <a:spLocks noChangeArrowheads="1"/>
            </p:cNvSpPr>
            <p:nvPr/>
          </p:nvSpPr>
          <p:spPr bwMode="auto">
            <a:xfrm>
              <a:off x="2832" y="2668"/>
              <a:ext cx="12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8</a:t>
              </a:r>
              <a:endParaRPr lang="da-DK"/>
            </a:p>
          </p:txBody>
        </p:sp>
        <p:sp>
          <p:nvSpPr>
            <p:cNvPr id="12302" name="Rectangle 50"/>
            <p:cNvSpPr>
              <a:spLocks noChangeArrowheads="1"/>
            </p:cNvSpPr>
            <p:nvPr/>
          </p:nvSpPr>
          <p:spPr bwMode="auto">
            <a:xfrm>
              <a:off x="2544" y="2668"/>
              <a:ext cx="12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2303" name="Rectangle 51"/>
            <p:cNvSpPr>
              <a:spLocks noChangeArrowheads="1"/>
            </p:cNvSpPr>
            <p:nvPr/>
          </p:nvSpPr>
          <p:spPr bwMode="auto">
            <a:xfrm>
              <a:off x="2280" y="2668"/>
              <a:ext cx="12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2304" name="Rectangle 52"/>
            <p:cNvSpPr>
              <a:spLocks noChangeArrowheads="1"/>
            </p:cNvSpPr>
            <p:nvPr/>
          </p:nvSpPr>
          <p:spPr bwMode="auto">
            <a:xfrm>
              <a:off x="1993" y="2668"/>
              <a:ext cx="12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12305" name="Rectangle 53"/>
            <p:cNvSpPr>
              <a:spLocks noChangeArrowheads="1"/>
            </p:cNvSpPr>
            <p:nvPr/>
          </p:nvSpPr>
          <p:spPr bwMode="auto">
            <a:xfrm>
              <a:off x="1681" y="2668"/>
              <a:ext cx="12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2306" name="Rectangle 54"/>
            <p:cNvSpPr>
              <a:spLocks noChangeArrowheads="1"/>
            </p:cNvSpPr>
            <p:nvPr/>
          </p:nvSpPr>
          <p:spPr bwMode="auto">
            <a:xfrm>
              <a:off x="1417" y="2668"/>
              <a:ext cx="12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2307" name="Rectangle 55"/>
            <p:cNvSpPr>
              <a:spLocks noChangeArrowheads="1"/>
            </p:cNvSpPr>
            <p:nvPr/>
          </p:nvSpPr>
          <p:spPr bwMode="auto">
            <a:xfrm>
              <a:off x="1106" y="2668"/>
              <a:ext cx="12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2308" name="Rectangle 56"/>
            <p:cNvSpPr>
              <a:spLocks noChangeArrowheads="1"/>
            </p:cNvSpPr>
            <p:nvPr/>
          </p:nvSpPr>
          <p:spPr bwMode="auto">
            <a:xfrm>
              <a:off x="818" y="2668"/>
              <a:ext cx="12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2309" name="Rectangle 57"/>
            <p:cNvSpPr>
              <a:spLocks noChangeArrowheads="1"/>
            </p:cNvSpPr>
            <p:nvPr/>
          </p:nvSpPr>
          <p:spPr bwMode="auto">
            <a:xfrm>
              <a:off x="3120" y="2668"/>
              <a:ext cx="12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9</a:t>
              </a:r>
              <a:endParaRPr lang="da-DK"/>
            </a:p>
          </p:txBody>
        </p:sp>
        <p:sp>
          <p:nvSpPr>
            <p:cNvPr id="12310" name="Rectangle 58"/>
            <p:cNvSpPr>
              <a:spLocks noChangeArrowheads="1"/>
            </p:cNvSpPr>
            <p:nvPr/>
          </p:nvSpPr>
          <p:spPr bwMode="auto">
            <a:xfrm>
              <a:off x="3375" y="2668"/>
              <a:ext cx="1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10</a:t>
              </a:r>
              <a:endParaRPr lang="da-DK"/>
            </a:p>
          </p:txBody>
        </p:sp>
        <p:sp>
          <p:nvSpPr>
            <p:cNvPr id="12311" name="Rectangle 59"/>
            <p:cNvSpPr>
              <a:spLocks noChangeArrowheads="1"/>
            </p:cNvSpPr>
            <p:nvPr/>
          </p:nvSpPr>
          <p:spPr bwMode="auto">
            <a:xfrm>
              <a:off x="3687" y="2668"/>
              <a:ext cx="1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11</a:t>
              </a:r>
              <a:endParaRPr lang="da-DK"/>
            </a:p>
          </p:txBody>
        </p:sp>
        <p:sp>
          <p:nvSpPr>
            <p:cNvPr id="12312" name="Rectangle 60"/>
            <p:cNvSpPr>
              <a:spLocks noChangeArrowheads="1"/>
            </p:cNvSpPr>
            <p:nvPr/>
          </p:nvSpPr>
          <p:spPr bwMode="auto">
            <a:xfrm>
              <a:off x="3951" y="2668"/>
              <a:ext cx="1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12</a:t>
              </a:r>
              <a:endParaRPr lang="da-DK"/>
            </a:p>
          </p:txBody>
        </p:sp>
        <p:sp>
          <p:nvSpPr>
            <p:cNvPr id="12313" name="Rectangle 61"/>
            <p:cNvSpPr>
              <a:spLocks noChangeArrowheads="1"/>
            </p:cNvSpPr>
            <p:nvPr/>
          </p:nvSpPr>
          <p:spPr bwMode="auto">
            <a:xfrm>
              <a:off x="4263" y="2668"/>
              <a:ext cx="1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13</a:t>
              </a:r>
              <a:endParaRPr lang="da-DK"/>
            </a:p>
          </p:txBody>
        </p:sp>
        <p:sp>
          <p:nvSpPr>
            <p:cNvPr id="12314" name="Rectangle 62"/>
            <p:cNvSpPr>
              <a:spLocks noChangeArrowheads="1"/>
            </p:cNvSpPr>
            <p:nvPr/>
          </p:nvSpPr>
          <p:spPr bwMode="auto">
            <a:xfrm>
              <a:off x="4550" y="2668"/>
              <a:ext cx="1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14</a:t>
              </a:r>
              <a:endParaRPr lang="da-DK"/>
            </a:p>
          </p:txBody>
        </p:sp>
        <p:sp>
          <p:nvSpPr>
            <p:cNvPr id="12315" name="Rectangle 63"/>
            <p:cNvSpPr>
              <a:spLocks noChangeArrowheads="1"/>
            </p:cNvSpPr>
            <p:nvPr/>
          </p:nvSpPr>
          <p:spPr bwMode="auto">
            <a:xfrm>
              <a:off x="4814" y="2668"/>
              <a:ext cx="1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15</a:t>
              </a:r>
              <a:endParaRPr lang="da-DK"/>
            </a:p>
          </p:txBody>
        </p:sp>
        <p:sp>
          <p:nvSpPr>
            <p:cNvPr id="12316" name="Rectangle 64"/>
            <p:cNvSpPr>
              <a:spLocks noChangeArrowheads="1"/>
            </p:cNvSpPr>
            <p:nvPr/>
          </p:nvSpPr>
          <p:spPr bwMode="auto">
            <a:xfrm>
              <a:off x="5102" y="2668"/>
              <a:ext cx="1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16</a:t>
              </a:r>
              <a:endParaRPr lang="da-DK"/>
            </a:p>
          </p:txBody>
        </p:sp>
        <p:sp>
          <p:nvSpPr>
            <p:cNvPr id="12317" name="Rectangle 65"/>
            <p:cNvSpPr>
              <a:spLocks noChangeArrowheads="1"/>
            </p:cNvSpPr>
            <p:nvPr/>
          </p:nvSpPr>
          <p:spPr bwMode="auto">
            <a:xfrm>
              <a:off x="2871" y="3353"/>
              <a:ext cx="61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S.top</a:t>
              </a:r>
              <a:r>
                <a:rPr lang="da-DK" sz="2100" b="1">
                  <a:solidFill>
                    <a:srgbClr val="0000FF"/>
                  </a:solidFill>
                </a:rPr>
                <a:t>=9</a:t>
              </a:r>
              <a:endParaRPr lang="da-DK"/>
            </a:p>
          </p:txBody>
        </p:sp>
        <p:sp>
          <p:nvSpPr>
            <p:cNvPr id="12318" name="Line 66"/>
            <p:cNvSpPr>
              <a:spLocks noChangeShapeType="1"/>
            </p:cNvSpPr>
            <p:nvPr/>
          </p:nvSpPr>
          <p:spPr bwMode="auto">
            <a:xfrm flipV="1">
              <a:off x="3324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19" name="Line 67"/>
            <p:cNvSpPr>
              <a:spLocks noChangeShapeType="1"/>
            </p:cNvSpPr>
            <p:nvPr/>
          </p:nvSpPr>
          <p:spPr bwMode="auto">
            <a:xfrm flipV="1">
              <a:off x="3611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0" name="Line 68"/>
            <p:cNvSpPr>
              <a:spLocks noChangeShapeType="1"/>
            </p:cNvSpPr>
            <p:nvPr/>
          </p:nvSpPr>
          <p:spPr bwMode="auto">
            <a:xfrm flipV="1">
              <a:off x="3899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1" name="Line 69"/>
            <p:cNvSpPr>
              <a:spLocks noChangeShapeType="1"/>
            </p:cNvSpPr>
            <p:nvPr/>
          </p:nvSpPr>
          <p:spPr bwMode="auto">
            <a:xfrm flipV="1">
              <a:off x="4187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2" name="Line 70"/>
            <p:cNvSpPr>
              <a:spLocks noChangeShapeType="1"/>
            </p:cNvSpPr>
            <p:nvPr/>
          </p:nvSpPr>
          <p:spPr bwMode="auto">
            <a:xfrm flipV="1">
              <a:off x="4475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3" name="Line 71"/>
            <p:cNvSpPr>
              <a:spLocks noChangeShapeType="1"/>
            </p:cNvSpPr>
            <p:nvPr/>
          </p:nvSpPr>
          <p:spPr bwMode="auto">
            <a:xfrm flipV="1">
              <a:off x="4762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4" name="Line 72"/>
            <p:cNvSpPr>
              <a:spLocks noChangeShapeType="1"/>
            </p:cNvSpPr>
            <p:nvPr/>
          </p:nvSpPr>
          <p:spPr bwMode="auto">
            <a:xfrm flipV="1">
              <a:off x="5050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5" name="Line 73"/>
            <p:cNvSpPr>
              <a:spLocks noChangeShapeType="1"/>
            </p:cNvSpPr>
            <p:nvPr/>
          </p:nvSpPr>
          <p:spPr bwMode="auto">
            <a:xfrm flipV="1">
              <a:off x="1022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6" name="Line 74"/>
            <p:cNvSpPr>
              <a:spLocks noChangeShapeType="1"/>
            </p:cNvSpPr>
            <p:nvPr/>
          </p:nvSpPr>
          <p:spPr bwMode="auto">
            <a:xfrm flipV="1">
              <a:off x="1310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7" name="Line 75"/>
            <p:cNvSpPr>
              <a:spLocks noChangeShapeType="1"/>
            </p:cNvSpPr>
            <p:nvPr/>
          </p:nvSpPr>
          <p:spPr bwMode="auto">
            <a:xfrm flipV="1">
              <a:off x="1597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8" name="Line 76"/>
            <p:cNvSpPr>
              <a:spLocks noChangeShapeType="1"/>
            </p:cNvSpPr>
            <p:nvPr/>
          </p:nvSpPr>
          <p:spPr bwMode="auto">
            <a:xfrm flipV="1">
              <a:off x="1885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9" name="Line 77"/>
            <p:cNvSpPr>
              <a:spLocks noChangeShapeType="1"/>
            </p:cNvSpPr>
            <p:nvPr/>
          </p:nvSpPr>
          <p:spPr bwMode="auto">
            <a:xfrm flipV="1">
              <a:off x="2173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30" name="Line 78"/>
            <p:cNvSpPr>
              <a:spLocks noChangeShapeType="1"/>
            </p:cNvSpPr>
            <p:nvPr/>
          </p:nvSpPr>
          <p:spPr bwMode="auto">
            <a:xfrm flipV="1">
              <a:off x="2460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31" name="Line 79"/>
            <p:cNvSpPr>
              <a:spLocks noChangeShapeType="1"/>
            </p:cNvSpPr>
            <p:nvPr/>
          </p:nvSpPr>
          <p:spPr bwMode="auto">
            <a:xfrm flipV="1">
              <a:off x="2748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32" name="Line 80"/>
            <p:cNvSpPr>
              <a:spLocks noChangeShapeType="1"/>
            </p:cNvSpPr>
            <p:nvPr/>
          </p:nvSpPr>
          <p:spPr bwMode="auto">
            <a:xfrm flipV="1">
              <a:off x="3036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33" name="Rectangle 81"/>
            <p:cNvSpPr>
              <a:spLocks noChangeArrowheads="1"/>
            </p:cNvSpPr>
            <p:nvPr/>
          </p:nvSpPr>
          <p:spPr bwMode="auto">
            <a:xfrm>
              <a:off x="2210" y="2897"/>
              <a:ext cx="21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-3</a:t>
              </a:r>
              <a:endParaRPr lang="da-DK"/>
            </a:p>
          </p:txBody>
        </p:sp>
        <p:sp>
          <p:nvSpPr>
            <p:cNvPr id="12334" name="Rectangle 82"/>
            <p:cNvSpPr>
              <a:spLocks noChangeArrowheads="1"/>
            </p:cNvSpPr>
            <p:nvPr/>
          </p:nvSpPr>
          <p:spPr bwMode="auto">
            <a:xfrm>
              <a:off x="1949" y="2897"/>
              <a:ext cx="16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2335" name="Rectangle 83"/>
            <p:cNvSpPr>
              <a:spLocks noChangeArrowheads="1"/>
            </p:cNvSpPr>
            <p:nvPr/>
          </p:nvSpPr>
          <p:spPr bwMode="auto">
            <a:xfrm>
              <a:off x="1661" y="2897"/>
              <a:ext cx="16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2336" name="Rectangle 84"/>
            <p:cNvSpPr>
              <a:spLocks noChangeArrowheads="1"/>
            </p:cNvSpPr>
            <p:nvPr/>
          </p:nvSpPr>
          <p:spPr bwMode="auto">
            <a:xfrm>
              <a:off x="1373" y="2897"/>
              <a:ext cx="16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2337" name="Rectangle 85"/>
            <p:cNvSpPr>
              <a:spLocks noChangeArrowheads="1"/>
            </p:cNvSpPr>
            <p:nvPr/>
          </p:nvSpPr>
          <p:spPr bwMode="auto">
            <a:xfrm>
              <a:off x="1086" y="2897"/>
              <a:ext cx="16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2338" name="Rectangle 86"/>
            <p:cNvSpPr>
              <a:spLocks noChangeArrowheads="1"/>
            </p:cNvSpPr>
            <p:nvPr/>
          </p:nvSpPr>
          <p:spPr bwMode="auto">
            <a:xfrm>
              <a:off x="798" y="2897"/>
              <a:ext cx="16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2339" name="Rectangle 87"/>
            <p:cNvSpPr>
              <a:spLocks noChangeArrowheads="1"/>
            </p:cNvSpPr>
            <p:nvPr/>
          </p:nvSpPr>
          <p:spPr bwMode="auto">
            <a:xfrm>
              <a:off x="2524" y="2897"/>
              <a:ext cx="16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2340" name="Rectangle 88"/>
            <p:cNvSpPr>
              <a:spLocks noChangeArrowheads="1"/>
            </p:cNvSpPr>
            <p:nvPr/>
          </p:nvSpPr>
          <p:spPr bwMode="auto">
            <a:xfrm>
              <a:off x="2812" y="2897"/>
              <a:ext cx="16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9</a:t>
              </a:r>
              <a:endParaRPr lang="da-DK"/>
            </a:p>
          </p:txBody>
        </p:sp>
        <p:sp>
          <p:nvSpPr>
            <p:cNvPr id="12341" name="Rectangle 89"/>
            <p:cNvSpPr>
              <a:spLocks noChangeArrowheads="1"/>
            </p:cNvSpPr>
            <p:nvPr/>
          </p:nvSpPr>
          <p:spPr bwMode="auto">
            <a:xfrm>
              <a:off x="3057" y="2897"/>
              <a:ext cx="246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13</a:t>
              </a:r>
              <a:endParaRPr lang="da-DK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  <p:bldP spid="1639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991600" cy="274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b="1" smtClean="0">
                <a:solidFill>
                  <a:schemeClr val="accent2"/>
                </a:solidFill>
              </a:rPr>
              <a:t>Fordoble</a:t>
            </a:r>
            <a:r>
              <a:rPr lang="da-DK" smtClean="0"/>
              <a:t> arrayet når det er fuld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smtClean="0"/>
              <a:t>		            </a:t>
            </a:r>
            <a:r>
              <a:rPr lang="da-DK" b="1" smtClean="0">
                <a:solidFill>
                  <a:schemeClr val="accent2"/>
                </a:solidFill>
              </a:rPr>
              <a:t>Tid</a:t>
            </a:r>
            <a:r>
              <a:rPr lang="da-DK" smtClean="0"/>
              <a:t> for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mtClean="0"/>
              <a:t> udvidelser: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smtClean="0"/>
              <a:t>					    </a:t>
            </a:r>
            <a:r>
              <a:rPr lang="da-DK" smtClean="0">
                <a:latin typeface="Times New Roman" pitchFamily="18" charset="0"/>
                <a:cs typeface="Times New Roman" pitchFamily="18" charset="0"/>
              </a:rPr>
              <a:t>1+2+4+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···+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/2+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4400" b="1">
                <a:solidFill>
                  <a:schemeClr val="tx2"/>
                </a:solidFill>
              </a:rPr>
              <a:t>Array Fordobling</a:t>
            </a:r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81000" y="381000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5000"/>
              </a:lnSpc>
              <a:spcBef>
                <a:spcPct val="20000"/>
              </a:spcBef>
            </a:pPr>
            <a:r>
              <a:rPr lang="da-DK" sz="3200" b="1">
                <a:solidFill>
                  <a:schemeClr val="accent2"/>
                </a:solidFill>
              </a:rPr>
              <a:t>Halver</a:t>
            </a:r>
            <a:r>
              <a:rPr lang="da-DK" sz="3200"/>
              <a:t> arrayet når det er </a:t>
            </a:r>
            <a:r>
              <a:rPr lang="da-DK" sz="3200">
                <a:solidFill>
                  <a:srgbClr val="FF0000"/>
                </a:solidFill>
              </a:rPr>
              <a:t>&lt;1/4 </a:t>
            </a:r>
            <a:r>
              <a:rPr lang="da-DK" sz="3200"/>
              <a:t>fyldt</a:t>
            </a:r>
          </a:p>
          <a:p>
            <a:pPr marL="342900" indent="-342900" algn="l">
              <a:lnSpc>
                <a:spcPct val="95000"/>
              </a:lnSpc>
              <a:spcBef>
                <a:spcPct val="20000"/>
              </a:spcBef>
            </a:pPr>
            <a:endParaRPr lang="da-DK" sz="3200"/>
          </a:p>
          <a:p>
            <a:pPr marL="342900" indent="-342900" algn="l">
              <a:lnSpc>
                <a:spcPct val="95000"/>
              </a:lnSpc>
              <a:spcBef>
                <a:spcPct val="20000"/>
              </a:spcBef>
            </a:pPr>
            <a:endParaRPr lang="da-DK" sz="3200"/>
          </a:p>
          <a:p>
            <a:pPr marL="342900" indent="-342900" algn="l">
              <a:lnSpc>
                <a:spcPct val="95000"/>
              </a:lnSpc>
              <a:spcBef>
                <a:spcPct val="20000"/>
              </a:spcBef>
            </a:pPr>
            <a:r>
              <a:rPr lang="da-DK" sz="3200"/>
              <a:t>			    </a:t>
            </a:r>
            <a:r>
              <a:rPr lang="da-DK" sz="3200" b="1">
                <a:solidFill>
                  <a:schemeClr val="accent2"/>
                </a:solidFill>
              </a:rPr>
              <a:t>Tid</a:t>
            </a:r>
            <a:r>
              <a:rPr lang="da-DK" sz="3200"/>
              <a:t>  for </a:t>
            </a:r>
            <a:r>
              <a:rPr lang="da-DK" sz="32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/>
              <a:t> udvidelser/reduktioner:</a:t>
            </a:r>
          </a:p>
          <a:p>
            <a:pPr marL="342900" indent="-342900" algn="l">
              <a:lnSpc>
                <a:spcPct val="95000"/>
              </a:lnSpc>
              <a:spcBef>
                <a:spcPct val="20000"/>
              </a:spcBef>
            </a:pPr>
            <a:r>
              <a:rPr lang="da-DK" sz="3200" b="1">
                <a:solidFill>
                  <a:schemeClr val="accent2"/>
                </a:solidFill>
              </a:rPr>
              <a:t>									 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8" descr="arraydoubl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7825"/>
            <a:ext cx="81534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arrayhalf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815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895600"/>
            <a:ext cx="7924800" cy="1751013"/>
          </a:xfr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274320" tIns="320040" rIns="274320" bIns="320040">
            <a:spAutoFit/>
          </a:bodyPr>
          <a:lstStyle/>
          <a:p>
            <a:pPr eaLnBrk="1" hangingPunct="1">
              <a:buFontTx/>
              <a:buNone/>
            </a:pPr>
            <a:r>
              <a:rPr lang="da-DK" b="1" smtClean="0">
                <a:solidFill>
                  <a:schemeClr val="accent2"/>
                </a:solidFill>
              </a:rPr>
              <a:t>Tid</a:t>
            </a:r>
            <a:r>
              <a:rPr lang="da-DK" smtClean="0"/>
              <a:t> for </a:t>
            </a:r>
            <a:r>
              <a:rPr lang="da-DK" i="1" smtClean="0"/>
              <a:t>n</a:t>
            </a:r>
            <a:r>
              <a:rPr lang="da-DK" smtClean="0"/>
              <a:t> udvidelser/reduktioner er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da-DK" b="1" smtClean="0">
                <a:solidFill>
                  <a:schemeClr val="accent2"/>
                </a:solidFill>
              </a:rPr>
              <a:t>Plads  </a:t>
            </a:r>
            <a:r>
              <a:rPr lang="da-DK" smtClean="0">
                <a:cs typeface="Arial" charset="0"/>
              </a:rPr>
              <a:t>≤  4 </a:t>
            </a:r>
            <a:r>
              <a:rPr lang="en-US" smtClean="0">
                <a:cs typeface="Arial" charset="0"/>
              </a:rPr>
              <a:t>·</a:t>
            </a:r>
            <a:r>
              <a:rPr lang="da-DK" smtClean="0">
                <a:cs typeface="Arial" charset="0"/>
              </a:rPr>
              <a:t> aktuelle antal elementer</a:t>
            </a:r>
            <a:endParaRPr lang="da-DK" b="1" i="1" smtClean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810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4400" b="1">
                <a:solidFill>
                  <a:schemeClr val="tx2"/>
                </a:solidFill>
              </a:rPr>
              <a:t>Array Fordobling + Halvering </a:t>
            </a:r>
            <a:br>
              <a:rPr lang="da-DK" sz="4400" b="1">
                <a:solidFill>
                  <a:schemeClr val="tx2"/>
                </a:solidFill>
              </a:rPr>
            </a:br>
            <a:r>
              <a:rPr lang="da-DK" sz="3200" b="1">
                <a:solidFill>
                  <a:schemeClr val="tx2"/>
                </a:solidFill>
              </a:rPr>
              <a:t>– en generel teknik</a:t>
            </a:r>
            <a:endParaRPr lang="en-US" sz="3200" b="1">
              <a:solidFill>
                <a:schemeClr val="tx2"/>
              </a:solidFill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0" y="5546725"/>
            <a:ext cx="91440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35000"/>
              </a:spcBef>
            </a:pPr>
            <a:r>
              <a:rPr lang="da-DK" sz="3200" b="1">
                <a:solidFill>
                  <a:schemeClr val="accent2"/>
                </a:solidFill>
              </a:rPr>
              <a:t>Array implementation af Stak: </a:t>
            </a:r>
          </a:p>
          <a:p>
            <a:pPr eaLnBrk="1" hangingPunct="1">
              <a:lnSpc>
                <a:spcPct val="65000"/>
              </a:lnSpc>
              <a:spcBef>
                <a:spcPct val="35000"/>
              </a:spcBef>
            </a:pPr>
            <a:r>
              <a:rPr lang="da-DK" sz="32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b="1">
                <a:solidFill>
                  <a:schemeClr val="accent2"/>
                </a:solidFill>
              </a:rPr>
              <a:t> push og pop operationer tager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3200" b="1">
                <a:solidFill>
                  <a:schemeClr val="accent2"/>
                </a:solidFill>
              </a:rPr>
              <a:t> tid </a:t>
            </a:r>
            <a:endParaRPr lang="en-US" sz="3200" b="1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DELIMITERS" val="3.1"/>
  <p:tag name="POWERPOINTVERSION" val="14.0"/>
  <p:tag name="TASKPANEKEY" val="3cedabf9-dfd7-4d18-89df-a37b1e78c5cc"/>
  <p:tag name="TPFULLVERSION" val="4.5.1.2243"/>
  <p:tag name="INCLUDESESSION" val="True"/>
  <p:tag name="TPSTANDARDS" val=""/>
  <p:tag name="LUIDIAENABLED" val="False"/>
  <p:tag name="ADVANCEDSETTINGSVIEW" val="False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80000"/>
            </a:srgbClr>
          </a:outerShdw>
        </a:effectLst>
      </a:spPr>
      <a:bodyPr vert="eaVert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80000"/>
            </a:srgbClr>
          </a:outerShdw>
        </a:effectLst>
      </a:spPr>
      <a:bodyPr vert="eaVert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3748</TotalTime>
  <Words>1068</Words>
  <Application>Microsoft Office PowerPoint</Application>
  <PresentationFormat>On-screen Show (4:3)</PresentationFormat>
  <Paragraphs>387</Paragraphs>
  <Slides>26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PowerPoint Presentation</vt:lpstr>
      <vt:lpstr>[CLRS, Del 3] : Datastrukturer</vt:lpstr>
      <vt:lpstr>PowerPoint Presentation</vt:lpstr>
      <vt:lpstr>PowerPoint Presentation</vt:lpstr>
      <vt:lpstr>Stak</vt:lpstr>
      <vt:lpstr>Stak : Array Implementation</vt:lpstr>
      <vt:lpstr>Stak : Overløb</vt:lpstr>
      <vt:lpstr>PowerPoint Presentation</vt:lpstr>
      <vt:lpstr>PowerPoint Presentation</vt:lpstr>
      <vt:lpstr>PowerPoint Presentation</vt:lpstr>
      <vt:lpstr>Kø : Array Implementation</vt:lpstr>
      <vt:lpstr>Kø : Array Implementation</vt:lpstr>
      <vt:lpstr>Arrays (med Fordobling/Halvering)</vt:lpstr>
      <vt:lpstr>PowerPoint Presentation</vt:lpstr>
      <vt:lpstr>Kædede Lister</vt:lpstr>
      <vt:lpstr>PowerPoint Presentation</vt:lpstr>
      <vt:lpstr>PowerPoint Presentation</vt:lpstr>
      <vt:lpstr>PowerPoint Presentation</vt:lpstr>
      <vt:lpstr>PowerPoint Presentation</vt:lpstr>
      <vt:lpstr>”The Challenge Puzzle”</vt:lpstr>
      <vt:lpstr> ”The Challenge Puzzle”</vt:lpstr>
      <vt:lpstr>PowerPoint Presentation</vt:lpstr>
      <vt:lpstr>Donald Knuth</vt:lpstr>
      <vt:lpstr>PowerPoint Presentation</vt:lpstr>
      <vt:lpstr>Binær Træ Repræsentation</vt:lpstr>
      <vt:lpstr> Træ Repræsentation</vt:lpstr>
    </vt:vector>
  </TitlesOfParts>
  <Company>University of Aarhus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Algoritmer og Datastrukturer 1  Elementære Datastrukturer [CLRS, kapitel 10]</dc:title>
  <dc:creator>Gerth S. Brodal</dc:creator>
  <cp:lastModifiedBy>Gerth Stølting Brodal</cp:lastModifiedBy>
  <cp:revision>78</cp:revision>
  <dcterms:created xsi:type="dcterms:W3CDTF">2007-02-15T20:43:32Z</dcterms:created>
  <dcterms:modified xsi:type="dcterms:W3CDTF">2013-02-18T15:11:21Z</dcterms:modified>
</cp:coreProperties>
</file>