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9" r:id="rId3"/>
    <p:sldId id="267" r:id="rId4"/>
    <p:sldId id="275" r:id="rId5"/>
    <p:sldId id="261" r:id="rId6"/>
    <p:sldId id="262" r:id="rId7"/>
    <p:sldId id="263" r:id="rId8"/>
    <p:sldId id="260" r:id="rId9"/>
    <p:sldId id="273" r:id="rId10"/>
    <p:sldId id="258" r:id="rId11"/>
    <p:sldId id="265" r:id="rId12"/>
    <p:sldId id="274" r:id="rId13"/>
    <p:sldId id="264" r:id="rId14"/>
    <p:sldId id="276" r:id="rId15"/>
    <p:sldId id="280" r:id="rId16"/>
    <p:sldId id="279" r:id="rId17"/>
    <p:sldId id="277" r:id="rId18"/>
  </p:sldIdLst>
  <p:sldSz cx="12192000" cy="6858000"/>
  <p:notesSz cx="7099300" cy="10234613"/>
  <p:custDataLst>
    <p:tags r:id="rId20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968" autoAdjust="0"/>
  </p:normalViewPr>
  <p:slideViewPr>
    <p:cSldViewPr>
      <p:cViewPr varScale="1">
        <p:scale>
          <a:sx n="163" d="100"/>
          <a:sy n="163" d="100"/>
        </p:scale>
        <p:origin x="108" y="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A237D30B-E34C-433D-BED6-85170114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Anvedelse: Minimum udspændende træer [CLRS, kapitel 23]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CD9E3-304E-4ACC-BB8A-E2818AD5B1E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B490B-CEA4-4524-BB96-7A381D15ACC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Compact repræsentation:</a:t>
            </a:r>
            <a:r>
              <a:rPr lang="da-DK" baseline="0" dirty="0" smtClean="0"/>
              <a:t> elementer = 0..N-1, så er parrent blot et array af </a:t>
            </a:r>
            <a:r>
              <a:rPr lang="da-DK" baseline="0" dirty="0" err="1" smtClean="0"/>
              <a:t>indexer</a:t>
            </a:r>
            <a:r>
              <a:rPr lang="da-DK" baseline="0" dirty="0" smtClean="0"/>
              <a:t> 0..N-1</a:t>
            </a:r>
          </a:p>
          <a:p>
            <a:r>
              <a:rPr lang="da-DK" baseline="0" dirty="0" smtClean="0"/>
              <a:t>Tidsgrænser når man kun har sti komprimeringer</a:t>
            </a:r>
          </a:p>
          <a:p>
            <a:r>
              <a:rPr lang="da-DK" baseline="0" dirty="0" smtClean="0"/>
              <a:t>Varianter: Ikke </a:t>
            </a:r>
            <a:r>
              <a:rPr lang="da-DK" baseline="0" dirty="0" err="1" smtClean="0"/>
              <a:t>rekursiv</a:t>
            </a:r>
            <a:r>
              <a:rPr lang="da-DK" baseline="0" dirty="0" smtClean="0"/>
              <a:t> =  2*</a:t>
            </a:r>
            <a:r>
              <a:rPr lang="da-DK" baseline="0" dirty="0" err="1" smtClean="0"/>
              <a:t>while</a:t>
            </a:r>
            <a:r>
              <a:rPr lang="da-DK" baseline="0" dirty="0" smtClean="0"/>
              <a:t>, 1 </a:t>
            </a:r>
            <a:r>
              <a:rPr lang="da-DK" baseline="0" dirty="0" err="1" smtClean="0"/>
              <a:t>pass</a:t>
            </a:r>
            <a:r>
              <a:rPr lang="da-DK" baseline="0" dirty="0" smtClean="0"/>
              <a:t> = x=(</a:t>
            </a:r>
            <a:r>
              <a:rPr lang="da-DK" baseline="0" dirty="0" err="1" smtClean="0"/>
              <a:t>x.p</a:t>
            </a:r>
            <a:r>
              <a:rPr lang="da-DK" baseline="0" dirty="0" smtClean="0"/>
              <a:t>=</a:t>
            </a:r>
            <a:r>
              <a:rPr lang="da-DK" baseline="0" dirty="0" err="1" smtClean="0"/>
              <a:t>x.p.p</a:t>
            </a:r>
            <a:r>
              <a:rPr lang="da-DK" baseline="0" smtClean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7D30B-E34C-433D-BED6-851701145A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4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7D30B-E34C-433D-BED6-851701145A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590C-DFEF-4A19-91D1-4D9797F90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73DF-811A-4F84-820C-67884B2E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9A2C-9E85-4CF7-B152-F8CBCA086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475C-FEEB-4D24-9B24-80F8A38B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8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9F5A-5975-45B0-9BBD-E247230A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EEFE-090B-43B8-B549-965B3B65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808B-45A3-4EC0-804F-752289805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5DB3-E96B-44ED-A405-D62AD069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E294-B552-454F-A378-A261F698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B7F2-E89A-4475-9323-136BF42CC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BA3E-3EE4-41BA-8A60-3833D12D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4095-2B0F-4B65-A686-4A4E3613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F486-148D-4FE7-863C-9E083960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80844C7-EB81-4F82-9631-71D979B10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819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sz="3200" dirty="0" smtClean="0"/>
              <a:t>Union-find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/>
              <a:t>[CLRS, kapitel 21.2-21.3]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69725" r="43303" b="16399"/>
          <a:stretch>
            <a:fillRect/>
          </a:stretch>
        </p:blipFill>
        <p:spPr bwMode="auto">
          <a:xfrm>
            <a:off x="4876800" y="5257800"/>
            <a:ext cx="30654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14514" r="20625" b="39809"/>
          <a:stretch>
            <a:fillRect/>
          </a:stretch>
        </p:blipFill>
        <p:spPr bwMode="auto">
          <a:xfrm>
            <a:off x="4876800" y="1219200"/>
            <a:ext cx="5932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Stikomprimering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197" name="Oval 9"/>
          <p:cNvSpPr>
            <a:spLocks noChangeArrowheads="1"/>
          </p:cNvSpPr>
          <p:nvPr/>
        </p:nvSpPr>
        <p:spPr bwMode="auto">
          <a:xfrm>
            <a:off x="5493600" y="5791200"/>
            <a:ext cx="2736000" cy="457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9232900" y="5802314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stikomprimering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62800" y="3505200"/>
            <a:ext cx="1800000" cy="457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96400" y="3516314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linking ved rank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66800" r="24583" b="3200"/>
          <a:stretch>
            <a:fillRect/>
          </a:stretch>
        </p:blipFill>
        <p:spPr bwMode="auto">
          <a:xfrm>
            <a:off x="470125" y="2547283"/>
            <a:ext cx="36353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6934200" cy="2438400"/>
          </a:xfrm>
          <a:noFill/>
        </p:spPr>
        <p:txBody>
          <a:bodyPr/>
          <a:lstStyle/>
          <a:p>
            <a:pPr marL="336550" indent="-336550" eaLnBrk="1" hangingPunct="1">
              <a:lnSpc>
                <a:spcPct val="80000"/>
              </a:lnSpc>
              <a:buNone/>
            </a:pPr>
            <a:r>
              <a:rPr lang="da-DK" b="1" smtClean="0">
                <a:solidFill>
                  <a:schemeClr val="accent2"/>
                </a:solidFill>
              </a:rPr>
              <a:t>Lemma</a:t>
            </a:r>
            <a:r>
              <a:rPr lang="da-DK" b="1" smtClean="0"/>
              <a:t>   </a:t>
            </a:r>
          </a:p>
          <a:p>
            <a:pPr marL="336550" indent="-336550" algn="ctr" eaLnBrk="1" hangingPunct="1">
              <a:lnSpc>
                <a:spcPct val="80000"/>
              </a:lnSpc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height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[rod] ≤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[rod]</a:t>
            </a:r>
          </a:p>
          <a:p>
            <a:pPr marL="336550" indent="-336550" algn="ctr" eaLnBrk="1" hangingPunct="1">
              <a:lnSpc>
                <a:spcPct val="80000"/>
              </a:lnSpc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[rod] ≥ 2</a:t>
            </a:r>
            <a:r>
              <a:rPr lang="da-DK" i="1" baseline="30000" smtClean="0"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da-DK" baseline="30000" smtClean="0">
                <a:latin typeface="Times New Roman" pitchFamily="18" charset="0"/>
                <a:cs typeface="Times New Roman" pitchFamily="18" charset="0"/>
              </a:rPr>
              <a:t>[rod]</a:t>
            </a:r>
          </a:p>
          <a:p>
            <a:pPr marL="336550" indent="-336550" eaLnBrk="1" hangingPunct="1">
              <a:lnSpc>
                <a:spcPct val="80000"/>
              </a:lnSpc>
              <a:buNone/>
            </a:pPr>
            <a:r>
              <a:rPr lang="da-DK" b="1" smtClean="0">
                <a:solidFill>
                  <a:schemeClr val="accent2"/>
                </a:solidFill>
              </a:rPr>
              <a:t>Bevis</a:t>
            </a:r>
          </a:p>
          <a:p>
            <a:pPr marL="336550" indent="-336550" eaLnBrk="1" hangingPunct="1">
              <a:lnSpc>
                <a:spcPct val="80000"/>
              </a:lnSpc>
              <a:buNone/>
            </a:pPr>
            <a:r>
              <a:rPr lang="da-DK" smtClean="0"/>
              <a:t>Induktion.</a:t>
            </a:r>
          </a:p>
        </p:txBody>
      </p:sp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2667000" y="4267200"/>
          <a:ext cx="7391400" cy="2133600"/>
        </p:xfrm>
        <a:graphic>
          <a:graphicData uri="http://schemas.openxmlformats.org/drawingml/2006/table">
            <a:tbl>
              <a:tblPr/>
              <a:tblGrid>
                <a:gridCol w="3115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O((log 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|)+(log |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29" name="TextBox 7"/>
          <p:cNvSpPr txBox="1">
            <a:spLocks noChangeArrowheads="1"/>
          </p:cNvSpPr>
          <p:nvPr/>
        </p:nvSpPr>
        <p:spPr bwMode="auto">
          <a:xfrm>
            <a:off x="3200400" y="6411914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(Ovenstående udnytter kun linking by rank)</a:t>
            </a:r>
            <a:endParaRPr lang="en-US"/>
          </a:p>
        </p:txBody>
      </p:sp>
      <p:sp>
        <p:nvSpPr>
          <p:cNvPr id="1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Analyse af Trærepræsentation</a:t>
            </a:r>
            <a:br>
              <a:rPr lang="da-DK" sz="4000" b="1"/>
            </a:br>
            <a:r>
              <a:rPr lang="da-DK" sz="4000" b="1"/>
              <a:t>med Rank-Linkning</a:t>
            </a:r>
            <a:endParaRPr lang="en-US" sz="4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87800" y="2093913"/>
            <a:ext cx="22606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8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048000" cy="1143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Union(</a:t>
            </a:r>
            <a:r>
              <a:rPr lang="da-DK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352800" y="4267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66800" r="24583" b="3200"/>
          <a:stretch>
            <a:fillRect/>
          </a:stretch>
        </p:blipFill>
        <p:spPr bwMode="auto">
          <a:xfrm>
            <a:off x="6788151" y="1828800"/>
            <a:ext cx="36353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4" t="70399" r="25417" b="8000"/>
          <a:stretch>
            <a:fillRect/>
          </a:stretch>
        </p:blipFill>
        <p:spPr bwMode="auto">
          <a:xfrm>
            <a:off x="6781801" y="4572000"/>
            <a:ext cx="363537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7371606" y="3048794"/>
            <a:ext cx="649188" cy="6088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820009" y="3709988"/>
            <a:ext cx="649188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84814" y="5181600"/>
            <a:ext cx="576000" cy="540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894664" y="5184775"/>
            <a:ext cx="576000" cy="540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377139" y="5187950"/>
            <a:ext cx="576000" cy="540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795989" y="5876925"/>
            <a:ext cx="576000" cy="540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87" name="TextBox 11"/>
          <p:cNvSpPr txBox="1">
            <a:spLocks noChangeArrowheads="1"/>
          </p:cNvSpPr>
          <p:nvPr/>
        </p:nvSpPr>
        <p:spPr bwMode="auto">
          <a:xfrm>
            <a:off x="6781800" y="4191001"/>
            <a:ext cx="365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400">
                <a:solidFill>
                  <a:schemeClr val="bg1"/>
                </a:solidFill>
              </a:rPr>
              <a:t>Eksamensopgave sommeren 2009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4572000" y="32385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Hvor mange børn har roden efter Union-operationen er udført, når der anvendes union-by-rank og sti-komprimering ?</a:t>
            </a:r>
          </a:p>
        </p:txBody>
      </p:sp>
      <p:grpSp>
        <p:nvGrpSpPr>
          <p:cNvPr id="308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53600" cy="298450"/>
            <a:chOff x="190500" y="6369326"/>
            <a:chExt cx="38015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954339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015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73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Analyse af Trærepræsentation</a:t>
            </a:r>
            <a:br>
              <a:rPr lang="da-DK" sz="4000" b="1"/>
            </a:br>
            <a:r>
              <a:rPr lang="da-DK" sz="4000" b="1"/>
              <a:t>med Stikomprimering</a:t>
            </a:r>
            <a:endParaRPr lang="en-US" sz="4000" b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8382000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Sætning</a:t>
            </a:r>
          </a:p>
          <a:p>
            <a:pPr marL="0" indent="0" eaLnBrk="1" hangingPunct="1">
              <a:buNone/>
            </a:pPr>
            <a:r>
              <a:rPr lang="da-DK" dirty="0" smtClean="0"/>
              <a:t>En sekvens af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1" i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Union-Find operationer</a:t>
            </a:r>
          </a:p>
          <a:p>
            <a:pPr marL="0" indent="0" eaLnBrk="1" hangingPunct="1">
              <a:buNone/>
            </a:pPr>
            <a:r>
              <a:rPr lang="da-DK" dirty="0" smtClean="0"/>
              <a:t>på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i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elementer tager tid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hvor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cs typeface="Arial" charset="0"/>
              </a:rPr>
              <a:t> er den Inverse til </a:t>
            </a:r>
            <a:r>
              <a:rPr lang="da-DK" dirty="0" err="1" smtClean="0">
                <a:cs typeface="Arial" charset="0"/>
              </a:rPr>
              <a:t>Ackerman</a:t>
            </a:r>
            <a:r>
              <a:rPr lang="da-DK" dirty="0" smtClean="0">
                <a:cs typeface="Arial" charset="0"/>
              </a:rPr>
              <a:t> funktionen ([CLRS], kapitel 21.4) hvor for alle praktiske formål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4</a:t>
            </a:r>
            <a:r>
              <a:rPr lang="da-DK" dirty="0" smtClean="0">
                <a:cs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Kompakt Repræsentation</a:t>
            </a:r>
            <a:endParaRPr lang="da-D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66800" r="24583" b="3200"/>
          <a:stretch>
            <a:fillRect/>
          </a:stretch>
        </p:blipFill>
        <p:spPr bwMode="auto">
          <a:xfrm>
            <a:off x="6705600" y="1788517"/>
            <a:ext cx="36353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16200000">
            <a:off x="6744138" y="2519682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 bwMode="auto">
          <a:xfrm rot="16200000">
            <a:off x="7078575" y="1853081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 bwMode="auto">
          <a:xfrm rot="16200000">
            <a:off x="7404553" y="3182349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 bwMode="auto">
          <a:xfrm rot="16200000">
            <a:off x="8086107" y="2505022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8729564" y="1853093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13" name="Oval 12"/>
          <p:cNvSpPr/>
          <p:nvPr/>
        </p:nvSpPr>
        <p:spPr bwMode="auto">
          <a:xfrm rot="16200000">
            <a:off x="8733942" y="3178117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 bwMode="auto">
          <a:xfrm rot="16200000">
            <a:off x="9920208" y="3845918"/>
            <a:ext cx="288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 bwMode="auto">
          <a:xfrm rot="16200000">
            <a:off x="9889641" y="3178117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6" name="Oval 15"/>
          <p:cNvSpPr/>
          <p:nvPr/>
        </p:nvSpPr>
        <p:spPr bwMode="auto">
          <a:xfrm rot="16200000">
            <a:off x="9563671" y="2509250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7" name="Oval 16"/>
          <p:cNvSpPr/>
          <p:nvPr/>
        </p:nvSpPr>
        <p:spPr bwMode="auto">
          <a:xfrm rot="16200000">
            <a:off x="9233340" y="3173884"/>
            <a:ext cx="324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 rot="16200000">
            <a:off x="7433122" y="2519682"/>
            <a:ext cx="288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9" name="Oval 18"/>
          <p:cNvSpPr/>
          <p:nvPr/>
        </p:nvSpPr>
        <p:spPr bwMode="auto">
          <a:xfrm rot="16200000">
            <a:off x="8747564" y="2520818"/>
            <a:ext cx="288000" cy="288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25671" y="3803746"/>
            <a:ext cx="6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10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1592" y="2472823"/>
            <a:ext cx="6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12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0344" y="2480151"/>
            <a:ext cx="67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11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3648"/>
              </p:ext>
            </p:extLst>
          </p:nvPr>
        </p:nvGraphicFramePr>
        <p:xfrm>
          <a:off x="1676400" y="4572397"/>
          <a:ext cx="8193640" cy="78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val="275735832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26783321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8312035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1421760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5685501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5278865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19357061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3997642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218201615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57271827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7633024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57021651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050711731"/>
                    </a:ext>
                  </a:extLst>
                </a:gridCol>
              </a:tblGrid>
              <a:tr h="415203">
                <a:tc>
                  <a:txBody>
                    <a:bodyPr/>
                    <a:lstStyle/>
                    <a:p>
                      <a:pPr algn="ctr"/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i="1" dirty="0" smtClean="0"/>
                        <a:t>p</a:t>
                      </a:r>
                      <a:endParaRPr lang="da-DK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11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9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1809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29839"/>
              </p:ext>
            </p:extLst>
          </p:nvPr>
        </p:nvGraphicFramePr>
        <p:xfrm>
          <a:off x="1676400" y="5562001"/>
          <a:ext cx="8193640" cy="78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val="275735832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26783321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8312035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1421760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5685501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5278865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193570616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3997642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4218201615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57271827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7633024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57021651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050711731"/>
                    </a:ext>
                  </a:extLst>
                </a:gridCol>
              </a:tblGrid>
              <a:tr h="415203">
                <a:tc>
                  <a:txBody>
                    <a:bodyPr/>
                    <a:lstStyle/>
                    <a:p>
                      <a:pPr algn="ctr"/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da-DK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02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i="1" dirty="0" smtClean="0"/>
                        <a:t>rank</a:t>
                      </a:r>
                      <a:endParaRPr lang="da-DK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84858"/>
                  </a:ext>
                </a:extLst>
              </a:tr>
            </a:tbl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5334000" cy="1600199"/>
          </a:xfrm>
        </p:spPr>
        <p:txBody>
          <a:bodyPr/>
          <a:lstStyle/>
          <a:p>
            <a:r>
              <a:rPr lang="da-DK" dirty="0" smtClean="0"/>
              <a:t>Elementer = heltal 1..</a:t>
            </a:r>
            <a:r>
              <a:rPr lang="da-DK" i="1" dirty="0" smtClean="0"/>
              <a:t>n</a:t>
            </a:r>
          </a:p>
          <a:p>
            <a:r>
              <a:rPr lang="da-DK" i="1" dirty="0" smtClean="0"/>
              <a:t>rank</a:t>
            </a:r>
            <a:r>
              <a:rPr lang="da-DK" dirty="0" smtClean="0"/>
              <a:t> og </a:t>
            </a:r>
            <a:r>
              <a:rPr lang="da-DK" i="1" dirty="0" smtClean="0"/>
              <a:t>p</a:t>
            </a:r>
            <a:r>
              <a:rPr lang="da-DK" dirty="0" smtClean="0"/>
              <a:t> arrays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01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Ikke </a:t>
            </a:r>
            <a:r>
              <a:rPr lang="da-DK" b="1" dirty="0" err="1" smtClean="0"/>
              <a:t>Rekursiv</a:t>
            </a:r>
            <a:r>
              <a:rPr lang="da-DK" b="1" dirty="0" smtClean="0"/>
              <a:t> Løsning</a:t>
            </a:r>
            <a:endParaRPr lang="da-DK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600200"/>
            <a:ext cx="4724400" cy="5029199"/>
          </a:xfrm>
        </p:spPr>
        <p:txBody>
          <a:bodyPr/>
          <a:lstStyle/>
          <a:p>
            <a:pPr marL="0" indent="0">
              <a:buNone/>
            </a:pP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MakeSets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arrays of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0</a:t>
            </a:r>
          </a:p>
          <a:p>
            <a:pPr marL="0" indent="0">
              <a:buNone/>
            </a:pPr>
            <a:endParaRPr lang="da-DK" sz="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endParaRPr lang="da-DK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&gt;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da-D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a-D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da-D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da-DK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da-D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+ 1</a:t>
            </a:r>
          </a:p>
          <a:p>
            <a:pPr>
              <a:buAutoNum type="arabicPlain"/>
            </a:pP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477000" y="15240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Tx/>
              <a:buAutoNum type="arabicPlain"/>
            </a:pPr>
            <a:r>
              <a:rPr lang="da-DK" sz="1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da-DK" sz="1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a-DK" sz="1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sz="1800" i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da-DK" sz="1800" i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lain"/>
            </a:pPr>
            <a:r>
              <a:rPr lang="da-DK" sz="1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FontTx/>
              <a:buNone/>
            </a:pPr>
            <a:endParaRPr lang="da-DK" sz="800" kern="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91200" y="6124574"/>
            <a:ext cx="6172200" cy="70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da-DK" sz="2400" kern="0" cap="small" dirty="0" err="1" smtClean="0">
                <a:solidFill>
                  <a:srgbClr val="C00000"/>
                </a:solidFill>
              </a:rPr>
              <a:t>FindSet</a:t>
            </a:r>
            <a:r>
              <a:rPr lang="da-DK" sz="2400" kern="0" dirty="0" smtClean="0">
                <a:solidFill>
                  <a:srgbClr val="C00000"/>
                </a:solidFill>
              </a:rPr>
              <a:t> kræver to gennemløb af stien</a:t>
            </a:r>
            <a:endParaRPr lang="da-DK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Kun Sti-Komprimering</a:t>
            </a:r>
            <a:endParaRPr lang="da-DK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600200"/>
            <a:ext cx="4724400" cy="5029199"/>
          </a:xfrm>
        </p:spPr>
        <p:txBody>
          <a:bodyPr/>
          <a:lstStyle/>
          <a:p>
            <a:pPr marL="0" indent="0">
              <a:buNone/>
            </a:pP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MakeSets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arrays of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>
              <a:buAutoNum type="arabicPlain"/>
            </a:pPr>
            <a:r>
              <a:rPr lang="da-DK" sz="1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0</a:t>
            </a:r>
          </a:p>
          <a:p>
            <a:pPr marL="0" indent="0">
              <a:buNone/>
            </a:pPr>
            <a:endParaRPr lang="da-DK" sz="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endParaRPr lang="da-DK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&gt;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strike="sng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da-DK" sz="1800" b="1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a-D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strike="sng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da-DK" sz="1800" b="1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lain"/>
            </a:pP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a-DK" sz="1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da-DK" sz="1800" i="1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strike="sng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da-DK" sz="1800" b="1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+ 1</a:t>
            </a:r>
          </a:p>
          <a:p>
            <a:pPr>
              <a:buAutoNum type="arabicPlain"/>
            </a:pP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477000" y="15240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Tx/>
              <a:buAutoNum type="arabicPlain"/>
            </a:pPr>
            <a:r>
              <a:rPr lang="da-DK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da-DK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a-DK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endParaRPr lang="da-DK" sz="1800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lain"/>
            </a:pPr>
            <a:r>
              <a:rPr lang="da-DK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FontTx/>
              <a:buNone/>
            </a:pPr>
            <a:endParaRPr lang="da-DK" sz="800" kern="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72199" y="5257800"/>
            <a:ext cx="59139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cap="small" dirty="0" err="1" smtClean="0">
                <a:solidFill>
                  <a:srgbClr val="C00000"/>
                </a:solidFill>
              </a:rPr>
              <a:t>FindSet</a:t>
            </a:r>
            <a:r>
              <a:rPr lang="da-DK" sz="2400" kern="0" dirty="0" smtClean="0">
                <a:solidFill>
                  <a:srgbClr val="C00000"/>
                </a:solidFill>
              </a:rPr>
              <a:t> kræver to gennemløb af stien</a:t>
            </a:r>
          </a:p>
          <a:p>
            <a:r>
              <a:rPr lang="da-DK" sz="2400" kern="0" dirty="0" smtClean="0">
                <a:solidFill>
                  <a:srgbClr val="C00000"/>
                </a:solidFill>
              </a:rPr>
              <a:t>Gemmer kun </a:t>
            </a:r>
            <a:r>
              <a:rPr lang="da-DK" sz="2400" i="1" kern="0" dirty="0" smtClean="0">
                <a:solidFill>
                  <a:srgbClr val="C00000"/>
                </a:solidFill>
              </a:rPr>
              <a:t>p</a:t>
            </a:r>
            <a:r>
              <a:rPr lang="da-DK" sz="2400" kern="0" dirty="0" smtClean="0">
                <a:solidFill>
                  <a:srgbClr val="C00000"/>
                </a:solidFill>
              </a:rPr>
              <a:t> array</a:t>
            </a:r>
          </a:p>
          <a:p>
            <a:r>
              <a:rPr lang="da-DK" sz="2400" i="1" kern="0" dirty="0" smtClean="0">
                <a:solidFill>
                  <a:srgbClr val="C00000"/>
                </a:solidFill>
              </a:rPr>
              <a:t>m</a:t>
            </a:r>
            <a:r>
              <a:rPr lang="da-DK" sz="2400" kern="0" dirty="0" smtClean="0">
                <a:solidFill>
                  <a:srgbClr val="C00000"/>
                </a:solidFill>
              </a:rPr>
              <a:t> operationer tager tid O(</a:t>
            </a:r>
            <a:r>
              <a:rPr lang="da-DK" sz="2400" i="1" kern="0" dirty="0" smtClean="0">
                <a:solidFill>
                  <a:srgbClr val="C00000"/>
                </a:solidFill>
              </a:rPr>
              <a:t>m</a:t>
            </a:r>
            <a:r>
              <a:rPr lang="da-DK" sz="2400" kern="0" dirty="0" smtClean="0">
                <a:solidFill>
                  <a:srgbClr val="C00000"/>
                </a:solidFill>
              </a:rPr>
              <a:t> log </a:t>
            </a:r>
            <a:r>
              <a:rPr lang="da-DK" sz="2400" i="1" kern="0" dirty="0" smtClean="0">
                <a:solidFill>
                  <a:srgbClr val="C00000"/>
                </a:solidFill>
              </a:rPr>
              <a:t>n</a:t>
            </a:r>
            <a:r>
              <a:rPr lang="da-DK" sz="2400" kern="0" dirty="0" smtClean="0">
                <a:solidFill>
                  <a:srgbClr val="C00000"/>
                </a:solidFill>
              </a:rPr>
              <a:t>)</a:t>
            </a:r>
            <a:endParaRPr lang="da-DK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r>
              <a:rPr lang="da-DK" b="1" dirty="0" smtClean="0"/>
              <a:t>Alternativ Sti-Komprimering </a:t>
            </a:r>
            <a:br>
              <a:rPr lang="da-DK" b="1" dirty="0" smtClean="0"/>
            </a:br>
            <a:r>
              <a:rPr lang="da-DK" b="1" dirty="0" smtClean="0"/>
              <a:t>(Single </a:t>
            </a:r>
            <a:r>
              <a:rPr lang="da-DK" b="1" dirty="0" err="1" smtClean="0"/>
              <a:t>Pass</a:t>
            </a:r>
            <a:r>
              <a:rPr lang="da-DK" b="1" dirty="0" smtClean="0"/>
              <a:t>)</a:t>
            </a:r>
            <a:endParaRPr lang="da-DK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600200"/>
            <a:ext cx="4724400" cy="5029199"/>
          </a:xfrm>
        </p:spPr>
        <p:txBody>
          <a:bodyPr/>
          <a:lstStyle/>
          <a:p>
            <a:pPr marL="0" indent="0">
              <a:buNone/>
            </a:pP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MakeSets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arrays of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0</a:t>
            </a:r>
          </a:p>
          <a:p>
            <a:pPr marL="0" indent="0">
              <a:buNone/>
            </a:pPr>
            <a:endParaRPr lang="da-DK" sz="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a-DK" sz="18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endParaRPr lang="da-DK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&gt;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da-D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a-D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da-D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da-DK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da-DK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da-DK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lain"/>
            </a:pPr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+ 1</a:t>
            </a:r>
          </a:p>
          <a:p>
            <a:pPr>
              <a:buAutoNum type="arabicPlain"/>
            </a:pP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477000" y="15240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FindSet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lain"/>
            </a:pPr>
            <a:r>
              <a:rPr lang="da-DK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a-DK" sz="1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</a:p>
          <a:p>
            <a:pPr>
              <a:buFontTx/>
              <a:buAutoNum type="arabicPlain"/>
            </a:pP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a-DK" sz="1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da-DK" sz="1800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lain"/>
            </a:pPr>
            <a:r>
              <a:rPr lang="da-DK" sz="1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da-DK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a-DK" sz="1800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da-DK" sz="800" kern="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86400" y="5410200"/>
            <a:ext cx="6629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cap="small" dirty="0" err="1" smtClean="0">
                <a:solidFill>
                  <a:srgbClr val="C00000"/>
                </a:solidFill>
              </a:rPr>
              <a:t>FindSet</a:t>
            </a:r>
            <a:r>
              <a:rPr lang="da-DK" sz="2400" kern="0" dirty="0" smtClean="0">
                <a:solidFill>
                  <a:srgbClr val="C00000"/>
                </a:solidFill>
              </a:rPr>
              <a:t> Kræver ét gennemløb af stien</a:t>
            </a:r>
          </a:p>
          <a:p>
            <a:r>
              <a:rPr lang="da-DK" sz="2400" kern="0" dirty="0" smtClean="0">
                <a:solidFill>
                  <a:srgbClr val="C00000"/>
                </a:solidFill>
              </a:rPr>
              <a:t>Hver anden knude peger på </a:t>
            </a:r>
            <a:r>
              <a:rPr lang="da-DK" sz="2400" kern="0" dirty="0" err="1" smtClean="0">
                <a:solidFill>
                  <a:srgbClr val="C00000"/>
                </a:solidFill>
              </a:rPr>
              <a:t>bedsteforældren</a:t>
            </a:r>
            <a:endParaRPr lang="da-DK" sz="2400" kern="0" dirty="0" smtClean="0">
              <a:solidFill>
                <a:srgbClr val="C00000"/>
              </a:solidFill>
            </a:endParaRPr>
          </a:p>
          <a:p>
            <a:r>
              <a:rPr lang="da-DK" sz="2400" i="1" kern="0" dirty="0">
                <a:solidFill>
                  <a:srgbClr val="C00000"/>
                </a:solidFill>
              </a:rPr>
              <a:t>m</a:t>
            </a:r>
            <a:r>
              <a:rPr lang="da-DK" sz="2400" kern="0" dirty="0">
                <a:solidFill>
                  <a:srgbClr val="C00000"/>
                </a:solidFill>
              </a:rPr>
              <a:t> operationer tager tid </a:t>
            </a:r>
            <a:r>
              <a:rPr lang="da-DK" sz="2400" kern="0" dirty="0" smtClean="0">
                <a:solidFill>
                  <a:srgbClr val="C00000"/>
                </a:solidFill>
              </a:rPr>
              <a:t>O(</a:t>
            </a:r>
            <a:r>
              <a:rPr lang="da-DK" sz="2400" i="1" kern="0" dirty="0" smtClean="0">
                <a:solidFill>
                  <a:srgbClr val="C00000"/>
                </a:solidFill>
              </a:rPr>
              <a:t>m</a:t>
            </a:r>
            <a:r>
              <a:rPr lang="da-DK" sz="2400" kern="0" dirty="0" smtClean="0">
                <a:solidFill>
                  <a:srgbClr val="C00000"/>
                </a:solidFill>
              </a:rPr>
              <a:t>∙</a:t>
            </a:r>
            <a:r>
              <a:rPr lang="el-GR" sz="2400" kern="0" dirty="0" smtClean="0">
                <a:solidFill>
                  <a:srgbClr val="C00000"/>
                </a:solidFill>
              </a:rPr>
              <a:t>α</a:t>
            </a:r>
            <a:r>
              <a:rPr lang="da-DK" sz="2400" kern="0" dirty="0" smtClean="0">
                <a:solidFill>
                  <a:srgbClr val="C00000"/>
                </a:solidFill>
              </a:rPr>
              <a:t>(</a:t>
            </a:r>
            <a:r>
              <a:rPr lang="da-DK" sz="2400" i="1" kern="0" dirty="0" smtClean="0">
                <a:solidFill>
                  <a:srgbClr val="C00000"/>
                </a:solidFill>
              </a:rPr>
              <a:t>n</a:t>
            </a:r>
            <a:r>
              <a:rPr lang="da-DK" sz="2400" kern="0" dirty="0" smtClean="0">
                <a:solidFill>
                  <a:srgbClr val="C00000"/>
                </a:solidFill>
              </a:rPr>
              <a:t>))</a:t>
            </a:r>
            <a:endParaRPr lang="da-DK" sz="2400" kern="0" dirty="0">
              <a:solidFill>
                <a:srgbClr val="C00000"/>
              </a:solidFill>
            </a:endParaRPr>
          </a:p>
          <a:p>
            <a:endParaRPr lang="da-DK" sz="2400" kern="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591800" y="1379751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0591800" y="1927993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0591800" y="2476234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0591800" y="833209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0591800" y="3024476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3572718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/>
              <a:t>6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591800" y="4120960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0591800" y="4669200"/>
            <a:ext cx="360000" cy="36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50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cap="small" dirty="0" err="1" smtClean="0">
                <a:solidFill>
                  <a:srgbClr val="C00000"/>
                </a:solidFill>
              </a:rPr>
              <a:t>FindSet</a:t>
            </a:r>
            <a:endParaRPr lang="da-DK" cap="small" dirty="0">
              <a:solidFill>
                <a:srgbClr val="C00000"/>
              </a:solidFill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10668000" y="3805009"/>
            <a:ext cx="533400" cy="1006625"/>
          </a:xfrm>
          <a:prstGeom prst="arc">
            <a:avLst>
              <a:gd name="adj1" fmla="val 16200000"/>
              <a:gd name="adj2" fmla="val 540630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10685100" y="2676276"/>
            <a:ext cx="533400" cy="1006625"/>
          </a:xfrm>
          <a:prstGeom prst="arc">
            <a:avLst>
              <a:gd name="adj1" fmla="val 16200000"/>
              <a:gd name="adj2" fmla="val 540630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10676466" y="1579184"/>
            <a:ext cx="533400" cy="1006625"/>
          </a:xfrm>
          <a:prstGeom prst="arc">
            <a:avLst>
              <a:gd name="adj1" fmla="val 16200000"/>
              <a:gd name="adj2" fmla="val 5406307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10" idx="0"/>
            <a:endCxn id="13" idx="4"/>
          </p:cNvCxnSpPr>
          <p:nvPr/>
        </p:nvCxnSpPr>
        <p:spPr bwMode="auto">
          <a:xfrm flipV="1">
            <a:off x="10771800" y="1193209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0769598" y="1743376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10767396" y="2293543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0765194" y="2843710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0762992" y="3393877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0760790" y="3944044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0758588" y="4494211"/>
            <a:ext cx="0" cy="1865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6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Union-Find</a:t>
            </a:r>
            <a:endParaRPr lang="en-US" b="1" smtClean="0"/>
          </a:p>
        </p:txBody>
      </p:sp>
      <p:graphicFrame>
        <p:nvGraphicFramePr>
          <p:cNvPr id="79876" name="Group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3581400" cy="4525963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9520536" y="1981200"/>
            <a:ext cx="461665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5638800" y="2209801"/>
            <a:ext cx="41783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000" dirty="0"/>
              <a:t>Opret en ny mængde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da-DK" sz="2000" dirty="0"/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{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5638800" y="3505201"/>
            <a:ext cx="464185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000" dirty="0"/>
              <a:t>Erstat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  <a:r>
              <a:rPr lang="da-DK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</a:t>
            </a:r>
            <a:r>
              <a:rPr lang="da-DK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da-DK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,...</a:t>
            </a:r>
            <a:r>
              <a:rPr lang="da-DK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</a:t>
            </a:r>
            <a:r>
              <a:rPr lang="da-DK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..., y </a:t>
            </a:r>
            <a:r>
              <a:rPr lang="da-DK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da-DK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l">
              <a:defRPr/>
            </a:pPr>
            <a:r>
              <a:rPr lang="da-DK" sz="2000" dirty="0"/>
              <a:t>med </a:t>
            </a:r>
            <a:r>
              <a:rPr lang="da-DK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U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</a:t>
            </a:r>
            <a:r>
              <a:rPr lang="da-DK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da-DK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 ,..., y ,...</a:t>
            </a:r>
            <a:r>
              <a:rPr lang="da-DK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5638800" y="4800600"/>
            <a:ext cx="5029200" cy="1169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000" dirty="0" err="1"/>
              <a:t>Retuner</a:t>
            </a:r>
            <a:r>
              <a:rPr lang="da-DK" sz="2000" dirty="0"/>
              <a:t> en </a:t>
            </a:r>
            <a:r>
              <a:rPr lang="da-DK" sz="2000" b="1" i="1" dirty="0">
                <a:solidFill>
                  <a:schemeClr val="accent2"/>
                </a:solidFill>
              </a:rPr>
              <a:t>repræsentant </a:t>
            </a:r>
            <a:r>
              <a:rPr lang="da-DK" sz="2000" dirty="0"/>
              <a:t> for </a:t>
            </a:r>
            <a:r>
              <a:rPr lang="da-DK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...,</a:t>
            </a:r>
            <a:r>
              <a:rPr lang="da-DK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x,...</a:t>
            </a:r>
            <a:r>
              <a:rPr lang="da-DK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 algn="l">
              <a:defRPr/>
            </a:pPr>
            <a:r>
              <a:rPr lang="da-DK" sz="2000" dirty="0" err="1"/>
              <a:t>FindSet</a:t>
            </a:r>
            <a:r>
              <a:rPr lang="da-DK" sz="2000" dirty="0"/>
              <a:t>(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dirty="0"/>
              <a:t>) = </a:t>
            </a:r>
            <a:r>
              <a:rPr lang="da-DK" sz="2000" dirty="0" err="1"/>
              <a:t>FindSet</a:t>
            </a:r>
            <a:r>
              <a:rPr lang="da-DK" sz="2000" dirty="0"/>
              <a:t>(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dirty="0"/>
              <a:t>) hvis og kun hvis 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dirty="0"/>
              <a:t> og 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dirty="0"/>
              <a:t> er i samme mængde</a:t>
            </a:r>
            <a:endParaRPr lang="da-DK" sz="2000" dirty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>
            <a:spLocks noChangeArrowheads="1"/>
          </p:cNvSpPr>
          <p:nvPr/>
        </p:nvSpPr>
        <p:spPr bwMode="auto">
          <a:xfrm rot="8498744">
            <a:off x="1992556" y="1631975"/>
            <a:ext cx="4932000" cy="518477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-2923727">
            <a:off x="1723719" y="2626089"/>
            <a:ext cx="3924000" cy="15843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8355964">
            <a:off x="3598552" y="3993642"/>
            <a:ext cx="3060000" cy="24479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 rot="2462962">
            <a:off x="3533680" y="1835199"/>
            <a:ext cx="900000" cy="22320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7115666">
            <a:off x="5116091" y="3715302"/>
            <a:ext cx="864000" cy="190817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-1210887">
            <a:off x="4001068" y="4703605"/>
            <a:ext cx="1008000" cy="1728787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180242">
            <a:off x="6188235" y="1749508"/>
            <a:ext cx="2808000" cy="6858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" name="Oval 3"/>
          <p:cNvSpPr/>
          <p:nvPr/>
        </p:nvSpPr>
        <p:spPr>
          <a:xfrm>
            <a:off x="4191001" y="22860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3309939" y="3357564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4800601" y="427355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5810251" y="485775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8167689" y="2071689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6524626" y="200025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7467601" y="3748089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7696201" y="51435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4310064" y="5929314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2452689" y="45720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4114801" y="49530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da-DK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Eksempel : </a:t>
            </a:r>
            <a:r>
              <a:rPr lang="da-DK" sz="44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Union-Find</a:t>
            </a:r>
            <a:endParaRPr lang="en-U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3075" y="20716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88275" y="49085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43529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94263" y="40481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81900" y="35147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05288" y="471963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31242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29313" y="461327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45475" y="18430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9400" y="1752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35475" y="56959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3415010" y="1784350"/>
            <a:ext cx="461665" cy="1214438"/>
          </a:xfrm>
          <a:custGeom>
            <a:avLst/>
            <a:gdLst>
              <a:gd name="connsiteX0" fmla="*/ 1543987 w 1543987"/>
              <a:gd name="connsiteY0" fmla="*/ 0 h 1214203"/>
              <a:gd name="connsiteX1" fmla="*/ 0 w 1543987"/>
              <a:gd name="connsiteY1" fmla="*/ 1214203 h 121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987" h="1214203">
                <a:moveTo>
                  <a:pt x="1543987" y="0"/>
                </a:moveTo>
                <a:lnTo>
                  <a:pt x="0" y="1214203"/>
                </a:lnTo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45" name="Oval 44"/>
          <p:cNvSpPr/>
          <p:nvPr/>
        </p:nvSpPr>
        <p:spPr>
          <a:xfrm>
            <a:off x="5745163" y="4800601"/>
            <a:ext cx="252412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8099426" y="2019301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7391401" y="3709988"/>
            <a:ext cx="252413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7620001" y="5105401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3" grpId="0" animBg="1"/>
      <p:bldP spid="37" grpId="0" animBg="1"/>
      <p:bldP spid="40" grpId="0" animBg="1"/>
      <p:bldP spid="41" grpId="0" animBg="1"/>
      <p:bldP spid="3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>
            <a:spLocks noChangeArrowheads="1"/>
          </p:cNvSpPr>
          <p:nvPr/>
        </p:nvSpPr>
        <p:spPr bwMode="auto">
          <a:xfrm rot="8498744">
            <a:off x="1992556" y="1631975"/>
            <a:ext cx="4932000" cy="518477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-2923727">
            <a:off x="1723719" y="2626089"/>
            <a:ext cx="3924000" cy="15843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8355964">
            <a:off x="3598552" y="3993642"/>
            <a:ext cx="3060000" cy="24479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 rot="2462962">
            <a:off x="3533680" y="1835199"/>
            <a:ext cx="900000" cy="22320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7115666">
            <a:off x="5116091" y="3715302"/>
            <a:ext cx="864000" cy="190817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-1210887">
            <a:off x="4001068" y="4703605"/>
            <a:ext cx="1008000" cy="1728787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180242">
            <a:off x="6188235" y="1749508"/>
            <a:ext cx="2808000" cy="6858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" name="Oval 3"/>
          <p:cNvSpPr/>
          <p:nvPr/>
        </p:nvSpPr>
        <p:spPr>
          <a:xfrm>
            <a:off x="4191001" y="22860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3309939" y="3357564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4800601" y="427355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5810251" y="485775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8167689" y="2071689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6524626" y="200025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7467601" y="3748089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7696201" y="51435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4310064" y="5929314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2452689" y="45720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4114801" y="4953001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da-DK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Eksempel : </a:t>
            </a:r>
            <a:r>
              <a:rPr lang="da-DK" sz="44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Union-Find</a:t>
            </a:r>
            <a:endParaRPr lang="en-U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3075" y="20716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88275" y="49085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43529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94263" y="40481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81900" y="35147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05288" y="471963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31242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29313" y="461327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45475" y="184308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9400" y="1752601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35475" y="56959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3415010" y="1784350"/>
            <a:ext cx="461665" cy="1214438"/>
          </a:xfrm>
          <a:custGeom>
            <a:avLst/>
            <a:gdLst>
              <a:gd name="connsiteX0" fmla="*/ 1543987 w 1543987"/>
              <a:gd name="connsiteY0" fmla="*/ 0 h 1214203"/>
              <a:gd name="connsiteX1" fmla="*/ 0 w 1543987"/>
              <a:gd name="connsiteY1" fmla="*/ 1214203 h 121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987" h="1214203">
                <a:moveTo>
                  <a:pt x="1543987" y="0"/>
                </a:moveTo>
                <a:lnTo>
                  <a:pt x="0" y="1214203"/>
                </a:lnTo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endParaRPr lang="da-DK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3800"/>
              </p:ext>
            </p:extLst>
          </p:nvPr>
        </p:nvGraphicFramePr>
        <p:xfrm>
          <a:off x="9906000" y="2809876"/>
          <a:ext cx="1600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da-DK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FindSet</a:t>
                      </a:r>
                      <a:r>
                        <a:rPr lang="da-DK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da-DK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da-DK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da-DK" b="0" i="1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5" name="Oval 44"/>
          <p:cNvSpPr/>
          <p:nvPr/>
        </p:nvSpPr>
        <p:spPr>
          <a:xfrm>
            <a:off x="5745163" y="4800601"/>
            <a:ext cx="252412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8099426" y="2019301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7391401" y="3709988"/>
            <a:ext cx="252413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7620001" y="5105401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Trærepræsentation (I)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733800" y="1371600"/>
            <a:ext cx="4724400" cy="212365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Mængde = dobbeltkædet liste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MakeSet</a:t>
            </a:r>
            <a:r>
              <a:rPr lang="da-DK" sz="2400" dirty="0"/>
              <a:t> = lav en ny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FindSet</a:t>
            </a:r>
            <a:r>
              <a:rPr lang="da-DK" sz="2400" dirty="0"/>
              <a:t> = </a:t>
            </a:r>
            <a:r>
              <a:rPr lang="da-DK" sz="2400" dirty="0" err="1"/>
              <a:t>retuner</a:t>
            </a:r>
            <a:r>
              <a:rPr lang="da-DK" sz="2400" dirty="0"/>
              <a:t> sidste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Union = </a:t>
            </a:r>
            <a:r>
              <a:rPr lang="da-DK" sz="2400" dirty="0" err="1"/>
              <a:t>konkatener</a:t>
            </a:r>
            <a:r>
              <a:rPr lang="da-DK" sz="2400" dirty="0"/>
              <a:t> listerne</a:t>
            </a:r>
            <a:endParaRPr lang="en-US" sz="2400" dirty="0"/>
          </a:p>
        </p:txBody>
      </p:sp>
      <p:graphicFrame>
        <p:nvGraphicFramePr>
          <p:cNvPr id="82980" name="Group 36"/>
          <p:cNvGraphicFramePr>
            <a:graphicFrameLocks noGrp="1"/>
          </p:cNvGraphicFramePr>
          <p:nvPr/>
        </p:nvGraphicFramePr>
        <p:xfrm>
          <a:off x="2590800" y="4495800"/>
          <a:ext cx="6858000" cy="2133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|+|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10" name="Picture 38" descr="union-lis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1"/>
            <a:ext cx="845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Trærepræsentation (II)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828800" y="1752601"/>
            <a:ext cx="8534400" cy="212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Mængde = dobbeltkædet liste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MakeSet</a:t>
            </a:r>
            <a:r>
              <a:rPr lang="da-DK" sz="2400" dirty="0"/>
              <a:t> = lav en ny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FindSet</a:t>
            </a:r>
            <a:r>
              <a:rPr lang="da-DK" sz="2400" dirty="0"/>
              <a:t> = returner sidste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Union = </a:t>
            </a:r>
            <a:r>
              <a:rPr lang="da-DK" sz="2400" dirty="0" err="1"/>
              <a:t>konkatener</a:t>
            </a:r>
            <a:r>
              <a:rPr lang="da-DK" sz="2400" dirty="0"/>
              <a:t> listerne og opdater pointerne</a:t>
            </a:r>
            <a:endParaRPr lang="en-US" sz="2400" dirty="0"/>
          </a:p>
        </p:txBody>
      </p:sp>
      <p:graphicFrame>
        <p:nvGraphicFramePr>
          <p:cNvPr id="83973" name="Group 5"/>
          <p:cNvGraphicFramePr>
            <a:graphicFrameLocks noGrp="1"/>
          </p:cNvGraphicFramePr>
          <p:nvPr/>
        </p:nvGraphicFramePr>
        <p:xfrm>
          <a:off x="2590800" y="4495800"/>
          <a:ext cx="6858000" cy="2133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O(min(|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|,|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34" name="Picture 20" descr="union-listpoit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373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Trærepræsentation (II)</a:t>
            </a:r>
            <a:r>
              <a:rPr lang="en-US" b="1" smtClean="0"/>
              <a:t/>
            </a:r>
            <a:br>
              <a:rPr lang="en-US" b="1" smtClean="0"/>
            </a:br>
            <a:r>
              <a:rPr lang="da-DK" b="1" smtClean="0"/>
              <a:t>Sekvens af Union</a:t>
            </a:r>
            <a:endParaRPr lang="en-US" b="1" smtClean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4600" y="1828800"/>
            <a:ext cx="7391400" cy="38100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a-DK" b="1" smtClean="0">
                <a:solidFill>
                  <a:schemeClr val="accent2"/>
                </a:solidFill>
              </a:rPr>
              <a:t>Sætning</a:t>
            </a:r>
            <a:r>
              <a:rPr lang="da-DK" b="1" smtClean="0"/>
              <a:t>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a-DK" smtClean="0"/>
              <a:t>Et sekvens af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/>
              <a:t> union operationer tager 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a-DK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a-DK" b="1" smtClean="0">
                <a:solidFill>
                  <a:schemeClr val="accent2"/>
                </a:solidFill>
              </a:rPr>
              <a:t>Bevis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a-DK" smtClean="0"/>
              <a:t>Hver pointer flyttes højest log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i="1" smtClean="0"/>
              <a:t> </a:t>
            </a:r>
            <a:r>
              <a:rPr lang="da-DK" smtClean="0"/>
              <a:t>gange -hver gang til en liste der mindst er dobbelt så stor</a:t>
            </a:r>
          </a:p>
        </p:txBody>
      </p:sp>
      <p:pic>
        <p:nvPicPr>
          <p:cNvPr id="10244" name="Picture 20" descr="union-listpoit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373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Trærepræsentation (III)</a:t>
            </a:r>
            <a:endParaRPr lang="en-US" b="1" smtClean="0"/>
          </a:p>
        </p:txBody>
      </p:sp>
      <p:pic>
        <p:nvPicPr>
          <p:cNvPr id="11267" name="Picture 4" descr="un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1"/>
            <a:ext cx="6400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410200" y="4495801"/>
            <a:ext cx="1219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b="1"/>
              <a:t>Union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981200" y="1524001"/>
            <a:ext cx="8458200" cy="2492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Mængde = træ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MakeSet</a:t>
            </a:r>
            <a:r>
              <a:rPr lang="da-DK" sz="2400" dirty="0"/>
              <a:t> = lav en ny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FindSet</a:t>
            </a:r>
            <a:r>
              <a:rPr lang="da-DK" sz="2400" dirty="0"/>
              <a:t> = </a:t>
            </a:r>
            <a:r>
              <a:rPr lang="da-DK" sz="2400" dirty="0" err="1"/>
              <a:t>retuner</a:t>
            </a:r>
            <a:r>
              <a:rPr lang="da-DK" sz="2400" dirty="0"/>
              <a:t> roden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Union = Sæt det ”lille” træ under roden af det ”store” træ </a:t>
            </a:r>
            <a:br>
              <a:rPr lang="da-DK" sz="2400" dirty="0"/>
            </a:br>
            <a:r>
              <a:rPr lang="da-DK" sz="2400" dirty="0"/>
              <a:t>(størrelse = antal elementer i træet)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30800" y="2895600"/>
            <a:ext cx="2946400" cy="32766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O(1)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O(log n)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O(√n)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O(n)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3" name="TPQuestion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Trærepræsentation (III)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495800" y="3505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05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753600" cy="298450"/>
            <a:chOff x="190500" y="6369326"/>
            <a:chExt cx="38015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76693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015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2743200" y="1255714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>
                <a:solidFill>
                  <a:schemeClr val="bg1"/>
                </a:solidFill>
              </a:rPr>
              <a:t>Et træ der repræsenterer en mængde med </a:t>
            </a:r>
            <a:r>
              <a:rPr lang="da-DK" sz="2800" i="1">
                <a:solidFill>
                  <a:schemeClr val="bg1"/>
                </a:solidFill>
              </a:rPr>
              <a:t>n</a:t>
            </a:r>
            <a:r>
              <a:rPr lang="da-DK" sz="2800">
                <a:solidFill>
                  <a:schemeClr val="bg1"/>
                </a:solidFill>
              </a:rPr>
              <a:t> elementer har højde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4d027f9f-8ac5-4c8b-9f36-7e378b19f38e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003C484550BB4886BC353A59B43FF9AA"/>
  <p:tag name="QUESTIONALIAS" val="Trærepræsentation (III)"/>
  <p:tag name="ANSWERSALIAS" val="O(1)|smicln|O(log n)|smicln|O(√n)|smicln|O(n)|smicln|Ved ikke"/>
  <p:tag name="VALUES" val="No Value|smicln|No Value|smicln|No Value|smicln|No Value|smicln|No Value"/>
  <p:tag name="RESPONSESGATHERED" val="True"/>
  <p:tag name="TOTALRESPONSES" val="66"/>
  <p:tag name="RESPONSECOUNT" val="660"/>
  <p:tag name="SLICED" val="False"/>
  <p:tag name="RESPONSES" val="4;-;4;2;2;4;3;2;4;-;2;5;5;5;-;2;2;2;2;-;-;-;4;4;4;2;4;4;-;2;4;2;2;2;-;2;4;-;4;2;-;2;2;4;4;4;-;4;-;4;-;2;4;4;2;2;2;2;4;2;2;4;2;2;4;4;2;4;2;4;4;-;-;5;2;2;2;-;-;4;2;4;4;-;-;-;"/>
  <p:tag name="CHARTSTRINGSTD" val="0 320 10 290 40"/>
  <p:tag name="CHARTSTRINGREV" val="40 290 10 320 0"/>
  <p:tag name="CHARTSTRINGSTDPER" val="0 0.484848484848485 0.0151515151515152 0.439393939393939 0.0606060606060606"/>
  <p:tag name="CHARTSTRINGREVPER" val="0.0606060606060606 0.439393939393939 0.0151515151515152 0.484848484848485 0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33"/>
  <p:tag name="FONTSIZE" val="32"/>
  <p:tag name="BULLETTYPE" val="ppBulletAlphaLCParenRight"/>
  <p:tag name="ANSWERTEXT" val="O(1)&#10;O(log n)&#10;O(√n)&#10;O(n)&#10;Ved ikk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9C73361E0AEE4F66AAABCF020B516A0A"/>
  <p:tag name="QUESTIONALIAS" val="Union(d,k)"/>
  <p:tag name="ANSWERSALIAS" val="1|smicln|2|smicln|3|smicln|4|smicln|5|smicln|6|smicln|7|smicln|8|smicln|ved ikke"/>
  <p:tag name="VALUES" val="No Value|smicln|No Value|smicln|No Value|smicln|No Value|smicln|No Value|smicln|No Value|smicln|No Value|smicln|No Value|smicln|No Value"/>
  <p:tag name="RESPONSESGATHERED" val="True"/>
  <p:tag name="TOTALRESPONSES" val="75"/>
  <p:tag name="RESPONSECOUNT" val="750"/>
  <p:tag name="SLICED" val="False"/>
  <p:tag name="RESPONSES" val="4;-;8;6;4;4;4;6;6;-;2;4;4;6;6;6;6;-;-;6;4;4;4;6;6;6;4;6;6;3;4;6;6;3;6;5;6;3;9;4;4;4;4;5;9;6;5;6;6;5;5;6;-;6;6;6;4;6;9;4;4;6;4;4;6;4;4;4;6;7;9;7;-;4;6;6;6;-;4;4;6;-;-;6;-;-;"/>
  <p:tag name="CHARTSTRINGSTD" val="0 10 30 260 50 330 20 10 40"/>
  <p:tag name="CHARTSTRINGREV" val="40 10 20 330 50 260 30 10 0"/>
  <p:tag name="CHARTSTRINGSTDPER" val="0 0.0133333333333333 0.04 0.346666666666667 0.0666666666666667 0.44 0.0266666666666667 0.0133333333333333 0.0533333333333333"/>
  <p:tag name="CHARTSTRINGREVPER" val="0.0533333333333333 0.0133333333333333 0.0266666666666667 0.44 0.0666666666666667 0.346666666666667 0.04 0.0133333333333333 0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9"/>
  <p:tag name="TEXTLENGTH" val="24"/>
  <p:tag name="FONTSIZE" val="24"/>
  <p:tag name="BULLETTYPE" val="ppBulletAlphaLCParenRight"/>
  <p:tag name="ANSWERTEXT" val="1&#10;2&#10;3&#10;4&#10;5&#10;6&#10;7&#10;8&#10;ved ikk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6605</TotalTime>
  <Words>1020</Words>
  <Application>Microsoft Office PowerPoint</Application>
  <PresentationFormat>Widescreen</PresentationFormat>
  <Paragraphs>302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Times New Roman</vt:lpstr>
      <vt:lpstr>Default Design</vt:lpstr>
      <vt:lpstr>PowerPoint Presentation</vt:lpstr>
      <vt:lpstr>Union-Find</vt:lpstr>
      <vt:lpstr>PowerPoint Presentation</vt:lpstr>
      <vt:lpstr>PowerPoint Presentation</vt:lpstr>
      <vt:lpstr>PowerPoint Presentation</vt:lpstr>
      <vt:lpstr>PowerPoint Presentation</vt:lpstr>
      <vt:lpstr>Trærepræsentation (II) Sekvens af Union</vt:lpstr>
      <vt:lpstr>Trærepræsentation (III)</vt:lpstr>
      <vt:lpstr>Trærepræsentation (III)</vt:lpstr>
      <vt:lpstr>PowerPoint Presentation</vt:lpstr>
      <vt:lpstr>Analyse af Trærepræsentation med Rank-Linkning</vt:lpstr>
      <vt:lpstr>Union(d,k)</vt:lpstr>
      <vt:lpstr>Analyse af Trærepræsentation med Stikomprimering</vt:lpstr>
      <vt:lpstr>Kompakt Repræsentation</vt:lpstr>
      <vt:lpstr>Ikke Rekursiv Løsning</vt:lpstr>
      <vt:lpstr>Kun Sti-Komprimering</vt:lpstr>
      <vt:lpstr>Alternativ Sti-Komprimering  (Single Pass)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142</cp:revision>
  <dcterms:created xsi:type="dcterms:W3CDTF">2007-02-15T20:43:32Z</dcterms:created>
  <dcterms:modified xsi:type="dcterms:W3CDTF">2020-10-29T14:50:20Z</dcterms:modified>
</cp:coreProperties>
</file>