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</p:sldIdLst>
  <p:sldSz cx="12192000" cy="6858000"/>
  <p:notesSz cx="4279900" cy="5486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9D7"/>
    <a:srgbClr val="00642D"/>
    <a:srgbClr val="3399FF"/>
    <a:srgbClr val="CCFF99"/>
    <a:srgbClr val="0066FF"/>
    <a:srgbClr val="BBE0E3"/>
    <a:srgbClr val="00FF00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84961" autoAdjust="0"/>
  </p:normalViewPr>
  <p:slideViewPr>
    <p:cSldViewPr snapToGrid="0">
      <p:cViewPr varScale="1">
        <p:scale>
          <a:sx n="158" d="100"/>
          <a:sy n="158" d="100"/>
        </p:scale>
        <p:origin x="116" y="16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4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4193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411163"/>
            <a:ext cx="3657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799" y="2605764"/>
            <a:ext cx="3424303" cy="2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4193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Introduktionen til</a:t>
            </a:r>
            <a:r>
              <a:rPr lang="da-DK" baseline="0" dirty="0" smtClean="0"/>
              <a:t> arbejde med binære tal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8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Opgave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spørger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hvor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lægger</a:t>
            </a:r>
            <a:r>
              <a:rPr lang="en-US" baseline="0" dirty="0" smtClean="0"/>
              <a:t> n </a:t>
            </a:r>
            <a:r>
              <a:rPr lang="en-US" baseline="0" dirty="0" err="1" smtClean="0"/>
              <a:t>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sammen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Gentagen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parvis</a:t>
            </a:r>
            <a:r>
              <a:rPr lang="en-US" baseline="0" dirty="0" smtClean="0"/>
              <a:t> addition =&gt; </a:t>
            </a:r>
            <a:r>
              <a:rPr lang="en-US" baseline="0" dirty="0" err="1" smtClean="0"/>
              <a:t>menterne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aldrig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større</a:t>
            </a:r>
            <a:r>
              <a:rPr lang="en-US" baseline="0" dirty="0" smtClean="0"/>
              <a:t> end 1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Virker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binære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</a:t>
            </a:r>
            <a:r>
              <a:rPr lang="en-US" baseline="0" dirty="0" smtClean="0"/>
              <a:t>, og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talsystemer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operatopmer</a:t>
            </a:r>
            <a:r>
              <a:rPr lang="en-US" baseline="0" dirty="0" smtClean="0"/>
              <a:t> ~n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764857"/>
            <a:ext cx="9144000" cy="19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</a:p>
          <a:p>
            <a:pPr algn="ctr">
              <a:defRPr/>
            </a:pP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dirty="0" err="1" smtClean="0"/>
              <a:t>Heltalsaritmetik</a:t>
            </a:r>
            <a:r>
              <a:rPr lang="en-US" dirty="0" smtClean="0"/>
              <a:t>: </a:t>
            </a:r>
            <a:r>
              <a:rPr lang="en-US" dirty="0" err="1" smtClean="0"/>
              <a:t>Binære</a:t>
            </a:r>
            <a:r>
              <a:rPr lang="en-US" dirty="0" smtClean="0"/>
              <a:t> og decimal </a:t>
            </a:r>
            <a:r>
              <a:rPr lang="en-US" dirty="0" err="1" smtClean="0"/>
              <a:t>tal</a:t>
            </a:r>
            <a:r>
              <a:rPr lang="en-US" dirty="0" smtClean="0"/>
              <a:t>, </a:t>
            </a:r>
            <a:r>
              <a:rPr lang="en-US" dirty="0"/>
              <a:t>addition, </a:t>
            </a:r>
            <a:r>
              <a:rPr lang="en-US" dirty="0" err="1" smtClean="0"/>
              <a:t>subtraktion</a:t>
            </a:r>
            <a:r>
              <a:rPr lang="en-US" dirty="0"/>
              <a:t>, </a:t>
            </a:r>
            <a:r>
              <a:rPr lang="en-US" dirty="0" err="1" smtClean="0"/>
              <a:t>multiplikation</a:t>
            </a:r>
            <a:r>
              <a:rPr lang="en-US" dirty="0"/>
              <a:t>, division</a:t>
            </a:r>
            <a:endParaRPr lang="en-US" kern="0" dirty="0" smtClean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2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Multiplikation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93" y="1519238"/>
            <a:ext cx="7618413" cy="50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Multiplikation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25" y="1769188"/>
            <a:ext cx="3203575" cy="2502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75" y="4622800"/>
            <a:ext cx="6538180" cy="2057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22387" y="2228182"/>
            <a:ext cx="3657600" cy="2581677"/>
            <a:chOff x="1322387" y="2228182"/>
            <a:chExt cx="3657600" cy="2581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2475" y="2228182"/>
              <a:ext cx="2257425" cy="14564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22387" y="3732641"/>
              <a:ext cx="3657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Multiplikation</a:t>
              </a:r>
              <a:r>
                <a:rPr lang="en-US" dirty="0" smtClean="0">
                  <a:solidFill>
                    <a:srgbClr val="C00000"/>
                  </a:solidFill>
                </a:rPr>
                <a:t> med </a:t>
              </a:r>
              <a:r>
                <a:rPr lang="en-US" dirty="0" err="1" smtClean="0">
                  <a:solidFill>
                    <a:srgbClr val="C00000"/>
                  </a:solidFill>
                </a:rPr>
                <a:t>enkelt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ciffer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5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Binær</a:t>
            </a:r>
            <a:r>
              <a:rPr lang="en-US" b="1" dirty="0" smtClean="0"/>
              <a:t> </a:t>
            </a:r>
            <a:r>
              <a:rPr lang="en-US" b="1" dirty="0" err="1" smtClean="0"/>
              <a:t>multiplikation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929393"/>
            <a:ext cx="4892675" cy="40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Binær</a:t>
            </a:r>
            <a:r>
              <a:rPr lang="en-US" b="1" dirty="0" smtClean="0"/>
              <a:t> </a:t>
            </a:r>
            <a:r>
              <a:rPr lang="en-US" b="1" dirty="0" err="1" smtClean="0"/>
              <a:t>multiplikation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67" y="2197100"/>
            <a:ext cx="5770866" cy="4405313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H="1">
            <a:off x="4025900" y="2895600"/>
            <a:ext cx="977900" cy="749300"/>
          </a:xfrm>
          <a:prstGeom prst="bentConnector3">
            <a:avLst>
              <a:gd name="adj1" fmla="val 100649"/>
            </a:avLst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619500" y="2755900"/>
            <a:ext cx="831850" cy="393700"/>
          </a:xfrm>
          <a:prstGeom prst="bentConnector3">
            <a:avLst>
              <a:gd name="adj1" fmla="val 2672"/>
            </a:avLst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Binær</a:t>
            </a:r>
            <a:r>
              <a:rPr lang="en-US" b="1" dirty="0" smtClean="0"/>
              <a:t> </a:t>
            </a:r>
            <a:r>
              <a:rPr lang="en-US" b="1" dirty="0" err="1" smtClean="0"/>
              <a:t>multiplikation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blokke</a:t>
            </a:r>
            <a:r>
              <a:rPr lang="en-US" b="1" dirty="0" smtClean="0"/>
              <a:t> med 1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400" y="1551125"/>
            <a:ext cx="5486400" cy="120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90" y="1551125"/>
            <a:ext cx="2972790" cy="120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3600" y="2152060"/>
            <a:ext cx="104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56" y="3460881"/>
            <a:ext cx="5353844" cy="31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6" y="2019300"/>
            <a:ext cx="5934892" cy="3873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48238" y="1438182"/>
            <a:ext cx="5317910" cy="581118"/>
            <a:chOff x="648238" y="1438182"/>
            <a:chExt cx="5317910" cy="581118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1635374" y="842720"/>
              <a:ext cx="184727" cy="2159000"/>
            </a:xfrm>
            <a:prstGeom prst="rightBrace">
              <a:avLst>
                <a:gd name="adj1" fmla="val 56380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5245039" y="1298191"/>
              <a:ext cx="223520" cy="1218698"/>
            </a:xfrm>
            <a:prstGeom prst="rightBrace">
              <a:avLst>
                <a:gd name="adj1" fmla="val 56380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3626621" y="1298191"/>
              <a:ext cx="223520" cy="1218698"/>
            </a:xfrm>
            <a:prstGeom prst="rightBrace">
              <a:avLst>
                <a:gd name="adj1" fmla="val 56380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7901" y="1474050"/>
              <a:ext cx="45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x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7381" y="1438182"/>
              <a:ext cx="45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solidFill>
                    <a:srgbClr val="C00000"/>
                  </a:solidFill>
                </a:rPr>
                <a:t>y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3754" y="1447712"/>
              <a:ext cx="45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i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22360" y="2768141"/>
            <a:ext cx="1468012" cy="400110"/>
            <a:chOff x="1822360" y="2768141"/>
            <a:chExt cx="1468012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822360" y="2962141"/>
              <a:ext cx="10428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39613" y="2768141"/>
              <a:ext cx="45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C00000"/>
                  </a:solidFill>
                </a:rPr>
                <a:t>p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95366" y="5492690"/>
            <a:ext cx="20066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863" y="5380594"/>
            <a:ext cx="3170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r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8654" y="1810584"/>
            <a:ext cx="45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p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722" y="1638237"/>
            <a:ext cx="5377735" cy="45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Konvertering</a:t>
            </a:r>
            <a:r>
              <a:rPr lang="en-US" b="1" dirty="0" smtClean="0"/>
              <a:t> </a:t>
            </a:r>
            <a:r>
              <a:rPr lang="en-US" b="1" dirty="0" err="1" smtClean="0"/>
              <a:t>til</a:t>
            </a:r>
            <a:r>
              <a:rPr lang="en-US" b="1" dirty="0" smtClean="0"/>
              <a:t> base </a:t>
            </a:r>
            <a:r>
              <a:rPr lang="en-US" b="1" i="1" dirty="0" smtClean="0"/>
              <a:t>b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1908177"/>
            <a:ext cx="9639300" cy="44005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008053" y="4322252"/>
            <a:ext cx="1357502" cy="2416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09159" y="4072504"/>
            <a:ext cx="256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IntegerDivision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Cifre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81"/>
          <a:stretch/>
        </p:blipFill>
        <p:spPr>
          <a:xfrm>
            <a:off x="968523" y="2749222"/>
            <a:ext cx="10833143" cy="1241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1550" y="6144426"/>
            <a:ext cx="834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lille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man et </a:t>
            </a:r>
            <a:r>
              <a:rPr lang="en-US" dirty="0" err="1" smtClean="0"/>
              <a:t>specielt</a:t>
            </a:r>
            <a:r>
              <a:rPr lang="en-US" dirty="0" smtClean="0"/>
              <a:t> symbol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10-tals </a:t>
            </a:r>
            <a:r>
              <a:rPr lang="en-US" b="1" dirty="0" err="1" smtClean="0"/>
              <a:t>systemet</a:t>
            </a:r>
            <a:r>
              <a:rPr lang="en-US" b="1" dirty="0" smtClean="0"/>
              <a:t> (10 = 9 + 1)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3" y="3785787"/>
            <a:ext cx="11304593" cy="126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663" y="2050580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Værdien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499" y="2050580"/>
            <a:ext cx="3889537" cy="66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54" y="5744350"/>
            <a:ext cx="7492935" cy="670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419" y="5829996"/>
            <a:ext cx="246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Eksempel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Repræsentation</a:t>
            </a:r>
            <a:r>
              <a:rPr lang="en-US" b="1" dirty="0" smtClean="0"/>
              <a:t> base </a:t>
            </a:r>
            <a:r>
              <a:rPr lang="en-US" b="1" i="1" dirty="0" smtClean="0"/>
              <a:t>b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99313" y="1612664"/>
            <a:ext cx="6193373" cy="665750"/>
            <a:chOff x="2922663" y="2050580"/>
            <a:chExt cx="6193373" cy="665750"/>
          </a:xfrm>
        </p:grpSpPr>
        <p:sp>
          <p:nvSpPr>
            <p:cNvPr id="5" name="TextBox 4"/>
            <p:cNvSpPr txBox="1"/>
            <p:nvPr/>
          </p:nvSpPr>
          <p:spPr>
            <a:xfrm>
              <a:off x="2922663" y="2050580"/>
              <a:ext cx="2303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Værdien</a:t>
              </a:r>
              <a:r>
                <a:rPr lang="en-US" dirty="0" smtClean="0"/>
                <a:t> </a:t>
              </a:r>
              <a:r>
                <a:rPr lang="en-US" dirty="0" err="1" smtClean="0"/>
                <a:t>af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6499" y="2050580"/>
              <a:ext cx="3889537" cy="66575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069" y="2316053"/>
            <a:ext cx="4436514" cy="1551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5097" y="4131564"/>
            <a:ext cx="11181805" cy="638874"/>
            <a:chOff x="609600" y="5856537"/>
            <a:chExt cx="11181805" cy="638874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5856537"/>
              <a:ext cx="2469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Eksempel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3338" y="5894176"/>
              <a:ext cx="9028067" cy="60123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54" y="5311777"/>
            <a:ext cx="10106313" cy="146538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4768553" y="3603234"/>
            <a:ext cx="4922379" cy="571708"/>
            <a:chOff x="4768553" y="3603234"/>
            <a:chExt cx="4922379" cy="5717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79364" y="4169203"/>
              <a:ext cx="7093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30289" y="4166634"/>
              <a:ext cx="64481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06852" y="4164065"/>
              <a:ext cx="64481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4001" y="4161496"/>
              <a:ext cx="40038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613982" y="3871110"/>
              <a:ext cx="0" cy="2643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877537" y="3871110"/>
              <a:ext cx="0" cy="2643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9141092" y="3871110"/>
              <a:ext cx="0" cy="2643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404646" y="3871110"/>
              <a:ext cx="0" cy="2643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768553" y="3867165"/>
              <a:ext cx="2905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C00000"/>
                  </a:solidFill>
                </a:rPr>
                <a:t>   a            b             c             d</a:t>
              </a:r>
              <a:endParaRPr lang="en-US" sz="1400" i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50367" y="3603234"/>
              <a:ext cx="1240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C00000"/>
                  </a:solidFill>
                </a:rPr>
                <a:t>a    b   c   d</a:t>
              </a:r>
              <a:endParaRPr lang="en-US" sz="14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82547" y="3603234"/>
            <a:ext cx="6363718" cy="1367975"/>
            <a:chOff x="4882547" y="3603234"/>
            <a:chExt cx="6363718" cy="136797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667969" y="4663432"/>
              <a:ext cx="944079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636357" y="4670550"/>
              <a:ext cx="944079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82547" y="4672817"/>
              <a:ext cx="644819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070556" y="4663432"/>
              <a:ext cx="2905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70C0"/>
                  </a:solidFill>
                </a:rPr>
                <a:t>x                 y                   z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0548181" y="3871110"/>
              <a:ext cx="0" cy="26439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811736" y="3871110"/>
              <a:ext cx="0" cy="26439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1075291" y="3871110"/>
              <a:ext cx="0" cy="26439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0384566" y="3603234"/>
              <a:ext cx="861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70C0"/>
                  </a:solidFill>
                </a:rPr>
                <a:t>x    y    z</a:t>
              </a:r>
              <a:endParaRPr lang="en-US" sz="14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638432"/>
            <a:ext cx="11616313" cy="1143000"/>
          </a:xfrm>
        </p:spPr>
        <p:txBody>
          <a:bodyPr/>
          <a:lstStyle/>
          <a:p>
            <a:r>
              <a:rPr lang="en-US" b="1" dirty="0" smtClean="0"/>
              <a:t>Addition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50" y="2046331"/>
            <a:ext cx="6876237" cy="4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638432"/>
            <a:ext cx="11641393" cy="1143000"/>
          </a:xfrm>
        </p:spPr>
        <p:txBody>
          <a:bodyPr/>
          <a:lstStyle/>
          <a:p>
            <a:r>
              <a:rPr lang="en-US" b="1" dirty="0" smtClean="0"/>
              <a:t>Addition - </a:t>
            </a:r>
            <a:r>
              <a:rPr lang="en-US" b="1" dirty="0" err="1" smtClean="0"/>
              <a:t>skolemetoden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04" y="2459371"/>
            <a:ext cx="3150856" cy="2661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89" y="2040304"/>
            <a:ext cx="7034481" cy="39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Binær</a:t>
            </a:r>
            <a:r>
              <a:rPr lang="en-US" b="1" dirty="0" smtClean="0"/>
              <a:t> addition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039" y="2762865"/>
            <a:ext cx="3652925" cy="243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03" y="2852665"/>
            <a:ext cx="2903126" cy="2047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9458" y="5437239"/>
            <a:ext cx="417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Skolemetoden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Addition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flere</a:t>
            </a:r>
            <a:r>
              <a:rPr lang="en-US" b="1" dirty="0" smtClean="0"/>
              <a:t> </a:t>
            </a:r>
            <a:r>
              <a:rPr lang="en-US" b="1" dirty="0" err="1" smtClean="0"/>
              <a:t>tal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35001" y="1784437"/>
            <a:ext cx="3175000" cy="4269680"/>
            <a:chOff x="635001" y="1784437"/>
            <a:chExt cx="3175000" cy="4269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73325" b="41504"/>
            <a:stretch/>
          </p:blipFill>
          <p:spPr>
            <a:xfrm>
              <a:off x="1045370" y="1784437"/>
              <a:ext cx="2193132" cy="29638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5001" y="4976899"/>
              <a:ext cx="317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Generaliseret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skolemetode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74031" y="1209127"/>
            <a:ext cx="5892800" cy="5504176"/>
            <a:chOff x="1774031" y="1209127"/>
            <a:chExt cx="5892800" cy="5504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7951" r="35634"/>
            <a:stretch/>
          </p:blipFill>
          <p:spPr>
            <a:xfrm>
              <a:off x="4307283" y="1209127"/>
              <a:ext cx="2171701" cy="50667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74031" y="6128528"/>
              <a:ext cx="589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...</a:t>
              </a:r>
              <a:r>
                <a:rPr lang="en-US" dirty="0" err="1" smtClean="0">
                  <a:solidFill>
                    <a:srgbClr val="C00000"/>
                  </a:solidFill>
                </a:rPr>
                <a:t>menterne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kan</a:t>
              </a:r>
              <a:r>
                <a:rPr lang="en-US" dirty="0" smtClean="0">
                  <a:solidFill>
                    <a:srgbClr val="C00000"/>
                  </a:solidFill>
                </a:rPr>
                <a:t> have </a:t>
              </a:r>
              <a:r>
                <a:rPr lang="en-US" dirty="0" err="1" smtClean="0">
                  <a:solidFill>
                    <a:srgbClr val="C00000"/>
                  </a:solidFill>
                </a:rPr>
                <a:t>flere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cifre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7805"/>
          <a:stretch/>
        </p:blipFill>
        <p:spPr>
          <a:xfrm>
            <a:off x="9093795" y="663880"/>
            <a:ext cx="1824831" cy="5066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5712" y="5590207"/>
            <a:ext cx="358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Gentagen</a:t>
            </a:r>
            <a:r>
              <a:rPr lang="en-US" dirty="0" smtClean="0">
                <a:solidFill>
                  <a:srgbClr val="C00000"/>
                </a:solidFill>
              </a:rPr>
              <a:t> addition </a:t>
            </a:r>
            <a:r>
              <a:rPr lang="en-US" dirty="0" err="1" smtClean="0">
                <a:solidFill>
                  <a:srgbClr val="C00000"/>
                </a:solidFill>
              </a:rPr>
              <a:t>af</a:t>
            </a:r>
            <a:r>
              <a:rPr lang="en-US" dirty="0" smtClean="0">
                <a:solidFill>
                  <a:srgbClr val="C00000"/>
                </a:solidFill>
              </a:rPr>
              <a:t> to </a:t>
            </a:r>
            <a:r>
              <a:rPr lang="en-US" dirty="0" err="1" smtClean="0">
                <a:solidFill>
                  <a:srgbClr val="C00000"/>
                </a:solidFill>
              </a:rPr>
              <a:t>tal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Subtraktion</a:t>
            </a:r>
            <a:r>
              <a:rPr lang="en-US" b="1" dirty="0" smtClean="0"/>
              <a:t> - </a:t>
            </a:r>
            <a:r>
              <a:rPr lang="en-US" b="1" dirty="0" err="1" smtClean="0"/>
              <a:t>skolemetoden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437" y="2445087"/>
            <a:ext cx="4945063" cy="28296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71700" y="5261997"/>
            <a:ext cx="4114800" cy="1500042"/>
            <a:chOff x="2171700" y="5261997"/>
            <a:chExt cx="4114800" cy="150004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3886200" y="5261997"/>
              <a:ext cx="0" cy="88480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71700" y="6177264"/>
              <a:ext cx="411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 – 6 = -2 = -10 + 8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2362199"/>
            <a:ext cx="3409950" cy="28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28442</TotalTime>
  <Words>181</Words>
  <Application>Microsoft Office PowerPoint</Application>
  <PresentationFormat>Widescreen</PresentationFormat>
  <Paragraphs>52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Cifre</vt:lpstr>
      <vt:lpstr>10-tals systemet (10 = 9 + 1)</vt:lpstr>
      <vt:lpstr>Repræsentation base b</vt:lpstr>
      <vt:lpstr>Addition</vt:lpstr>
      <vt:lpstr>Addition - skolemetoden</vt:lpstr>
      <vt:lpstr>Binær addition</vt:lpstr>
      <vt:lpstr>Addition af flere tal</vt:lpstr>
      <vt:lpstr>Subtraktion - skolemetoden</vt:lpstr>
      <vt:lpstr>Multiplikation</vt:lpstr>
      <vt:lpstr>Multiplikation</vt:lpstr>
      <vt:lpstr>Binær multiplikation</vt:lpstr>
      <vt:lpstr>Binær multiplikation</vt:lpstr>
      <vt:lpstr>Binær multiplikation af blokke med 1</vt:lpstr>
      <vt:lpstr>Division</vt:lpstr>
      <vt:lpstr>Konvertering til base b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445</cp:revision>
  <cp:lastPrinted>2020-08-21T17:35:50Z</cp:lastPrinted>
  <dcterms:created xsi:type="dcterms:W3CDTF">2006-01-29T21:23:01Z</dcterms:created>
  <dcterms:modified xsi:type="dcterms:W3CDTF">2020-09-13T12:18:07Z</dcterms:modified>
</cp:coreProperties>
</file>