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407" r:id="rId3"/>
    <p:sldId id="412" r:id="rId4"/>
    <p:sldId id="316" r:id="rId5"/>
    <p:sldId id="409" r:id="rId6"/>
    <p:sldId id="408" r:id="rId7"/>
    <p:sldId id="314" r:id="rId8"/>
    <p:sldId id="309" r:id="rId9"/>
    <p:sldId id="398" r:id="rId10"/>
    <p:sldId id="399" r:id="rId11"/>
    <p:sldId id="400" r:id="rId12"/>
    <p:sldId id="414" r:id="rId13"/>
    <p:sldId id="413" r:id="rId14"/>
  </p:sldIdLst>
  <p:sldSz cx="12192000" cy="6858000"/>
  <p:notesSz cx="4279900" cy="548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9D7"/>
    <a:srgbClr val="00642D"/>
    <a:srgbClr val="3399FF"/>
    <a:srgbClr val="CCFF99"/>
    <a:srgbClr val="0066FF"/>
    <a:srgbClr val="BBE0E3"/>
    <a:srgbClr val="00FF00"/>
    <a:srgbClr val="FF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4" autoAdjust="0"/>
    <p:restoredTop sz="84961" autoAdjust="0"/>
  </p:normalViewPr>
  <p:slideViewPr>
    <p:cSldViewPr snapToGrid="0">
      <p:cViewPr>
        <p:scale>
          <a:sx n="70" d="100"/>
          <a:sy n="70" d="100"/>
        </p:scale>
        <p:origin x="1888" y="10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4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4193" y="0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150" y="411163"/>
            <a:ext cx="3657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799" y="2605764"/>
            <a:ext cx="3424303" cy="24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4193" y="5211527"/>
            <a:ext cx="1854751" cy="2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5793" tIns="27897" rIns="55793" bIns="27897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EFB697B9-A259-409D-BBF3-82B413E1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Kort om forelæseren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Forudsætninger</a:t>
            </a:r>
            <a:r>
              <a:rPr lang="en-US" dirty="0" smtClean="0"/>
              <a:t>:</a:t>
            </a:r>
          </a:p>
          <a:p>
            <a:pPr marL="99955" indent="-99955">
              <a:buFont typeface="Arial" panose="020B0604020202020204" pitchFamily="34" charset="0"/>
              <a:buChar char="•"/>
            </a:pPr>
            <a:r>
              <a:rPr lang="en-US" dirty="0" err="1" smtClean="0"/>
              <a:t>Programmering</a:t>
            </a:r>
            <a:r>
              <a:rPr lang="en-US" dirty="0" smtClean="0"/>
              <a:t>,</a:t>
            </a:r>
            <a:r>
              <a:rPr lang="en-US" baseline="0" dirty="0" smtClean="0"/>
              <a:t> mange </a:t>
            </a:r>
            <a:r>
              <a:rPr lang="en-US" baseline="0" dirty="0" err="1" smtClean="0"/>
              <a:t>Datalogi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studerende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år</a:t>
            </a:r>
            <a:r>
              <a:rPr lang="en-US" baseline="0" dirty="0" smtClean="0"/>
              <a:t> KAN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når</a:t>
            </a:r>
            <a:r>
              <a:rPr lang="en-US" baseline="0" dirty="0" smtClean="0"/>
              <a:t> de starter</a:t>
            </a:r>
          </a:p>
          <a:p>
            <a:pPr marL="99955" indent="-99955">
              <a:buFont typeface="Arial" panose="020B0604020202020204" pitchFamily="34" charset="0"/>
              <a:buChar char="•"/>
            </a:pPr>
            <a:r>
              <a:rPr lang="en-US" baseline="0" dirty="0" smtClean="0"/>
              <a:t>IT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haft Java </a:t>
            </a:r>
            <a:r>
              <a:rPr lang="en-US" baseline="0" dirty="0" err="1" smtClean="0"/>
              <a:t>programmering</a:t>
            </a:r>
            <a:endParaRPr lang="en-US" baseline="0" dirty="0" smtClean="0"/>
          </a:p>
          <a:p>
            <a:pPr marL="99955" indent="-99955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Datavidenskab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Matematik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haft Python</a:t>
            </a:r>
          </a:p>
          <a:p>
            <a:r>
              <a:rPr lang="en-US" baseline="0" dirty="0" smtClean="0"/>
              <a:t>“Optimal </a:t>
            </a:r>
            <a:r>
              <a:rPr lang="en-US" baseline="0" dirty="0" err="1" smtClean="0"/>
              <a:t>udbytte</a:t>
            </a:r>
            <a:r>
              <a:rPr lang="en-US" baseline="0" dirty="0" smtClean="0"/>
              <a:t>”: </a:t>
            </a:r>
            <a:r>
              <a:rPr lang="en-US" baseline="0" dirty="0" err="1" smtClean="0"/>
              <a:t>skal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også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kurser</a:t>
            </a:r>
            <a:endParaRPr lang="en-US" baseline="0" dirty="0" smtClean="0"/>
          </a:p>
          <a:p>
            <a:pPr marL="99955" indent="-99955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Algoritmer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fokus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effektiv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løsning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primært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computer)</a:t>
            </a:r>
          </a:p>
          <a:p>
            <a:pPr marL="99955" indent="-99955">
              <a:buFont typeface="Arial" panose="020B0604020202020204" pitchFamily="34" charset="0"/>
              <a:buChar char="•"/>
            </a:pPr>
            <a:r>
              <a:rPr lang="en-US" baseline="0" dirty="0" smtClean="0"/>
              <a:t>...</a:t>
            </a:r>
            <a:r>
              <a:rPr lang="en-US" baseline="0" dirty="0" err="1" smtClean="0"/>
              <a:t>kræver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ved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hvordan</a:t>
            </a:r>
            <a:r>
              <a:rPr lang="en-US" baseline="0" dirty="0" smtClean="0"/>
              <a:t> computer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opbygget</a:t>
            </a:r>
            <a:r>
              <a:rPr lang="en-US" baseline="0" dirty="0" smtClean="0"/>
              <a:t> og programmer </a:t>
            </a:r>
            <a:r>
              <a:rPr lang="en-US" baseline="0" dirty="0" err="1" smtClean="0"/>
              <a:t>afvikles</a:t>
            </a:r>
            <a:endParaRPr lang="en-US" baseline="0" dirty="0" smtClean="0"/>
          </a:p>
          <a:p>
            <a:pPr marL="99955" indent="-99955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800"/>
              <a:pPr eaLnBrk="1" hangingPunct="1"/>
              <a:t>3</a:t>
            </a:fld>
            <a:endParaRPr lang="en-US" sz="8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Zoom tillader at man bruge studiecafeen</a:t>
            </a:r>
            <a:r>
              <a:rPr lang="da-DK" baseline="0" dirty="0" smtClean="0"/>
              <a:t> uafhængig hvor man er</a:t>
            </a:r>
            <a:endParaRPr lang="da-DK" dirty="0" smtClean="0"/>
          </a:p>
          <a:p>
            <a:pPr eaLnBrk="1" hangingPunct="1"/>
            <a:r>
              <a:rPr lang="da-DK" dirty="0" smtClean="0"/>
              <a:t>Udsættelse</a:t>
            </a:r>
            <a:r>
              <a:rPr lang="da-DK" baseline="0" dirty="0" smtClean="0"/>
              <a:t> af a</a:t>
            </a:r>
            <a:r>
              <a:rPr lang="da-DK" dirty="0" smtClean="0"/>
              <a:t>fleveringer</a:t>
            </a:r>
            <a:r>
              <a:rPr lang="da-DK" baseline="0" dirty="0" smtClean="0"/>
              <a:t> aftales med instruktoren – men kan så ikke forvente feedback lige så hurtigt</a:t>
            </a:r>
            <a:endParaRPr lang="da-DK" dirty="0" smtClean="0"/>
          </a:p>
          <a:p>
            <a:pPr eaLnBrk="1" hangingPunct="1"/>
            <a:r>
              <a:rPr lang="da-DK" dirty="0" smtClean="0"/>
              <a:t>Eksamen ca. 20 opgaver</a:t>
            </a:r>
            <a:r>
              <a:rPr lang="da-DK" baseline="0" dirty="0" smtClean="0"/>
              <a:t> med</a:t>
            </a:r>
            <a:r>
              <a:rPr lang="da-DK" dirty="0" smtClean="0"/>
              <a:t> 80</a:t>
            </a:r>
            <a:r>
              <a:rPr lang="da-DK" baseline="0" dirty="0" smtClean="0"/>
              <a:t> delspørgsmål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353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800"/>
              <a:pPr eaLnBrk="1" hangingPunct="1"/>
              <a:t>4</a:t>
            </a:fld>
            <a:endParaRPr lang="en-US" sz="8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smtClean="0"/>
              <a:t>10</a:t>
            </a:r>
            <a:r>
              <a:rPr lang="da-DK" baseline="0" dirty="0" smtClean="0"/>
              <a:t> ECTS = 250 – 280 timer</a:t>
            </a:r>
            <a:endParaRPr lang="da-D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83CA1A-0B88-4471-9E68-B9325BC813AB}" type="slidenum">
              <a:rPr lang="en-US" sz="800"/>
              <a:pPr eaLnBrk="1" hangingPunct="1"/>
              <a:t>7</a:t>
            </a:fld>
            <a:endParaRPr lang="en-US" sz="8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418500" indent="-160962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643846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901384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158922" indent="-128769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1416461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1673999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1931537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2189075" indent="-12876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7549D-263A-4238-9020-58EC25288A2F}" type="slidenum">
              <a:rPr lang="en-US" sz="800"/>
              <a:pPr eaLnBrk="1" hangingPunct="1"/>
              <a:t>8</a:t>
            </a:fld>
            <a:endParaRPr lang="en-US" sz="8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150" y="411163"/>
            <a:ext cx="3657600" cy="2057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dirty="0" smtClean="0"/>
              <a:t>Gennemgå</a:t>
            </a:r>
            <a:r>
              <a:rPr lang="da-DK" b="1" baseline="0" dirty="0" smtClean="0"/>
              <a:t> k</a:t>
            </a:r>
            <a:r>
              <a:rPr lang="da-DK" b="1" dirty="0" smtClean="0"/>
              <a:t>ursusside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411163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697B9-A259-409D-BBF3-82B413E1CE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D068-B03A-4218-B988-3463E4723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8703-461E-4CD9-88DE-58C3670C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04FE-1A7A-4D31-8FE2-ED22A603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2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6260-B0FD-4AD0-AE06-74F9E339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8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E36-B4B0-4AD2-8170-CC04E50A6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65B-C9CD-49CE-92D8-E46FF6E8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3C6D-D1D0-41AF-8084-7C7726D0A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B2E1-CE6C-43F6-B3EA-9D8925F0D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2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4E590-8901-4253-813E-CC7C00845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EA1-3AC9-4998-9063-1A557948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755A-7A6D-4489-8994-1E394CB25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05D2-908E-4FA6-9821-D66FDFEC4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3CD4F2-190B-4049-9C19-F8FD994F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2764857"/>
            <a:ext cx="9144000" cy="19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</a:t>
            </a:r>
            <a:r>
              <a:rPr lang="da-DK" sz="4000" b="1" kern="0" dirty="0" smtClean="0">
                <a:latin typeface="+mj-lt"/>
                <a:ea typeface="+mj-ea"/>
                <a:cs typeface="+mj-cs"/>
              </a:rPr>
              <a:t>Datastrukturer</a:t>
            </a:r>
          </a:p>
          <a:p>
            <a:pPr algn="ctr">
              <a:defRPr/>
            </a:pPr>
            <a:endParaRPr lang="da-DK" sz="40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Gerth Stølting Brodal</a:t>
            </a:r>
          </a:p>
          <a:p>
            <a:pPr algn="ctr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gerth@cs.au.dk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Programmeringserfaring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(for </a:t>
            </a:r>
            <a:r>
              <a:rPr lang="en-US" sz="2800" dirty="0" err="1">
                <a:solidFill>
                  <a:schemeClr val="bg1"/>
                </a:solidFill>
              </a:rPr>
              <a:t>det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programmeringssprog</a:t>
            </a:r>
            <a:r>
              <a:rPr lang="en-US" sz="2800" dirty="0">
                <a:solidFill>
                  <a:schemeClr val="bg1"/>
                </a:solidFill>
              </a:rPr>
              <a:t> du </a:t>
            </a:r>
            <a:r>
              <a:rPr lang="en-US" sz="2800" dirty="0" err="1">
                <a:solidFill>
                  <a:schemeClr val="bg1"/>
                </a:solidFill>
              </a:rPr>
              <a:t>måtte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kende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bedst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280" y="2167128"/>
            <a:ext cx="6647688" cy="3273552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Ingen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Basal </a:t>
            </a:r>
            <a:r>
              <a:rPr lang="en-US" dirty="0" err="1" smtClean="0">
                <a:solidFill>
                  <a:schemeClr val="bg1"/>
                </a:solidFill>
              </a:rPr>
              <a:t>kendskab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Grundlæggende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kendskab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Advanceret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Ekspert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703" y="207840"/>
            <a:ext cx="11106252" cy="1767738"/>
          </a:xfrm>
        </p:spPr>
        <p:txBody>
          <a:bodyPr/>
          <a:lstStyle/>
          <a:p>
            <a:r>
              <a:rPr lang="en-US" dirty="0" err="1" smtClean="0"/>
              <a:t>Algoritmer</a:t>
            </a:r>
            <a:r>
              <a:rPr lang="en-US" dirty="0" smtClean="0"/>
              <a:t> og </a:t>
            </a:r>
            <a:r>
              <a:rPr lang="en-US" dirty="0" err="1" smtClean="0"/>
              <a:t>Datastrukturer</a:t>
            </a:r>
            <a:r>
              <a:rPr lang="en-US" dirty="0" smtClean="0"/>
              <a:t> </a:t>
            </a:r>
            <a:r>
              <a:rPr lang="en-US" dirty="0" err="1" smtClean="0"/>
              <a:t>omhandler</a:t>
            </a:r>
            <a:r>
              <a:rPr lang="en-US" dirty="0" smtClean="0"/>
              <a:t> </a:t>
            </a:r>
            <a:r>
              <a:rPr lang="en-US" dirty="0" err="1" smtClean="0"/>
              <a:t>effektivitet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programmer</a:t>
            </a:r>
          </a:p>
          <a:p>
            <a:r>
              <a:rPr lang="en-US" dirty="0" err="1" smtClean="0"/>
              <a:t>Kræver</a:t>
            </a:r>
            <a:r>
              <a:rPr lang="en-US" dirty="0" smtClean="0"/>
              <a:t> </a:t>
            </a:r>
            <a:r>
              <a:rPr lang="en-US" dirty="0" err="1" smtClean="0"/>
              <a:t>egentlig</a:t>
            </a:r>
            <a:r>
              <a:rPr lang="en-US" dirty="0" smtClean="0"/>
              <a:t> man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programmere</a:t>
            </a:r>
            <a:r>
              <a:rPr lang="en-US" dirty="0" smtClean="0"/>
              <a:t>...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  <a:p>
            <a:r>
              <a:rPr lang="en-US" dirty="0" err="1" smtClean="0"/>
              <a:t>Programmeringsafleveringerne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basal Java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492666" y="4255940"/>
            <a:ext cx="2674088" cy="19528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Algoritmer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og </a:t>
            </a:r>
            <a:r>
              <a:rPr lang="en-US" sz="1800" dirty="0" err="1">
                <a:solidFill>
                  <a:schemeClr val="bg1"/>
                </a:solidFill>
              </a:rPr>
              <a:t>Datastrukturer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492666" y="2247254"/>
            <a:ext cx="2674088" cy="1917405"/>
          </a:xfrm>
          <a:prstGeom prst="rightArrow">
            <a:avLst>
              <a:gd name="adj1" fmla="val 50000"/>
              <a:gd name="adj2" fmla="val 505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C00000"/>
                </a:solidFill>
              </a:rPr>
              <a:t>Introduktion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til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Programmering</a:t>
            </a:r>
            <a:r>
              <a:rPr lang="en-US" sz="1800" dirty="0">
                <a:solidFill>
                  <a:srgbClr val="C00000"/>
                </a:solidFill>
              </a:rPr>
              <a:t> (Java)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84664" y="3214439"/>
            <a:ext cx="2674088" cy="19094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C00000"/>
                </a:solidFill>
              </a:rPr>
              <a:t>Introduktion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til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Programmering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med </a:t>
            </a:r>
            <a:r>
              <a:rPr lang="en-US" sz="1400" dirty="0" err="1">
                <a:solidFill>
                  <a:srgbClr val="C00000"/>
                </a:solidFill>
              </a:rPr>
              <a:t>Videnskabelige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err="1">
                <a:solidFill>
                  <a:srgbClr val="C00000"/>
                </a:solidFill>
              </a:rPr>
              <a:t>Anvendelser</a:t>
            </a:r>
            <a:r>
              <a:rPr lang="en-US" sz="1400" dirty="0">
                <a:solidFill>
                  <a:srgbClr val="C00000"/>
                </a:solidFill>
              </a:rPr>
              <a:t> (Python)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926148" y="4339245"/>
            <a:ext cx="2674088" cy="1917405"/>
          </a:xfrm>
          <a:prstGeom prst="rightArrow">
            <a:avLst>
              <a:gd name="adj1" fmla="val 50000"/>
              <a:gd name="adj2" fmla="val 505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C00000"/>
                </a:solidFill>
              </a:rPr>
              <a:t>Introduktion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til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Programmering</a:t>
            </a:r>
            <a:r>
              <a:rPr lang="en-US" sz="1800" dirty="0">
                <a:solidFill>
                  <a:srgbClr val="C00000"/>
                </a:solidFill>
              </a:rPr>
              <a:t> (Java)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2666" y="2338534"/>
            <a:ext cx="172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Datalogi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234" y="4161805"/>
            <a:ext cx="209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IT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Produktudvikling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904" y="3047248"/>
            <a:ext cx="188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Matematik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Datavidenskab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8298088" y="3778852"/>
            <a:ext cx="401377" cy="808074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8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Teltstangs</a:t>
            </a:r>
            <a:r>
              <a:rPr lang="en-US" b="1" dirty="0" smtClean="0"/>
              <a:t> </a:t>
            </a:r>
            <a:r>
              <a:rPr lang="en-US" b="1" dirty="0" err="1" smtClean="0"/>
              <a:t>problemet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17" t="16744" r="12684" b="79268"/>
          <a:stretch/>
        </p:blipFill>
        <p:spPr>
          <a:xfrm>
            <a:off x="0" y="1691196"/>
            <a:ext cx="12126096" cy="384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25" t="26650" r="70546" b="40115"/>
          <a:stretch/>
        </p:blipFill>
        <p:spPr>
          <a:xfrm>
            <a:off x="1225296" y="3147060"/>
            <a:ext cx="3209544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41" t="39726" r="51951" b="40050"/>
          <a:stretch/>
        </p:blipFill>
        <p:spPr>
          <a:xfrm>
            <a:off x="7635240" y="3540252"/>
            <a:ext cx="2404872" cy="1947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28" y="5049012"/>
            <a:ext cx="1197746" cy="1370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6" y="5487924"/>
            <a:ext cx="12890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Teltstangsproblemet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325" y="1954530"/>
                <a:ext cx="10801350" cy="4331970"/>
              </a:xfrm>
            </p:spPr>
            <p:txBody>
              <a:bodyPr/>
              <a:lstStyle/>
              <a:p>
                <a:r>
                  <a:rPr lang="da-DK" sz="2000" b="1" dirty="0"/>
                  <a:t>Primitiv</a:t>
                </a:r>
                <a:r>
                  <a:rPr lang="da-DK" sz="2000" dirty="0"/>
                  <a:t>: En stang med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sz="2000" dirty="0"/>
                  <a:t> led kan foldes til en stang af længde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a-DK" sz="2000" dirty="0"/>
                  <a:t> hvor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da-DK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a-DK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da-DK" sz="2000" dirty="0"/>
              </a:p>
              <a:p>
                <a:r>
                  <a:rPr lang="da-DK" sz="2000" b="1" dirty="0"/>
                  <a:t>Problem</a:t>
                </a:r>
                <a:r>
                  <a:rPr lang="da-DK" sz="2000" dirty="0"/>
                  <a:t>: Find mindste antal foldninger så stangen har længde 1.</a:t>
                </a:r>
              </a:p>
              <a:p>
                <a:r>
                  <a:rPr lang="da-DK" sz="2000" b="1" dirty="0"/>
                  <a:t>Nedre grænse</a:t>
                </a:r>
                <a:r>
                  <a:rPr lang="da-DK" sz="2000" dirty="0"/>
                  <a:t>: Efter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a-DK" sz="2000" dirty="0"/>
                  <a:t> foldninger har stangen længde </a:t>
                </a:r>
                <a:r>
                  <a:rPr lang="da-DK" sz="2000" b="1" dirty="0"/>
                  <a:t>mindst</a:t>
                </a:r>
                <a:r>
                  <a:rPr lang="da-DK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sz="2000" dirty="0"/>
                  <a:t>. Vi kan tidligst være færdig når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da-DK" sz="2000" dirty="0"/>
                  <a:t>, dvs.</a:t>
                </a:r>
                <a:r>
                  <a:rPr lang="da-DK" sz="20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a-DK" sz="2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da-DK" sz="2000" b="1" i="1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da-DK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da-DK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da-DK" sz="2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da-DK" sz="2000" dirty="0"/>
                  <a:t>, dvs. </a:t>
                </a:r>
                <a14:m>
                  <m:oMath xmlns:m="http://schemas.openxmlformats.org/officeDocument/2006/math">
                    <m:r>
                      <a:rPr lang="da-DK" sz="2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sz="2000" b="1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da-DK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a-DK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a-DK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000" b="1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da-DK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da-DK" sz="2000" dirty="0"/>
                  <a:t> da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000" dirty="0"/>
                  <a:t>et heltal.</a:t>
                </a:r>
              </a:p>
              <a:p>
                <a:r>
                  <a:rPr lang="da-DK" sz="2000" b="1" dirty="0"/>
                  <a:t>Øvre grænse (algoritme &amp; analyse)</a:t>
                </a:r>
                <a:r>
                  <a:rPr lang="da-DK" sz="2000" dirty="0"/>
                  <a:t>: Algoritme = fold på midten (rundet op). En foldning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→ </m:t>
                    </m:r>
                    <m:d>
                      <m:dPr>
                        <m:begChr m:val="⌈"/>
                        <m:endChr m:val="⌉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da-DK" sz="2000" dirty="0"/>
                  <a:t>. Flere foldning resulterer i følgende uhåndterlige udtryk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⌈"/>
                                <m:endChr m:val="⌉"/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⌈"/>
                                        <m:endChr m:val="⌉"/>
                                        <m:ctrlPr>
                                          <a:rPr lang="da-DK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a-DK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da-DK" sz="2000" i="1">
                                            <a:latin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e>
                                    </m:d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</m:d>
                            <m:r>
                              <a:rPr lang="da-DK" sz="20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  <m:r>
                      <a:rPr lang="da-DK" sz="20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a-DK" sz="2000" dirty="0"/>
                  <a:t> Idé: Analyser en længere tang hvor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a-DK" sz="2000" dirty="0"/>
                  <a:t> rundes op til nærmeste 2-er potens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da-DK" sz="2000" dirty="0"/>
                  <a:t>. Denne stang vil efter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a-DK" sz="2000" dirty="0"/>
                  <a:t>foldninger have længde præcis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  <m:sup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a-DK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a-DK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0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da-DK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da-DK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efter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da-DK" sz="2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da-DK" sz="2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da-DK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a-DK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a-DK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000" b="1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da-DK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foldninger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længde</a:t>
                </a:r>
                <a:r>
                  <a:rPr lang="en-US" sz="2000" dirty="0"/>
                  <a:t> 1. 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algoritmen</a:t>
                </a:r>
                <a:r>
                  <a:rPr lang="en-US" sz="2000" dirty="0"/>
                  <a:t> laver </a:t>
                </a:r>
                <a:r>
                  <a:rPr lang="en-US" sz="2000" dirty="0" err="1"/>
                  <a:t>højst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da-DK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a-DK" sz="2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a-DK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a-DK" sz="2000" b="1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da-DK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foldninger</a:t>
                </a:r>
                <a:r>
                  <a:rPr lang="en-US" sz="2000" dirty="0"/>
                  <a:t>.</a:t>
                </a:r>
              </a:p>
              <a:p>
                <a:r>
                  <a:rPr lang="en-US" sz="2000" b="1" dirty="0"/>
                  <a:t>Optimal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algoritme</a:t>
                </a:r>
                <a:r>
                  <a:rPr lang="en-US" sz="2000" b="1" dirty="0"/>
                  <a:t>:</a:t>
                </a:r>
                <a:r>
                  <a:rPr lang="en-US" sz="2000" dirty="0"/>
                  <a:t> da </a:t>
                </a:r>
                <a:r>
                  <a:rPr lang="en-US" sz="2000" dirty="0" err="1"/>
                  <a:t>nedre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grænse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øvre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grænse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dvs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ikke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gøre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bedre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325" y="1954530"/>
                <a:ext cx="10801350" cy="4331970"/>
              </a:xfrm>
              <a:blipFill>
                <a:blip r:embed="rId3"/>
                <a:stretch>
                  <a:fillRect l="-508" t="-704" r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3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39563" y="877789"/>
            <a:ext cx="7615620" cy="4141606"/>
            <a:chOff x="1415563" y="877789"/>
            <a:chExt cx="7615620" cy="4141606"/>
          </a:xfrm>
        </p:grpSpPr>
        <p:sp>
          <p:nvSpPr>
            <p:cNvPr id="58" name="Rounded Rectangle 57"/>
            <p:cNvSpPr/>
            <p:nvPr/>
          </p:nvSpPr>
          <p:spPr>
            <a:xfrm>
              <a:off x="1415563" y="1054564"/>
              <a:ext cx="7615620" cy="3964831"/>
            </a:xfrm>
            <a:prstGeom prst="roundRect">
              <a:avLst>
                <a:gd name="adj" fmla="val 6260"/>
              </a:avLst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10213" y="877789"/>
              <a:ext cx="20263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2000" dirty="0"/>
                <a:t>datalogi bachelor</a:t>
              </a:r>
              <a:endParaRPr lang="en-US" sz="2000" dirty="0"/>
            </a:p>
          </p:txBody>
        </p:sp>
      </p:grpSp>
      <p:sp>
        <p:nvSpPr>
          <p:cNvPr id="50" name="Arc 49"/>
          <p:cNvSpPr/>
          <p:nvPr/>
        </p:nvSpPr>
        <p:spPr>
          <a:xfrm>
            <a:off x="2602933" y="3123711"/>
            <a:ext cx="2071884" cy="2240145"/>
          </a:xfrm>
          <a:prstGeom prst="arc">
            <a:avLst>
              <a:gd name="adj1" fmla="val 5466061"/>
              <a:gd name="adj2" fmla="val 15327933"/>
            </a:avLst>
          </a:prstGeom>
          <a:ln w="12382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032561" y="2516048"/>
            <a:ext cx="1080000" cy="914400"/>
          </a:xfrm>
          <a:prstGeom prst="roundRect">
            <a:avLst/>
          </a:prstGeom>
          <a:solidFill>
            <a:srgbClr val="00B050"/>
          </a:solidFill>
          <a:ln>
            <a:solidFill>
              <a:srgbClr val="00642D"/>
            </a:solidFill>
          </a:ln>
          <a:effectLst>
            <a:glow rad="2540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Algoritmer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</a:t>
            </a:r>
            <a:b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strukturer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 rot="9128714">
            <a:off x="4012790" y="2051778"/>
            <a:ext cx="1998910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9922994">
            <a:off x="4061044" y="2301612"/>
            <a:ext cx="4577669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8178553">
            <a:off x="3789359" y="1895125"/>
            <a:ext cx="1433667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9704457">
            <a:off x="4042924" y="2124506"/>
            <a:ext cx="3536686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2013656">
            <a:off x="4024915" y="3671447"/>
            <a:ext cx="3536686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868765" y="2776941"/>
            <a:ext cx="150660" cy="432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97751"/>
              </p:ext>
            </p:extLst>
          </p:nvPr>
        </p:nvGraphicFramePr>
        <p:xfrm>
          <a:off x="1684677" y="4666139"/>
          <a:ext cx="88033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620">
                  <a:extLst>
                    <a:ext uri="{9D8B030D-6E8A-4147-A177-3AD203B41FA5}">
                      <a16:colId xmlns:a16="http://schemas.microsoft.com/office/drawing/2014/main" val="3887794997"/>
                    </a:ext>
                  </a:extLst>
                </a:gridCol>
                <a:gridCol w="1257620">
                  <a:extLst>
                    <a:ext uri="{9D8B030D-6E8A-4147-A177-3AD203B41FA5}">
                      <a16:colId xmlns:a16="http://schemas.microsoft.com/office/drawing/2014/main" val="534959446"/>
                    </a:ext>
                  </a:extLst>
                </a:gridCol>
                <a:gridCol w="1257620">
                  <a:extLst>
                    <a:ext uri="{9D8B030D-6E8A-4147-A177-3AD203B41FA5}">
                      <a16:colId xmlns:a16="http://schemas.microsoft.com/office/drawing/2014/main" val="2274762101"/>
                    </a:ext>
                  </a:extLst>
                </a:gridCol>
                <a:gridCol w="1257620">
                  <a:extLst>
                    <a:ext uri="{9D8B030D-6E8A-4147-A177-3AD203B41FA5}">
                      <a16:colId xmlns:a16="http://schemas.microsoft.com/office/drawing/2014/main" val="3654703040"/>
                    </a:ext>
                  </a:extLst>
                </a:gridCol>
                <a:gridCol w="1257620">
                  <a:extLst>
                    <a:ext uri="{9D8B030D-6E8A-4147-A177-3AD203B41FA5}">
                      <a16:colId xmlns:a16="http://schemas.microsoft.com/office/drawing/2014/main" val="2969750586"/>
                    </a:ext>
                  </a:extLst>
                </a:gridCol>
                <a:gridCol w="1257620">
                  <a:extLst>
                    <a:ext uri="{9D8B030D-6E8A-4147-A177-3AD203B41FA5}">
                      <a16:colId xmlns:a16="http://schemas.microsoft.com/office/drawing/2014/main" val="2552488044"/>
                    </a:ext>
                  </a:extLst>
                </a:gridCol>
                <a:gridCol w="1257620">
                  <a:extLst>
                    <a:ext uri="{9D8B030D-6E8A-4147-A177-3AD203B41FA5}">
                      <a16:colId xmlns:a16="http://schemas.microsoft.com/office/drawing/2014/main" val="2648929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a-DK" sz="900" b="0" dirty="0" smtClean="0">
                          <a:solidFill>
                            <a:schemeClr val="tx1"/>
                          </a:solidFill>
                        </a:rPr>
                        <a:t>0.</a:t>
                      </a:r>
                      <a:r>
                        <a:rPr lang="da-DK" sz="900" b="0" baseline="0" dirty="0" smtClean="0">
                          <a:solidFill>
                            <a:schemeClr val="tx1"/>
                          </a:solidFill>
                        </a:rPr>
                        <a:t> semester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a-DK" sz="900" b="0" dirty="0" smtClean="0">
                          <a:solidFill>
                            <a:schemeClr val="tx1"/>
                          </a:solidFill>
                        </a:rPr>
                        <a:t>1. semester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da-DK" sz="900" b="0" baseline="0" dirty="0" smtClean="0">
                          <a:solidFill>
                            <a:schemeClr val="tx1"/>
                          </a:solidFill>
                        </a:rPr>
                        <a:t> semester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da-DK" sz="900" b="0" baseline="0" dirty="0" smtClean="0">
                          <a:solidFill>
                            <a:schemeClr val="tx1"/>
                          </a:solidFill>
                        </a:rPr>
                        <a:t> semester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0" dirty="0" smtClean="0">
                          <a:solidFill>
                            <a:schemeClr val="tx1"/>
                          </a:solidFill>
                        </a:rPr>
                        <a:t>4. semester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0" dirty="0" smtClean="0">
                          <a:solidFill>
                            <a:schemeClr val="tx1"/>
                          </a:solidFill>
                        </a:rPr>
                        <a:t>5. semester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0" dirty="0" smtClean="0">
                          <a:solidFill>
                            <a:schemeClr val="tx1"/>
                          </a:solidFill>
                        </a:rPr>
                        <a:t>6. semester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4426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69424" y="97656"/>
            <a:ext cx="232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Eksamen : </a:t>
            </a:r>
            <a:r>
              <a:rPr lang="en-US" sz="2000" dirty="0" err="1">
                <a:solidFill>
                  <a:srgbClr val="00B050"/>
                </a:solidFill>
              </a:rPr>
              <a:t>januar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 err="1">
                <a:solidFill>
                  <a:srgbClr val="00B050"/>
                </a:solidFill>
              </a:rPr>
              <a:t>Reeksamen</a:t>
            </a:r>
            <a:r>
              <a:rPr lang="en-US" sz="2000" dirty="0">
                <a:solidFill>
                  <a:srgbClr val="00B050"/>
                </a:solidFill>
              </a:rPr>
              <a:t> : </a:t>
            </a:r>
            <a:r>
              <a:rPr lang="en-US" sz="2000" dirty="0" err="1">
                <a:solidFill>
                  <a:srgbClr val="00B050"/>
                </a:solidFill>
              </a:rPr>
              <a:t>maj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81247" y="2516048"/>
            <a:ext cx="1080000" cy="914400"/>
          </a:xfrm>
          <a:prstGeom prst="round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A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gymnasiet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9" name="Right Arrow 38"/>
          <p:cNvSpPr/>
          <p:nvPr/>
        </p:nvSpPr>
        <p:spPr>
          <a:xfrm rot="16200000">
            <a:off x="3394517" y="3517881"/>
            <a:ext cx="367931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3624183">
            <a:off x="3779563" y="3652544"/>
            <a:ext cx="844842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2296831">
            <a:off x="3981380" y="3795926"/>
            <a:ext cx="2430983" cy="216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5400000">
            <a:off x="3382152" y="2104177"/>
            <a:ext cx="367053" cy="432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10466" y="5101888"/>
            <a:ext cx="6877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a-DK" sz="2400" dirty="0"/>
              <a:t>Indhold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b="1" dirty="0"/>
              <a:t>Introduktion til algoritmer og datastrukturer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000" dirty="0"/>
              <a:t>Eksempler på anvendelse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000" dirty="0"/>
              <a:t>Avancerede algoritmer og datastrukturer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000" dirty="0"/>
              <a:t>Forskningsresultater</a:t>
            </a:r>
            <a:endParaRPr lang="en-US" sz="20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3559601" y="6032074"/>
            <a:ext cx="9440" cy="61742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85535" y="6160694"/>
            <a:ext cx="1083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dirty="0">
                <a:solidFill>
                  <a:srgbClr val="C00000"/>
                </a:solidFill>
              </a:rPr>
              <a:t>ambitiøst</a:t>
            </a:r>
            <a:endParaRPr lang="en-US" sz="1200" dirty="0">
              <a:solidFill>
                <a:srgbClr val="C0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032562" y="1222249"/>
            <a:ext cx="7369745" cy="3501998"/>
            <a:chOff x="1508561" y="1090271"/>
            <a:chExt cx="7369745" cy="3501998"/>
          </a:xfrm>
        </p:grpSpPr>
        <p:sp>
          <p:nvSpPr>
            <p:cNvPr id="15" name="Rounded Rectangle 14"/>
            <p:cNvSpPr/>
            <p:nvPr/>
          </p:nvSpPr>
          <p:spPr>
            <a:xfrm>
              <a:off x="2763694" y="2384070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Databaser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63694" y="1090271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Program-</a:t>
              </a: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merings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-sprog</a:t>
              </a:r>
            </a:p>
          </p:txBody>
        </p:sp>
        <p:cxnSp>
          <p:nvCxnSpPr>
            <p:cNvPr id="19" name="Straight Connector 18"/>
            <p:cNvCxnSpPr>
              <a:stCxn id="15" idx="0"/>
              <a:endCxn id="15" idx="2"/>
            </p:cNvCxnSpPr>
            <p:nvPr/>
          </p:nvCxnSpPr>
          <p:spPr>
            <a:xfrm>
              <a:off x="3303694" y="2384070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5281000" y="1090271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Computer-</a:t>
              </a: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arkitektur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22347" y="2384070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Computer Interaction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22347" y="1090271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Software-</a:t>
              </a: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arkitektur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281000" y="2384070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Eksperimentiel</a:t>
              </a:r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systemarbejde</a:t>
              </a:r>
              <a:endPara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39653" y="1090271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Oversættelse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798306" y="1090271"/>
              <a:ext cx="1080000" cy="1258888"/>
            </a:xfrm>
            <a:prstGeom prst="roundRect">
              <a:avLst/>
            </a:prstGeom>
            <a:solidFill>
              <a:srgbClr val="33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Bachelor-</a:t>
              </a:r>
              <a:b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projekt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798306" y="2728558"/>
              <a:ext cx="1080000" cy="569912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Videnskabs-teori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539653" y="2384070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Distribuerede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systemer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og </a:t>
              </a: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sikkerhed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08561" y="3677869"/>
              <a:ext cx="1080000" cy="91440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Introduktion til Matematik og Optimering</a:t>
              </a:r>
              <a:endPara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92957" y="3630427"/>
              <a:ext cx="1080000" cy="91440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Nummerisk</a:t>
              </a:r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Lineær</a:t>
              </a:r>
              <a:r>
                <a:rPr lang="en-US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Algebra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022347" y="3677869"/>
              <a:ext cx="1080000" cy="91440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Sandsynlig-hedsteori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og </a:t>
              </a: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statistik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798306" y="3677869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Optimering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539653" y="3677869"/>
              <a:ext cx="1080000" cy="914400"/>
            </a:xfrm>
            <a:prstGeom prst="roundRect">
              <a:avLst/>
            </a:prstGeom>
            <a:solidFill>
              <a:srgbClr val="33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</a:t>
              </a:r>
              <a:r>
                <a:rPr lang="en-US" sz="1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valgfri</a:t>
              </a:r>
              <a:r>
                <a:rPr lang="en-US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751737" y="3677869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sz="11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Beregnelighed</a:t>
              </a:r>
              <a:r>
                <a:rPr lang="da-DK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og logik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08561" y="1090271"/>
              <a:ext cx="1080000" cy="914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Introduktion</a:t>
              </a:r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</a:t>
              </a:r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programmering</a:t>
              </a:r>
              <a:endParaRPr 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Right Arrow 54"/>
          <p:cNvSpPr/>
          <p:nvPr/>
        </p:nvSpPr>
        <p:spPr>
          <a:xfrm>
            <a:off x="296433" y="240327"/>
            <a:ext cx="379398" cy="432000"/>
          </a:xfrm>
          <a:prstGeom prst="rightArrow">
            <a:avLst>
              <a:gd name="adj1" fmla="val 45937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64227" y="97092"/>
            <a:ext cx="280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C00000"/>
                </a:solidFill>
              </a:rPr>
              <a:t>faglige forudsætninger</a:t>
            </a:r>
            <a:br>
              <a:rPr lang="da-DK" sz="2000" dirty="0">
                <a:solidFill>
                  <a:srgbClr val="C00000"/>
                </a:solidFill>
              </a:rPr>
            </a:br>
            <a:r>
              <a:rPr lang="da-DK" sz="2000" dirty="0">
                <a:solidFill>
                  <a:srgbClr val="C00000"/>
                </a:solidFill>
              </a:rPr>
              <a:t>(ideelle verden)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 animBg="1"/>
      <p:bldP spid="47" grpId="0" animBg="1"/>
      <p:bldP spid="45" grpId="0" animBg="1"/>
      <p:bldP spid="46" grpId="0" animBg="1"/>
      <p:bldP spid="44" grpId="0" animBg="1"/>
      <p:bldP spid="43" grpId="0" animBg="1"/>
      <p:bldP spid="38" grpId="0" animBg="1"/>
      <p:bldP spid="14" grpId="0" animBg="1"/>
      <p:bldP spid="39" grpId="0" animBg="1"/>
      <p:bldP spid="40" grpId="0" animBg="1"/>
      <p:bldP spid="41" grpId="0" animBg="1"/>
      <p:bldP spid="42" grpId="0" animBg="1"/>
      <p:bldP spid="54" grpId="0"/>
      <p:bldP spid="55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31575" y="1309048"/>
            <a:ext cx="11633650" cy="507303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 err="1"/>
              <a:t>Undervisningsformer</a:t>
            </a:r>
            <a:endParaRPr 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err="1" smtClean="0"/>
              <a:t>Forelæsninger</a:t>
            </a:r>
            <a:r>
              <a:rPr lang="en-US" sz="2000" dirty="0" smtClean="0"/>
              <a:t> 2 + 2 timer/</a:t>
            </a:r>
            <a:r>
              <a:rPr lang="en-US" sz="2000" dirty="0" err="1" smtClean="0"/>
              <a:t>uge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</a:rPr>
              <a:t>fysisk</a:t>
            </a:r>
            <a:r>
              <a:rPr lang="en-US" sz="2000" dirty="0" smtClean="0">
                <a:solidFill>
                  <a:srgbClr val="C00000"/>
                </a:solidFill>
              </a:rPr>
              <a:t> + </a:t>
            </a:r>
            <a:r>
              <a:rPr lang="en-US" sz="2000" dirty="0" err="1" smtClean="0">
                <a:solidFill>
                  <a:srgbClr val="C00000"/>
                </a:solidFill>
              </a:rPr>
              <a:t>streames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på</a:t>
            </a:r>
            <a:r>
              <a:rPr lang="en-US" sz="2000" dirty="0" smtClean="0">
                <a:solidFill>
                  <a:srgbClr val="C00000"/>
                </a:solidFill>
              </a:rPr>
              <a:t> Zoom + </a:t>
            </a:r>
            <a:r>
              <a:rPr lang="en-US" sz="2000" dirty="0" err="1" smtClean="0">
                <a:solidFill>
                  <a:srgbClr val="C00000"/>
                </a:solidFill>
              </a:rPr>
              <a:t>efterfølgende</a:t>
            </a:r>
            <a:r>
              <a:rPr lang="en-US" sz="2000" dirty="0" smtClean="0">
                <a:solidFill>
                  <a:srgbClr val="C00000"/>
                </a:solidFill>
              </a:rPr>
              <a:t> video]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err="1" smtClean="0"/>
              <a:t>Teoretiske</a:t>
            </a:r>
            <a:r>
              <a:rPr lang="en-US" sz="2000" dirty="0" smtClean="0"/>
              <a:t> </a:t>
            </a:r>
            <a:r>
              <a:rPr lang="en-US" sz="2000" dirty="0" err="1" smtClean="0"/>
              <a:t>øvelser</a:t>
            </a:r>
            <a:r>
              <a:rPr lang="en-US" sz="2000" dirty="0" smtClean="0"/>
              <a:t> “TØ” </a:t>
            </a:r>
            <a:r>
              <a:rPr lang="en-US" sz="2000" dirty="0"/>
              <a:t>3 </a:t>
            </a:r>
            <a:r>
              <a:rPr lang="en-US" sz="2000" dirty="0" smtClean="0"/>
              <a:t>timer/</a:t>
            </a:r>
            <a:r>
              <a:rPr lang="en-US" sz="2000" dirty="0" err="1" smtClean="0"/>
              <a:t>uge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</a:rPr>
              <a:t>fysisk</a:t>
            </a:r>
            <a:r>
              <a:rPr lang="en-US" sz="2000" dirty="0" smtClean="0">
                <a:solidFill>
                  <a:srgbClr val="C00000"/>
                </a:solidFill>
              </a:rPr>
              <a:t>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err="1" smtClean="0"/>
              <a:t>Studiecafé</a:t>
            </a:r>
            <a:r>
              <a:rPr lang="en-US" sz="2000" dirty="0" smtClean="0"/>
              <a:t> 5 x 2 timer/</a:t>
            </a:r>
            <a:r>
              <a:rPr lang="en-US" sz="2000" dirty="0" err="1" smtClean="0"/>
              <a:t>uge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[Zoom]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/>
              <a:t>Online </a:t>
            </a:r>
            <a:r>
              <a:rPr lang="en-US" sz="2000" dirty="0" err="1" smtClean="0"/>
              <a:t>diskussionsforum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C00000"/>
                </a:solidFill>
              </a:rPr>
              <a:t>[Blackboard]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 err="1" smtClean="0"/>
              <a:t>Afleveringer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grupper</a:t>
            </a:r>
            <a:r>
              <a:rPr lang="en-US" sz="2000" b="1" dirty="0" smtClean="0"/>
              <a:t> 1-3 </a:t>
            </a:r>
            <a:r>
              <a:rPr lang="en-US" sz="2000" b="1" dirty="0" err="1" smtClean="0"/>
              <a:t>personer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9 </a:t>
            </a:r>
            <a:r>
              <a:rPr lang="en-US" sz="2000" dirty="0" err="1" smtClean="0"/>
              <a:t>teoretiske</a:t>
            </a:r>
            <a:r>
              <a:rPr lang="en-US" sz="2000" dirty="0" smtClean="0"/>
              <a:t> </a:t>
            </a:r>
            <a:r>
              <a:rPr lang="en-US" sz="2000" dirty="0" err="1" smtClean="0"/>
              <a:t>afleveringer</a:t>
            </a:r>
            <a:r>
              <a:rPr lang="en-US" sz="2000" dirty="0" smtClean="0"/>
              <a:t> (</a:t>
            </a:r>
            <a:r>
              <a:rPr lang="en-US" sz="2000" dirty="0" err="1" smtClean="0"/>
              <a:t>skal</a:t>
            </a:r>
            <a:r>
              <a:rPr lang="en-US" sz="2000" dirty="0" smtClean="0"/>
              <a:t> </a:t>
            </a:r>
            <a:r>
              <a:rPr lang="en-US" sz="2000" dirty="0" err="1" smtClean="0"/>
              <a:t>godkendes</a:t>
            </a:r>
            <a:r>
              <a:rPr lang="en-US" sz="2000" dirty="0" smtClean="0"/>
              <a:t>)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/>
              <a:t>4 </a:t>
            </a:r>
            <a:r>
              <a:rPr lang="en-US" sz="2000" dirty="0" err="1" smtClean="0"/>
              <a:t>ugers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programeringsopgaver</a:t>
            </a:r>
            <a:r>
              <a:rPr lang="en-US" sz="2000" dirty="0" smtClean="0"/>
              <a:t> (del </a:t>
            </a:r>
            <a:r>
              <a:rPr lang="en-US" sz="2000" dirty="0" err="1" smtClean="0"/>
              <a:t>af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karakteren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/>
              <a:t>Eksamen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2 timers multiple choice, </a:t>
            </a:r>
            <a:r>
              <a:rPr lang="en-US" sz="2000" dirty="0" err="1"/>
              <a:t>uden</a:t>
            </a:r>
            <a:r>
              <a:rPr lang="en-US" sz="2000" dirty="0"/>
              <a:t> </a:t>
            </a:r>
            <a:r>
              <a:rPr lang="en-US" sz="2000" dirty="0" err="1"/>
              <a:t>hjælpemidler</a:t>
            </a:r>
            <a:r>
              <a:rPr lang="en-US" sz="2000" dirty="0"/>
              <a:t>, 7-skala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Sprog</a:t>
            </a:r>
            <a:endParaRPr lang="en-US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err="1"/>
              <a:t>Forelæsninger</a:t>
            </a:r>
            <a:r>
              <a:rPr lang="en-US" sz="2000" dirty="0"/>
              <a:t> og </a:t>
            </a:r>
            <a:r>
              <a:rPr lang="en-US" sz="2000" dirty="0" err="1"/>
              <a:t>øvelser</a:t>
            </a:r>
            <a:r>
              <a:rPr lang="en-US" sz="2000" dirty="0"/>
              <a:t> </a:t>
            </a:r>
            <a:r>
              <a:rPr lang="en-US" sz="2000" dirty="0" err="1"/>
              <a:t>dansk</a:t>
            </a:r>
            <a:r>
              <a:rPr lang="en-US" sz="2000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materialle</a:t>
            </a:r>
            <a:r>
              <a:rPr lang="en-US" sz="2000" dirty="0"/>
              <a:t> og </a:t>
            </a:r>
            <a:r>
              <a:rPr lang="en-US" sz="2000" dirty="0" err="1"/>
              <a:t>kursusside</a:t>
            </a:r>
            <a:r>
              <a:rPr lang="en-US" sz="2000" dirty="0"/>
              <a:t> dog </a:t>
            </a:r>
            <a:r>
              <a:rPr lang="en-US" sz="2000" dirty="0" err="1"/>
              <a:t>engelsk</a:t>
            </a:r>
            <a:r>
              <a:rPr lang="en-US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492621" y="3582075"/>
            <a:ext cx="4515961" cy="2172732"/>
          </a:xfrm>
          <a:prstGeom prst="wedgeRoundRectCallout">
            <a:avLst>
              <a:gd name="adj1" fmla="val -79979"/>
              <a:gd name="adj2" fmla="val -47907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Træner </a:t>
            </a: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algoritmiske formuleringer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Afleveres på Blackboard</a:t>
            </a:r>
            <a:b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Frist aftales med instruktoren</a:t>
            </a:r>
            <a:b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800" b="1" smtClean="0">
                <a:solidFill>
                  <a:srgbClr val="00B050"/>
                </a:solidFill>
              </a:rPr>
              <a:t>Genaflevering</a:t>
            </a:r>
            <a:r>
              <a:rPr lang="da-DK" sz="1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1800">
                <a:solidFill>
                  <a:schemeClr val="tx1">
                    <a:lumMod val="65000"/>
                    <a:lumOff val="35000"/>
                  </a:schemeClr>
                </a:solidFill>
              </a:rPr>
              <a:t>(positivt) </a:t>
            </a:r>
            <a:r>
              <a:rPr lang="da-DK" sz="1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instruktor feedback og mulighed for at </a:t>
            </a:r>
            <a:r>
              <a:rPr lang="da-DK" sz="1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forbedre sig</a:t>
            </a: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Anbefales grupper af 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2-3 </a:t>
            </a: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personer for</a:t>
            </a:r>
            <a:b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løbende at kunne diskutere opgaver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75" y="327085"/>
            <a:ext cx="3957545" cy="780130"/>
          </a:xfrm>
        </p:spPr>
        <p:txBody>
          <a:bodyPr/>
          <a:lstStyle/>
          <a:p>
            <a:pPr algn="l" eaLnBrk="1" hangingPunct="1"/>
            <a:r>
              <a:rPr lang="en-US" sz="3200" b="1" dirty="0" err="1" smtClean="0"/>
              <a:t>Kursuselementer</a:t>
            </a:r>
            <a:endParaRPr lang="en-US" sz="3200" b="1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492622" y="2035147"/>
            <a:ext cx="4515960" cy="659502"/>
          </a:xfrm>
          <a:prstGeom prst="wedgeRoundRectCallout">
            <a:avLst>
              <a:gd name="adj1" fmla="val -68430"/>
              <a:gd name="adj2" fmla="val -60840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Forelæsningerne gennemgår stoffet</a:t>
            </a:r>
            <a:b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 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øvelserne </a:t>
            </a:r>
            <a:r>
              <a:rPr lang="da-DK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arbejder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 med </a:t>
            </a: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stoffet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492621" y="2806588"/>
            <a:ext cx="4515961" cy="659502"/>
          </a:xfrm>
          <a:prstGeom prst="wedgeRoundRectCallout">
            <a:avLst>
              <a:gd name="adj1" fmla="val -113353"/>
              <a:gd name="adj2" fmla="val -112991"/>
              <a:gd name="adj3" fmla="val 16667"/>
            </a:avLst>
          </a:prstGeom>
          <a:solidFill>
            <a:schemeClr val="accent3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Hjælp til ugeopgaver og afleveringer af en instruktor (cs.au.dk/studiecafe)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732449" y="5052634"/>
            <a:ext cx="6276133" cy="1477660"/>
          </a:xfrm>
          <a:custGeom>
            <a:avLst/>
            <a:gdLst>
              <a:gd name="connsiteX0" fmla="*/ 0 w 4515961"/>
              <a:gd name="connsiteY0" fmla="*/ 109919 h 659502"/>
              <a:gd name="connsiteX1" fmla="*/ 109919 w 4515961"/>
              <a:gd name="connsiteY1" fmla="*/ 0 h 659502"/>
              <a:gd name="connsiteX2" fmla="*/ 752660 w 4515961"/>
              <a:gd name="connsiteY2" fmla="*/ 0 h 659502"/>
              <a:gd name="connsiteX3" fmla="*/ 752660 w 4515961"/>
              <a:gd name="connsiteY3" fmla="*/ 0 h 659502"/>
              <a:gd name="connsiteX4" fmla="*/ 1881650 w 4515961"/>
              <a:gd name="connsiteY4" fmla="*/ 0 h 659502"/>
              <a:gd name="connsiteX5" fmla="*/ 4406042 w 4515961"/>
              <a:gd name="connsiteY5" fmla="*/ 0 h 659502"/>
              <a:gd name="connsiteX6" fmla="*/ 4515961 w 4515961"/>
              <a:gd name="connsiteY6" fmla="*/ 109919 h 659502"/>
              <a:gd name="connsiteX7" fmla="*/ 4515961 w 4515961"/>
              <a:gd name="connsiteY7" fmla="*/ 109917 h 659502"/>
              <a:gd name="connsiteX8" fmla="*/ 4515961 w 4515961"/>
              <a:gd name="connsiteY8" fmla="*/ 109917 h 659502"/>
              <a:gd name="connsiteX9" fmla="*/ 4515961 w 4515961"/>
              <a:gd name="connsiteY9" fmla="*/ 274793 h 659502"/>
              <a:gd name="connsiteX10" fmla="*/ 4515961 w 4515961"/>
              <a:gd name="connsiteY10" fmla="*/ 549583 h 659502"/>
              <a:gd name="connsiteX11" fmla="*/ 4406042 w 4515961"/>
              <a:gd name="connsiteY11" fmla="*/ 659502 h 659502"/>
              <a:gd name="connsiteX12" fmla="*/ 1881650 w 4515961"/>
              <a:gd name="connsiteY12" fmla="*/ 659502 h 659502"/>
              <a:gd name="connsiteX13" fmla="*/ 752660 w 4515961"/>
              <a:gd name="connsiteY13" fmla="*/ 659502 h 659502"/>
              <a:gd name="connsiteX14" fmla="*/ 752660 w 4515961"/>
              <a:gd name="connsiteY14" fmla="*/ 659502 h 659502"/>
              <a:gd name="connsiteX15" fmla="*/ 109919 w 4515961"/>
              <a:gd name="connsiteY15" fmla="*/ 659502 h 659502"/>
              <a:gd name="connsiteX16" fmla="*/ 0 w 4515961"/>
              <a:gd name="connsiteY16" fmla="*/ 549583 h 659502"/>
              <a:gd name="connsiteX17" fmla="*/ 0 w 4515961"/>
              <a:gd name="connsiteY17" fmla="*/ 274793 h 659502"/>
              <a:gd name="connsiteX18" fmla="*/ -1114178 w 4515961"/>
              <a:gd name="connsiteY18" fmla="*/ -40236 h 659502"/>
              <a:gd name="connsiteX19" fmla="*/ 0 w 4515961"/>
              <a:gd name="connsiteY19" fmla="*/ 109917 h 659502"/>
              <a:gd name="connsiteX20" fmla="*/ 0 w 4515961"/>
              <a:gd name="connsiteY20" fmla="*/ 109919 h 659502"/>
              <a:gd name="connsiteX0" fmla="*/ 1760172 w 6276133"/>
              <a:gd name="connsiteY0" fmla="*/ 928077 h 1477660"/>
              <a:gd name="connsiteX1" fmla="*/ 1870091 w 6276133"/>
              <a:gd name="connsiteY1" fmla="*/ 818158 h 1477660"/>
              <a:gd name="connsiteX2" fmla="*/ 2512832 w 6276133"/>
              <a:gd name="connsiteY2" fmla="*/ 818158 h 1477660"/>
              <a:gd name="connsiteX3" fmla="*/ 2512832 w 6276133"/>
              <a:gd name="connsiteY3" fmla="*/ 818158 h 1477660"/>
              <a:gd name="connsiteX4" fmla="*/ 3641822 w 6276133"/>
              <a:gd name="connsiteY4" fmla="*/ 818158 h 1477660"/>
              <a:gd name="connsiteX5" fmla="*/ 6166214 w 6276133"/>
              <a:gd name="connsiteY5" fmla="*/ 818158 h 1477660"/>
              <a:gd name="connsiteX6" fmla="*/ 6276133 w 6276133"/>
              <a:gd name="connsiteY6" fmla="*/ 928077 h 1477660"/>
              <a:gd name="connsiteX7" fmla="*/ 6276133 w 6276133"/>
              <a:gd name="connsiteY7" fmla="*/ 928075 h 1477660"/>
              <a:gd name="connsiteX8" fmla="*/ 6276133 w 6276133"/>
              <a:gd name="connsiteY8" fmla="*/ 928075 h 1477660"/>
              <a:gd name="connsiteX9" fmla="*/ 6276133 w 6276133"/>
              <a:gd name="connsiteY9" fmla="*/ 1092951 h 1477660"/>
              <a:gd name="connsiteX10" fmla="*/ 6276133 w 6276133"/>
              <a:gd name="connsiteY10" fmla="*/ 1367741 h 1477660"/>
              <a:gd name="connsiteX11" fmla="*/ 6166214 w 6276133"/>
              <a:gd name="connsiteY11" fmla="*/ 1477660 h 1477660"/>
              <a:gd name="connsiteX12" fmla="*/ 3641822 w 6276133"/>
              <a:gd name="connsiteY12" fmla="*/ 1477660 h 1477660"/>
              <a:gd name="connsiteX13" fmla="*/ 2512832 w 6276133"/>
              <a:gd name="connsiteY13" fmla="*/ 1477660 h 1477660"/>
              <a:gd name="connsiteX14" fmla="*/ 2512832 w 6276133"/>
              <a:gd name="connsiteY14" fmla="*/ 1477660 h 1477660"/>
              <a:gd name="connsiteX15" fmla="*/ 1870091 w 6276133"/>
              <a:gd name="connsiteY15" fmla="*/ 1477660 h 1477660"/>
              <a:gd name="connsiteX16" fmla="*/ 1760172 w 6276133"/>
              <a:gd name="connsiteY16" fmla="*/ 1367741 h 1477660"/>
              <a:gd name="connsiteX17" fmla="*/ 1760172 w 6276133"/>
              <a:gd name="connsiteY17" fmla="*/ 1092951 h 1477660"/>
              <a:gd name="connsiteX18" fmla="*/ 0 w 6276133"/>
              <a:gd name="connsiteY18" fmla="*/ 0 h 1477660"/>
              <a:gd name="connsiteX19" fmla="*/ 1760172 w 6276133"/>
              <a:gd name="connsiteY19" fmla="*/ 928075 h 1477660"/>
              <a:gd name="connsiteX20" fmla="*/ 1760172 w 6276133"/>
              <a:gd name="connsiteY20" fmla="*/ 928077 h 147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76133" h="1477660">
                <a:moveTo>
                  <a:pt x="1760172" y="928077"/>
                </a:moveTo>
                <a:cubicBezTo>
                  <a:pt x="1760172" y="867370"/>
                  <a:pt x="1809384" y="818158"/>
                  <a:pt x="1870091" y="818158"/>
                </a:cubicBezTo>
                <a:lnTo>
                  <a:pt x="2512832" y="818158"/>
                </a:lnTo>
                <a:lnTo>
                  <a:pt x="2512832" y="818158"/>
                </a:lnTo>
                <a:lnTo>
                  <a:pt x="3641822" y="818158"/>
                </a:lnTo>
                <a:lnTo>
                  <a:pt x="6166214" y="818158"/>
                </a:lnTo>
                <a:cubicBezTo>
                  <a:pt x="6226921" y="818158"/>
                  <a:pt x="6276133" y="867370"/>
                  <a:pt x="6276133" y="928077"/>
                </a:cubicBezTo>
                <a:lnTo>
                  <a:pt x="6276133" y="928075"/>
                </a:lnTo>
                <a:lnTo>
                  <a:pt x="6276133" y="928075"/>
                </a:lnTo>
                <a:lnTo>
                  <a:pt x="6276133" y="1092951"/>
                </a:lnTo>
                <a:lnTo>
                  <a:pt x="6276133" y="1367741"/>
                </a:lnTo>
                <a:cubicBezTo>
                  <a:pt x="6276133" y="1428448"/>
                  <a:pt x="6226921" y="1477660"/>
                  <a:pt x="6166214" y="1477660"/>
                </a:cubicBezTo>
                <a:lnTo>
                  <a:pt x="3641822" y="1477660"/>
                </a:lnTo>
                <a:lnTo>
                  <a:pt x="2512832" y="1477660"/>
                </a:lnTo>
                <a:lnTo>
                  <a:pt x="2512832" y="1477660"/>
                </a:lnTo>
                <a:lnTo>
                  <a:pt x="1870091" y="1477660"/>
                </a:lnTo>
                <a:cubicBezTo>
                  <a:pt x="1809384" y="1477660"/>
                  <a:pt x="1760172" y="1428448"/>
                  <a:pt x="1760172" y="1367741"/>
                </a:cubicBezTo>
                <a:lnTo>
                  <a:pt x="1760172" y="1092951"/>
                </a:lnTo>
                <a:lnTo>
                  <a:pt x="0" y="0"/>
                </a:lnTo>
                <a:lnTo>
                  <a:pt x="1760172" y="928075"/>
                </a:lnTo>
                <a:lnTo>
                  <a:pt x="1760172" y="928077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a-DK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a-DK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Tidligere </a:t>
            </a:r>
            <a:r>
              <a:rPr lang="da-DK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eksamensopgaver </a:t>
            </a:r>
            <a:r>
              <a:rPr lang="da-DK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 			træningsopgaver på kursussiden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5609" y="105085"/>
            <a:ext cx="5449616" cy="1121809"/>
          </a:xfrm>
          <a:prstGeom prst="rect">
            <a:avLst/>
          </a:prstGeom>
          <a:solidFill>
            <a:srgbClr val="A0B9D7"/>
          </a:solidFill>
        </p:spPr>
        <p:txBody>
          <a:bodyPr wrap="square" lIns="144000" tIns="144000" rIns="144000" bIns="14400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Hvis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du </a:t>
            </a:r>
            <a:r>
              <a:rPr lang="en-US" sz="1800" dirty="0" err="1">
                <a:solidFill>
                  <a:schemeClr val="bg1"/>
                </a:solidFill>
              </a:rPr>
              <a:t>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forhindret</a:t>
            </a:r>
            <a:r>
              <a:rPr lang="en-US" sz="1800" dirty="0">
                <a:solidFill>
                  <a:schemeClr val="bg1"/>
                </a:solidFill>
              </a:rPr>
              <a:t> i at </a:t>
            </a:r>
            <a:r>
              <a:rPr lang="en-US" sz="1800" dirty="0" err="1">
                <a:solidFill>
                  <a:schemeClr val="bg1"/>
                </a:solidFill>
              </a:rPr>
              <a:t>møde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fysisk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på</a:t>
            </a:r>
            <a:r>
              <a:rPr lang="en-US" sz="1800" dirty="0">
                <a:solidFill>
                  <a:schemeClr val="bg1"/>
                </a:solidFill>
              </a:rPr>
              <a:t> campus </a:t>
            </a:r>
            <a:r>
              <a:rPr lang="en-US" sz="1800" dirty="0" err="1">
                <a:solidFill>
                  <a:schemeClr val="bg1"/>
                </a:solidFill>
              </a:rPr>
              <a:t>grundet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coronavirus, </a:t>
            </a:r>
            <a:r>
              <a:rPr lang="en-US" sz="1800" dirty="0" err="1">
                <a:solidFill>
                  <a:schemeClr val="bg1"/>
                </a:solidFill>
              </a:rPr>
              <a:t>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du </a:t>
            </a:r>
            <a:r>
              <a:rPr lang="en-US" sz="1800" dirty="0" err="1">
                <a:solidFill>
                  <a:schemeClr val="bg1"/>
                </a:solidFill>
              </a:rPr>
              <a:t>søge</a:t>
            </a:r>
            <a:r>
              <a:rPr lang="en-US" sz="1800" dirty="0">
                <a:solidFill>
                  <a:schemeClr val="bg1"/>
                </a:solidFill>
              </a:rPr>
              <a:t> om at </a:t>
            </a:r>
            <a:r>
              <a:rPr lang="en-US" sz="1800" dirty="0" err="1">
                <a:solidFill>
                  <a:schemeClr val="bg1"/>
                </a:solidFill>
              </a:rPr>
              <a:t>få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studieassistent</a:t>
            </a:r>
            <a:r>
              <a:rPr lang="en-US" sz="1800" dirty="0" smtClean="0">
                <a:solidFill>
                  <a:schemeClr val="bg1"/>
                </a:solidFill>
              </a:rPr>
              <a:t> (studerende.au.dk/</a:t>
            </a:r>
            <a:r>
              <a:rPr lang="en-US" sz="1800" dirty="0" err="1" smtClean="0">
                <a:solidFill>
                  <a:schemeClr val="bg1"/>
                </a:solidFill>
              </a:rPr>
              <a:t>studieassistent</a:t>
            </a:r>
            <a:r>
              <a:rPr lang="en-US" sz="1800" dirty="0" smtClean="0">
                <a:solidFill>
                  <a:schemeClr val="bg1"/>
                </a:solidFill>
              </a:rPr>
              <a:t>/)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7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4" grpId="0" animBg="1"/>
      <p:bldP spid="17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602"/>
              </p:ext>
            </p:extLst>
          </p:nvPr>
        </p:nvGraphicFramePr>
        <p:xfrm>
          <a:off x="384346" y="1801504"/>
          <a:ext cx="4477068" cy="35347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6743">
                  <a:extLst>
                    <a:ext uri="{9D8B030D-6E8A-4147-A177-3AD203B41FA5}">
                      <a16:colId xmlns:a16="http://schemas.microsoft.com/office/drawing/2014/main" val="7720487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3319458118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709214111"/>
                    </a:ext>
                  </a:extLst>
                </a:gridCol>
              </a:tblGrid>
              <a:tr h="353477">
                <a:tc gridSpan="3"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Tidsforbrug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                     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timer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</a:rPr>
                        <a:t> x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</a:rPr>
                        <a:t>uger</a:t>
                      </a:r>
                      <a:endParaRPr lang="en-US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457077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Forelæsninger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 x 14 =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5374829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Teoretiske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øvelser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(TØ)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 x 14 =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4127080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Studiecafé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 x 14 =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0771679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Afleveringer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 x 14 =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3934959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Forberedelse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forelæsning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x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14 =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3164574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Forberedelse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TØ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 x 14 =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7843579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Forberedelse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eksamen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5120183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Eksamen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716450"/>
                  </a:ext>
                </a:extLst>
              </a:tr>
              <a:tr h="3534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Timer 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alt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54927183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508312" y="1286303"/>
            <a:ext cx="7365240" cy="4463955"/>
            <a:chOff x="4508312" y="1286303"/>
            <a:chExt cx="7365240" cy="4463955"/>
          </a:xfrm>
        </p:grpSpPr>
        <p:sp>
          <p:nvSpPr>
            <p:cNvPr id="7" name="Rectangle 9"/>
            <p:cNvSpPr txBox="1">
              <a:spLocks noChangeArrowheads="1"/>
            </p:cNvSpPr>
            <p:nvPr/>
          </p:nvSpPr>
          <p:spPr bwMode="auto">
            <a:xfrm>
              <a:off x="5545540" y="1286303"/>
              <a:ext cx="6328012" cy="44639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</a:pPr>
              <a:r>
                <a:rPr lang="en-US" sz="2000" b="1" kern="0" dirty="0" smtClean="0"/>
                <a:t>3 timer om </a:t>
              </a:r>
              <a:r>
                <a:rPr lang="en-US" sz="2000" b="1" kern="0" dirty="0" err="1" smtClean="0"/>
                <a:t>ugen</a:t>
              </a:r>
              <a:r>
                <a:rPr lang="en-US" sz="2000" b="1" kern="0" dirty="0" smtClean="0"/>
                <a:t> med </a:t>
              </a:r>
              <a:r>
                <a:rPr lang="en-US" sz="2000" b="1" kern="0" dirty="0" err="1" smtClean="0"/>
                <a:t>en</a:t>
              </a:r>
              <a:r>
                <a:rPr lang="en-US" sz="2000" b="1" kern="0" dirty="0" smtClean="0"/>
                <a:t> </a:t>
              </a:r>
              <a:r>
                <a:rPr lang="en-US" sz="2000" b="1" kern="0" dirty="0" err="1" smtClean="0"/>
                <a:t>instruktor</a:t>
              </a:r>
              <a:endParaRPr lang="en-US" sz="2000" b="1" kern="0" dirty="0" smtClean="0"/>
            </a:p>
            <a:p>
              <a:pPr marL="0" indent="0" eaLnBrk="1" hangingPunct="1">
                <a:buFontTx/>
                <a:buNone/>
              </a:pPr>
              <a:r>
                <a:rPr lang="en-US" sz="2000" b="1" kern="0" dirty="0" err="1" smtClean="0"/>
                <a:t>En</a:t>
              </a:r>
              <a:r>
                <a:rPr lang="en-US" sz="2000" b="1" kern="0" dirty="0" smtClean="0"/>
                <a:t> </a:t>
              </a:r>
              <a:r>
                <a:rPr lang="en-US" sz="2000" b="1" kern="0" dirty="0" err="1" smtClean="0"/>
                <a:t>række</a:t>
              </a:r>
              <a:r>
                <a:rPr lang="en-US" sz="2000" b="1" kern="0" dirty="0" smtClean="0"/>
                <a:t> </a:t>
              </a:r>
              <a:r>
                <a:rPr lang="en-US" sz="2000" b="1" kern="0" dirty="0" err="1" smtClean="0"/>
                <a:t>opgaver</a:t>
              </a:r>
              <a:r>
                <a:rPr lang="en-US" sz="2000" b="1" kern="0" dirty="0" smtClean="0"/>
                <a:t> </a:t>
              </a:r>
              <a:r>
                <a:rPr lang="en-US" sz="2000" b="1" kern="0" dirty="0" err="1" smtClean="0"/>
                <a:t>til</a:t>
              </a:r>
              <a:r>
                <a:rPr lang="en-US" sz="2000" b="1" kern="0" dirty="0" smtClean="0"/>
                <a:t> </a:t>
              </a:r>
              <a:r>
                <a:rPr lang="en-US" sz="2000" b="1" kern="0" dirty="0" err="1" smtClean="0"/>
                <a:t>hver</a:t>
              </a:r>
              <a:r>
                <a:rPr lang="en-US" sz="2000" b="1" kern="0" dirty="0" smtClean="0"/>
                <a:t> gang</a:t>
              </a:r>
            </a:p>
            <a:p>
              <a:pPr marL="0" indent="0" eaLnBrk="1" hangingPunct="1">
                <a:buNone/>
              </a:pPr>
              <a:r>
                <a:rPr lang="en-US" sz="2000" kern="0" dirty="0" err="1"/>
                <a:t>Opgaverne</a:t>
              </a:r>
              <a:r>
                <a:rPr lang="en-US" sz="2000" kern="0" dirty="0"/>
                <a:t> </a:t>
              </a:r>
              <a:r>
                <a:rPr lang="en-US" sz="2000" kern="0" dirty="0" err="1"/>
                <a:t>på</a:t>
              </a:r>
              <a:r>
                <a:rPr lang="en-US" sz="2000" kern="0" dirty="0"/>
                <a:t> “Course plan” </a:t>
              </a:r>
              <a:r>
                <a:rPr lang="en-US" sz="2000" kern="0" dirty="0" err="1" smtClean="0"/>
                <a:t>hørende</a:t>
              </a:r>
              <a:r>
                <a:rPr lang="en-US" sz="2000" kern="0" dirty="0" smtClean="0"/>
                <a:t> </a:t>
              </a:r>
              <a:r>
                <a:rPr lang="en-US" sz="2000" kern="0" dirty="0" err="1"/>
                <a:t>til</a:t>
              </a:r>
              <a:r>
                <a:rPr lang="en-US" sz="2000" kern="0" dirty="0"/>
                <a:t> </a:t>
              </a:r>
              <a:r>
                <a:rPr lang="en-US" sz="2000" kern="0" dirty="0" err="1" smtClean="0"/>
                <a:t>forelæsninger</a:t>
              </a:r>
              <a:r>
                <a:rPr lang="en-US" sz="2000" kern="0" dirty="0" smtClean="0"/>
                <a:t> </a:t>
              </a:r>
              <a:r>
                <a:rPr lang="en-US" sz="2000" i="1" kern="0" dirty="0" err="1"/>
                <a:t>efter</a:t>
              </a:r>
              <a:r>
                <a:rPr lang="en-US" sz="2000" kern="0" dirty="0"/>
                <a:t> </a:t>
              </a:r>
              <a:r>
                <a:rPr lang="en-US" sz="2000" kern="0" dirty="0" err="1"/>
                <a:t>jeres</a:t>
              </a:r>
              <a:r>
                <a:rPr lang="en-US" sz="2000" kern="0" dirty="0"/>
                <a:t> </a:t>
              </a:r>
              <a:r>
                <a:rPr lang="en-US" sz="2000" kern="0" dirty="0" err="1"/>
                <a:t>sidste</a:t>
              </a:r>
              <a:r>
                <a:rPr lang="en-US" sz="2000" kern="0" dirty="0"/>
                <a:t> TØ time, og </a:t>
              </a:r>
              <a:r>
                <a:rPr lang="en-US" sz="2000" i="1" kern="0" dirty="0"/>
                <a:t>op </a:t>
              </a:r>
              <a:r>
                <a:rPr lang="en-US" sz="2000" i="1" kern="0" dirty="0" err="1"/>
                <a:t>til</a:t>
              </a:r>
              <a:r>
                <a:rPr lang="en-US" sz="2000" i="1" kern="0" dirty="0"/>
                <a:t> </a:t>
              </a:r>
              <a:r>
                <a:rPr lang="en-US" sz="2000" kern="0" dirty="0" err="1"/>
                <a:t>denne</a:t>
              </a:r>
              <a:r>
                <a:rPr lang="en-US" sz="2000" kern="0" dirty="0"/>
                <a:t> TØ time</a:t>
              </a:r>
            </a:p>
            <a:p>
              <a:pPr marL="0" indent="0" eaLnBrk="1" hangingPunct="1">
                <a:buFontTx/>
                <a:buNone/>
              </a:pPr>
              <a:r>
                <a:rPr lang="en-US" sz="2000" b="1" kern="0" dirty="0" smtClean="0"/>
                <a:t>Format</a:t>
              </a:r>
            </a:p>
            <a:p>
              <a:pPr marL="457200" indent="-457200" eaLnBrk="1" hangingPunct="1">
                <a:buFont typeface="+mj-lt"/>
                <a:buAutoNum type="arabicPeriod"/>
              </a:pPr>
              <a:r>
                <a:rPr lang="en-US" sz="2000" kern="0" dirty="0" smtClean="0"/>
                <a:t>I </a:t>
              </a:r>
              <a:r>
                <a:rPr lang="en-US" sz="2000" kern="0" dirty="0" err="1" smtClean="0"/>
                <a:t>forbereder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jer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inden</a:t>
              </a:r>
              <a:r>
                <a:rPr lang="en-US" sz="2000" kern="0" dirty="0" smtClean="0"/>
                <a:t> TØ i </a:t>
              </a:r>
              <a:r>
                <a:rPr lang="en-US" sz="2000" kern="0" dirty="0" err="1" smtClean="0"/>
                <a:t>læsegrupperne</a:t>
              </a:r>
              <a:r>
                <a:rPr lang="en-US" sz="2000" kern="0" dirty="0" smtClean="0"/>
                <a:t> og </a:t>
              </a:r>
              <a:r>
                <a:rPr lang="en-US" sz="2000" kern="0" dirty="0" err="1" smtClean="0"/>
                <a:t>forsøger</a:t>
              </a:r>
              <a:r>
                <a:rPr lang="en-US" sz="2000" kern="0" dirty="0" smtClean="0"/>
                <a:t> at </a:t>
              </a:r>
              <a:r>
                <a:rPr lang="en-US" sz="2000" kern="0" dirty="0" err="1" smtClean="0"/>
                <a:t>forstå</a:t>
              </a:r>
              <a:r>
                <a:rPr lang="en-US" sz="2000" kern="0" dirty="0" smtClean="0"/>
                <a:t> og </a:t>
              </a:r>
              <a:r>
                <a:rPr lang="en-US" sz="2000" kern="0" dirty="0" err="1" smtClean="0"/>
                <a:t>løse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alle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opgaverne</a:t>
              </a:r>
              <a:r>
                <a:rPr lang="en-US" sz="2000" kern="0" dirty="0" smtClean="0"/>
                <a:t/>
              </a:r>
              <a:br>
                <a:rPr lang="en-US" sz="2000" kern="0" dirty="0" smtClean="0"/>
              </a:br>
              <a:r>
                <a:rPr lang="en-US" sz="2000" kern="0" dirty="0" err="1" smtClean="0"/>
                <a:t>Brug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studiecafé</a:t>
              </a:r>
              <a:r>
                <a:rPr lang="en-US" sz="2000" kern="0" dirty="0" smtClean="0"/>
                <a:t> &amp; </a:t>
              </a:r>
              <a:r>
                <a:rPr lang="en-US" sz="2000" kern="0" dirty="0" err="1" smtClean="0"/>
                <a:t>diskussionsforummet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til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hjælp</a:t>
              </a:r>
              <a:endParaRPr lang="en-US" sz="2000" kern="0" dirty="0" smtClean="0"/>
            </a:p>
            <a:p>
              <a:pPr marL="457200" indent="-457200" eaLnBrk="1" hangingPunct="1">
                <a:buFont typeface="+mj-lt"/>
                <a:buAutoNum type="arabicPeriod"/>
              </a:pPr>
              <a:r>
                <a:rPr lang="en-US" sz="2000" kern="0" dirty="0" err="1" smtClean="0"/>
                <a:t>Ved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øvelserne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gennemgåes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opgaverne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af</a:t>
              </a:r>
              <a:r>
                <a:rPr lang="en-US" sz="2000" kern="0" dirty="0" smtClean="0"/>
                <a:t> de </a:t>
              </a:r>
              <a:r>
                <a:rPr lang="en-US" sz="2000" kern="0" dirty="0" err="1" smtClean="0"/>
                <a:t>studerende</a:t>
              </a:r>
              <a:r>
                <a:rPr lang="en-US" sz="2000" kern="0" dirty="0" smtClean="0"/>
                <a:t>, </a:t>
              </a:r>
              <a:r>
                <a:rPr lang="en-US" sz="2000" kern="0" dirty="0" err="1" smtClean="0"/>
                <a:t>imens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instruktoren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hjælper</a:t>
              </a:r>
              <a:r>
                <a:rPr lang="en-US" sz="2000" kern="0" dirty="0" smtClean="0"/>
                <a:t> med at </a:t>
              </a:r>
              <a:r>
                <a:rPr lang="en-US" sz="2000" kern="0" dirty="0" err="1" smtClean="0"/>
                <a:t>rette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misforståelser</a:t>
              </a:r>
              <a:r>
                <a:rPr lang="en-US" sz="2000" kern="0" dirty="0" smtClean="0"/>
                <a:t> og </a:t>
              </a:r>
              <a:r>
                <a:rPr lang="en-US" sz="2000" kern="0" dirty="0" err="1" smtClean="0"/>
                <a:t>fremhæve</a:t>
              </a:r>
              <a:r>
                <a:rPr lang="en-US" sz="2000" kern="0" dirty="0" smtClean="0"/>
                <a:t> </a:t>
              </a:r>
              <a:r>
                <a:rPr lang="en-US" sz="2000" kern="0" dirty="0" err="1" smtClean="0"/>
                <a:t>vigtige</a:t>
              </a:r>
              <a:r>
                <a:rPr lang="en-US" sz="2000" kern="0" dirty="0" smtClean="0"/>
                <a:t> pointer</a:t>
              </a:r>
              <a:endParaRPr lang="en-US" sz="2000" kern="0" dirty="0"/>
            </a:p>
            <a:p>
              <a:pPr marL="0" indent="0" eaLnBrk="1" hangingPunct="1">
                <a:buFontTx/>
                <a:buNone/>
              </a:pPr>
              <a:r>
                <a:rPr lang="en-US" sz="2000" i="1" kern="0" dirty="0" err="1" smtClean="0">
                  <a:solidFill>
                    <a:srgbClr val="C00000"/>
                  </a:solidFill>
                </a:rPr>
                <a:t>Sørg</a:t>
              </a:r>
              <a:r>
                <a:rPr lang="en-US" sz="2000" i="1" kern="0" dirty="0" smtClean="0">
                  <a:solidFill>
                    <a:srgbClr val="C00000"/>
                  </a:solidFill>
                </a:rPr>
                <a:t> for </a:t>
              </a:r>
              <a:r>
                <a:rPr lang="en-US" sz="2000" i="1" kern="0" dirty="0" err="1" smtClean="0">
                  <a:solidFill>
                    <a:srgbClr val="C00000"/>
                  </a:solidFill>
                </a:rPr>
                <a:t>løbende</a:t>
              </a:r>
              <a:r>
                <a:rPr lang="en-US" sz="2000" i="1" kern="0" dirty="0" smtClean="0">
                  <a:solidFill>
                    <a:srgbClr val="C00000"/>
                  </a:solidFill>
                </a:rPr>
                <a:t> dialog med </a:t>
              </a:r>
              <a:r>
                <a:rPr lang="en-US" sz="2000" i="1" kern="0" dirty="0" err="1" smtClean="0">
                  <a:solidFill>
                    <a:srgbClr val="C00000"/>
                  </a:solidFill>
                </a:rPr>
                <a:t>instruktoren</a:t>
              </a:r>
              <a:r>
                <a:rPr lang="en-US" sz="2000" i="1" kern="0" dirty="0" smtClean="0">
                  <a:solidFill>
                    <a:srgbClr val="C00000"/>
                  </a:solidFill>
                </a:rPr>
                <a:t> om </a:t>
              </a:r>
              <a:r>
                <a:rPr lang="en-US" sz="2000" i="1" kern="0" dirty="0" err="1" smtClean="0">
                  <a:solidFill>
                    <a:srgbClr val="C00000"/>
                  </a:solidFill>
                </a:rPr>
                <a:t>hvordan</a:t>
              </a:r>
              <a:r>
                <a:rPr lang="en-US" sz="2000" i="1" kern="0" dirty="0" smtClean="0">
                  <a:solidFill>
                    <a:srgbClr val="C00000"/>
                  </a:solidFill>
                </a:rPr>
                <a:t> TØ </a:t>
              </a:r>
              <a:r>
                <a:rPr lang="en-US" sz="2000" i="1" kern="0" dirty="0" err="1" smtClean="0">
                  <a:solidFill>
                    <a:srgbClr val="C00000"/>
                  </a:solidFill>
                </a:rPr>
                <a:t>timerne</a:t>
              </a:r>
              <a:r>
                <a:rPr lang="en-US" sz="2000" i="1" kern="0" dirty="0" smtClean="0">
                  <a:solidFill>
                    <a:srgbClr val="C00000"/>
                  </a:solidFill>
                </a:rPr>
                <a:t> </a:t>
              </a:r>
              <a:r>
                <a:rPr lang="en-US" sz="2000" i="1" kern="0" dirty="0" err="1" smtClean="0">
                  <a:solidFill>
                    <a:srgbClr val="C00000"/>
                  </a:solidFill>
                </a:rPr>
                <a:t>bruges</a:t>
              </a:r>
              <a:r>
                <a:rPr lang="en-US" sz="2000" i="1" kern="0" dirty="0" smtClean="0">
                  <a:solidFill>
                    <a:srgbClr val="C00000"/>
                  </a:solidFill>
                </a:rPr>
                <a:t> </a:t>
              </a:r>
              <a:r>
                <a:rPr lang="en-US" sz="2000" i="1" kern="0" dirty="0" err="1" smtClean="0">
                  <a:solidFill>
                    <a:srgbClr val="C00000"/>
                  </a:solidFill>
                </a:rPr>
                <a:t>bedst</a:t>
              </a:r>
              <a:r>
                <a:rPr lang="en-US" sz="2000" i="1" kern="0" dirty="0" smtClean="0">
                  <a:solidFill>
                    <a:srgbClr val="C00000"/>
                  </a:solidFill>
                </a:rPr>
                <a:t> </a:t>
              </a:r>
              <a:r>
                <a:rPr lang="en-US" sz="2000" i="1" kern="0" dirty="0" err="1" smtClean="0">
                  <a:solidFill>
                    <a:srgbClr val="C00000"/>
                  </a:solidFill>
                </a:rPr>
                <a:t>muligt</a:t>
              </a:r>
              <a:endParaRPr lang="en-US" sz="1800" i="1" kern="0" dirty="0">
                <a:solidFill>
                  <a:srgbClr val="C0000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08312" y="2470246"/>
              <a:ext cx="432179" cy="39578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6"/>
            </p:cNvCxnSpPr>
            <p:nvPr/>
          </p:nvCxnSpPr>
          <p:spPr>
            <a:xfrm flipV="1">
              <a:off x="4940491" y="2668138"/>
              <a:ext cx="605049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04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3" y="433273"/>
            <a:ext cx="4929975" cy="5575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23" y="6088266"/>
            <a:ext cx="4929975" cy="491781"/>
          </a:xfrm>
        </p:spPr>
        <p:txBody>
          <a:bodyPr/>
          <a:lstStyle/>
          <a:p>
            <a:r>
              <a:rPr lang="da-DK" dirty="0" smtClean="0"/>
              <a:t>Primær lærebog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98" y="433273"/>
            <a:ext cx="3962402" cy="5575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11998" y="6242618"/>
            <a:ext cx="396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Opdateres</a:t>
            </a:r>
            <a:r>
              <a:rPr lang="en-US" sz="1800" dirty="0" smtClean="0"/>
              <a:t> </a:t>
            </a:r>
            <a:r>
              <a:rPr lang="en-US" sz="1800" dirty="0" err="1" smtClean="0"/>
              <a:t>løbende</a:t>
            </a:r>
            <a:r>
              <a:rPr lang="en-US" sz="1800" dirty="0" smtClean="0"/>
              <a:t> </a:t>
            </a:r>
            <a:r>
              <a:rPr lang="en-US" sz="1800" dirty="0" err="1" smtClean="0"/>
              <a:t>igennem</a:t>
            </a:r>
            <a:r>
              <a:rPr lang="en-US" sz="1800" dirty="0" smtClean="0"/>
              <a:t> </a:t>
            </a:r>
            <a:r>
              <a:rPr lang="en-US" sz="1800" dirty="0" err="1" smtClean="0"/>
              <a:t>kurset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7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295" y="2421686"/>
            <a:ext cx="64361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Et ”</a:t>
            </a:r>
            <a:r>
              <a:rPr lang="da-DK" dirty="0" err="1" smtClean="0"/>
              <a:t>cheat</a:t>
            </a:r>
            <a:r>
              <a:rPr lang="da-DK" dirty="0" smtClean="0"/>
              <a:t> </a:t>
            </a:r>
            <a:r>
              <a:rPr lang="da-DK" dirty="0" err="1"/>
              <a:t>sheet</a:t>
            </a:r>
            <a:r>
              <a:rPr lang="da-DK" dirty="0" smtClean="0"/>
              <a:t>” med matematisk </a:t>
            </a:r>
            <a:r>
              <a:rPr lang="da-DK" dirty="0"/>
              <a:t>notation og regneregler der anvendes i kurset findes </a:t>
            </a:r>
            <a:r>
              <a:rPr lang="da-DK" dirty="0" smtClean="0"/>
              <a:t>i ”</a:t>
            </a:r>
            <a:r>
              <a:rPr lang="da-DK" dirty="0" err="1" smtClean="0"/>
              <a:t>Supplementary</a:t>
            </a:r>
            <a:r>
              <a:rPr lang="da-DK" dirty="0" smtClean="0"/>
              <a:t> </a:t>
            </a:r>
            <a:r>
              <a:rPr lang="da-DK" dirty="0" err="1" smtClean="0"/>
              <a:t>Lecture</a:t>
            </a:r>
            <a:r>
              <a:rPr lang="da-DK" dirty="0" smtClean="0"/>
              <a:t> Notes”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9804" t="2574" r="17324" b="41673"/>
          <a:stretch/>
        </p:blipFill>
        <p:spPr>
          <a:xfrm>
            <a:off x="7315201" y="92816"/>
            <a:ext cx="4639376" cy="67651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62673" y="114115"/>
            <a:ext cx="2693043" cy="430887"/>
            <a:chOff x="4460542" y="229618"/>
            <a:chExt cx="2693043" cy="430887"/>
          </a:xfrm>
        </p:grpSpPr>
        <p:sp>
          <p:nvSpPr>
            <p:cNvPr id="2" name="TextBox 1"/>
            <p:cNvSpPr txBox="1"/>
            <p:nvPr/>
          </p:nvSpPr>
          <p:spPr>
            <a:xfrm>
              <a:off x="4460542" y="229618"/>
              <a:ext cx="22519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100" dirty="0" smtClean="0">
                  <a:solidFill>
                    <a:srgbClr val="C00000"/>
                  </a:solidFill>
                </a:rPr>
                <a:t>Om 0 er med i de naturlige tal afhænger af hvem man spørger !</a:t>
              </a:r>
              <a:endParaRPr lang="en-US" sz="110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6712513" y="445062"/>
              <a:ext cx="441072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5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837267" y="1782233"/>
            <a:ext cx="8680438" cy="438996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400" dirty="0" smtClean="0"/>
              <a:t>I </a:t>
            </a:r>
            <a:r>
              <a:rPr lang="en-US" sz="2400" dirty="0" err="1"/>
              <a:t>slutningen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​​</a:t>
            </a:r>
            <a:r>
              <a:rPr lang="en-US" sz="2400" dirty="0" err="1"/>
              <a:t>kurset</a:t>
            </a:r>
            <a:r>
              <a:rPr lang="en-US" sz="2400" dirty="0"/>
              <a:t> </a:t>
            </a:r>
            <a:r>
              <a:rPr lang="en-US" sz="2400" dirty="0" err="1"/>
              <a:t>vil</a:t>
            </a:r>
            <a:r>
              <a:rPr lang="en-US" sz="2400" dirty="0"/>
              <a:t> </a:t>
            </a:r>
            <a:r>
              <a:rPr lang="en-US" sz="2400" dirty="0" err="1"/>
              <a:t>deltagerne</a:t>
            </a:r>
            <a:r>
              <a:rPr lang="en-US" sz="2400" dirty="0"/>
              <a:t> </a:t>
            </a:r>
            <a:r>
              <a:rPr lang="en-US" sz="2400" dirty="0" err="1" smtClean="0"/>
              <a:t>kunne</a:t>
            </a:r>
            <a:endParaRPr lang="en-US" sz="24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/>
              <a:t>Formulere</a:t>
            </a:r>
            <a:r>
              <a:rPr lang="en-US" sz="2000" dirty="0"/>
              <a:t> og </a:t>
            </a:r>
            <a:r>
              <a:rPr lang="en-US" sz="2000" b="1" dirty="0" err="1"/>
              <a:t>udføre</a:t>
            </a:r>
            <a:r>
              <a:rPr lang="en-US" sz="2000" dirty="0"/>
              <a:t> </a:t>
            </a:r>
            <a:r>
              <a:rPr lang="en-US" sz="2000" dirty="0" err="1"/>
              <a:t>algoritmer</a:t>
            </a:r>
            <a:r>
              <a:rPr lang="en-US" sz="2000" dirty="0"/>
              <a:t> og </a:t>
            </a:r>
            <a:r>
              <a:rPr lang="en-US" sz="2000" dirty="0" err="1"/>
              <a:t>datastrukturer</a:t>
            </a:r>
            <a:r>
              <a:rPr lang="en-US" sz="2000" dirty="0"/>
              <a:t> i form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 smtClean="0"/>
              <a:t>pseudokode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/>
              <a:t>Konstruere</a:t>
            </a:r>
            <a:r>
              <a:rPr lang="en-US" sz="2000" dirty="0"/>
              <a:t>, </a:t>
            </a:r>
            <a:r>
              <a:rPr lang="en-US" sz="2000" b="1" dirty="0" err="1"/>
              <a:t>implementere</a:t>
            </a:r>
            <a:r>
              <a:rPr lang="en-US" sz="2000" dirty="0"/>
              <a:t> og </a:t>
            </a:r>
            <a:r>
              <a:rPr lang="en-US" sz="2000" b="1" dirty="0" err="1"/>
              <a:t>analysere</a:t>
            </a:r>
            <a:r>
              <a:rPr lang="en-US" sz="2000" dirty="0"/>
              <a:t> </a:t>
            </a:r>
            <a:r>
              <a:rPr lang="en-US" sz="2000" dirty="0" err="1"/>
              <a:t>algoritmer</a:t>
            </a:r>
            <a:r>
              <a:rPr lang="en-US" sz="2000" dirty="0"/>
              <a:t> </a:t>
            </a:r>
            <a:r>
              <a:rPr lang="en-US" sz="2000" dirty="0" err="1"/>
              <a:t>ved</a:t>
            </a:r>
            <a:r>
              <a:rPr lang="en-US" sz="2000" dirty="0"/>
              <a:t> </a:t>
            </a:r>
            <a:r>
              <a:rPr lang="en-US" sz="2000" dirty="0" err="1"/>
              <a:t>hjælp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standard </a:t>
            </a:r>
            <a:r>
              <a:rPr lang="en-US" sz="2000" dirty="0" err="1"/>
              <a:t>algoritme</a:t>
            </a:r>
            <a:r>
              <a:rPr lang="en-US" sz="2000" dirty="0"/>
              <a:t> </a:t>
            </a:r>
            <a:r>
              <a:rPr lang="en-US" sz="2000" dirty="0" err="1" smtClean="0"/>
              <a:t>paradigmer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/>
              <a:t>Identificere</a:t>
            </a:r>
            <a:r>
              <a:rPr lang="en-US" sz="2000" dirty="0"/>
              <a:t> og </a:t>
            </a:r>
            <a:r>
              <a:rPr lang="en-US" sz="2000" b="1" dirty="0" err="1"/>
              <a:t>sammenligne</a:t>
            </a:r>
            <a:r>
              <a:rPr lang="en-US" sz="2000" dirty="0"/>
              <a:t> </a:t>
            </a:r>
            <a:r>
              <a:rPr lang="en-US" sz="2000" dirty="0" err="1"/>
              <a:t>datastrukturer</a:t>
            </a:r>
            <a:r>
              <a:rPr lang="en-US" sz="2000" dirty="0"/>
              <a:t> og </a:t>
            </a:r>
            <a:r>
              <a:rPr lang="en-US" sz="2000" dirty="0" err="1"/>
              <a:t>grafalgoritmer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løsning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algoritmiske</a:t>
            </a:r>
            <a:r>
              <a:rPr lang="en-US" sz="2000" dirty="0"/>
              <a:t> </a:t>
            </a:r>
            <a:r>
              <a:rPr lang="en-US" sz="2000" dirty="0" err="1" smtClean="0"/>
              <a:t>problemer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/>
              <a:t>Identificere</a:t>
            </a:r>
            <a:r>
              <a:rPr lang="en-US" sz="2000" dirty="0"/>
              <a:t> </a:t>
            </a:r>
            <a:r>
              <a:rPr lang="en-US" sz="2000" dirty="0" err="1"/>
              <a:t>gyldige</a:t>
            </a:r>
            <a:r>
              <a:rPr lang="en-US" sz="2000" dirty="0"/>
              <a:t> </a:t>
            </a:r>
            <a:r>
              <a:rPr lang="en-US" sz="2000" dirty="0" err="1"/>
              <a:t>invarianter</a:t>
            </a:r>
            <a:r>
              <a:rPr lang="en-US" sz="2000" dirty="0"/>
              <a:t> for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 smtClean="0"/>
              <a:t>algoritme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/>
              <a:t>Konstruere</a:t>
            </a:r>
            <a:r>
              <a:rPr lang="en-US" sz="2000" dirty="0"/>
              <a:t>, </a:t>
            </a:r>
            <a:r>
              <a:rPr lang="en-US" sz="2000" b="1" dirty="0" err="1"/>
              <a:t>implementere</a:t>
            </a:r>
            <a:r>
              <a:rPr lang="en-US" sz="2000" dirty="0"/>
              <a:t> og </a:t>
            </a:r>
            <a:r>
              <a:rPr lang="en-US" sz="2000" b="1" dirty="0" err="1"/>
              <a:t>evaluere</a:t>
            </a:r>
            <a:r>
              <a:rPr lang="en-US" sz="2000" dirty="0"/>
              <a:t> </a:t>
            </a:r>
            <a:r>
              <a:rPr lang="en-US" sz="2000" dirty="0" err="1"/>
              <a:t>algoritmers</a:t>
            </a:r>
            <a:r>
              <a:rPr lang="en-US" sz="2000" dirty="0"/>
              <a:t> </a:t>
            </a:r>
            <a:r>
              <a:rPr lang="en-US" sz="2000" dirty="0" err="1"/>
              <a:t>ydeevne</a:t>
            </a:r>
            <a:r>
              <a:rPr lang="en-US" sz="2000" dirty="0"/>
              <a:t> for simple </a:t>
            </a:r>
            <a:r>
              <a:rPr lang="en-US" sz="2000" dirty="0" err="1"/>
              <a:t>algoritmiske</a:t>
            </a:r>
            <a:r>
              <a:rPr lang="en-US" sz="2000" dirty="0"/>
              <a:t> </a:t>
            </a:r>
            <a:r>
              <a:rPr lang="en-US" sz="2000" dirty="0" err="1" smtClean="0"/>
              <a:t>problemer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/>
              <a:t>Analysere</a:t>
            </a:r>
            <a:r>
              <a:rPr lang="en-US" sz="2000" dirty="0"/>
              <a:t> og </a:t>
            </a:r>
            <a:r>
              <a:rPr lang="en-US" sz="2000" b="1" dirty="0" err="1"/>
              <a:t>sammenligninge</a:t>
            </a:r>
            <a:r>
              <a:rPr lang="en-US" sz="2000" dirty="0"/>
              <a:t> </a:t>
            </a:r>
            <a:r>
              <a:rPr lang="en-US" sz="2000" dirty="0" err="1"/>
              <a:t>tid</a:t>
            </a:r>
            <a:r>
              <a:rPr lang="en-US" sz="2000" dirty="0"/>
              <a:t> og </a:t>
            </a:r>
            <a:r>
              <a:rPr lang="en-US" sz="2000" dirty="0" err="1"/>
              <a:t>pladsforbrug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algoritmer</a:t>
            </a:r>
            <a:r>
              <a:rPr lang="en-US" sz="2000" dirty="0"/>
              <a:t> og </a:t>
            </a:r>
            <a:r>
              <a:rPr lang="en-US" sz="2000" dirty="0" err="1" smtClean="0"/>
              <a:t>datastrukturer</a:t>
            </a: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b="1" dirty="0" err="1"/>
              <a:t>Bevise</a:t>
            </a:r>
            <a:r>
              <a:rPr lang="en-US" sz="2000" dirty="0"/>
              <a:t> </a:t>
            </a:r>
            <a:r>
              <a:rPr lang="en-US" sz="2000" dirty="0" err="1"/>
              <a:t>korrektheden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​​</a:t>
            </a:r>
            <a:r>
              <a:rPr lang="en-US" sz="2000" dirty="0" err="1"/>
              <a:t>enkle</a:t>
            </a:r>
            <a:r>
              <a:rPr lang="en-US" sz="2000" dirty="0"/>
              <a:t> programmer og </a:t>
            </a:r>
            <a:r>
              <a:rPr lang="en-US" sz="2000" dirty="0" err="1" smtClean="0"/>
              <a:t>transitionssystemer</a:t>
            </a:r>
            <a:endParaRPr lang="en-US" sz="20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err="1" smtClean="0"/>
              <a:t>Læringsmål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kursusbeskrivelsen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Spørgsmål ?</a:t>
            </a:r>
            <a:br>
              <a:rPr lang="da-DK" b="1" dirty="0" smtClean="0"/>
            </a:b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sz="3600" dirty="0"/>
              <a:t>Se </a:t>
            </a:r>
            <a:r>
              <a:rPr lang="da-DK" sz="3600" dirty="0" err="1"/>
              <a:t>Blackboard</a:t>
            </a:r>
            <a:r>
              <a:rPr lang="da-DK" sz="3600" dirty="0"/>
              <a:t> for info, samt slides!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Studieretning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056" y="2068034"/>
            <a:ext cx="8229600" cy="4162647"/>
          </a:xfrm>
        </p:spPr>
        <p:txBody>
          <a:bodyPr/>
          <a:lstStyle/>
          <a:p>
            <a:pPr marL="804863" indent="-804863">
              <a:buFont typeface="+mj-lt"/>
              <a:buAutoNum type="alphaLcParenR"/>
            </a:pPr>
            <a:r>
              <a:rPr lang="en-US" sz="4000" dirty="0" err="1">
                <a:solidFill>
                  <a:schemeClr val="bg1"/>
                </a:solidFill>
              </a:rPr>
              <a:t>Datalogi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(1. </a:t>
            </a:r>
            <a:r>
              <a:rPr lang="en-US" dirty="0" err="1" smtClean="0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804863" indent="-804863">
              <a:buFont typeface="+mj-lt"/>
              <a:buAutoNum type="alphaLcParenR"/>
            </a:pPr>
            <a:r>
              <a:rPr lang="en-US" sz="4000" dirty="0" err="1" smtClean="0">
                <a:solidFill>
                  <a:schemeClr val="bg1"/>
                </a:solidFill>
              </a:rPr>
              <a:t>Datavidenskab</a:t>
            </a:r>
            <a:r>
              <a:rPr lang="en-US" dirty="0" smtClean="0">
                <a:solidFill>
                  <a:schemeClr val="bg1"/>
                </a:solidFill>
              </a:rPr>
              <a:t> (2. </a:t>
            </a:r>
            <a:r>
              <a:rPr lang="en-US" dirty="0" err="1" smtClean="0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>
                <a:solidFill>
                  <a:schemeClr val="bg1"/>
                </a:solidFill>
              </a:rPr>
              <a:t>IT </a:t>
            </a:r>
            <a:r>
              <a:rPr lang="en-US" sz="4000" dirty="0" err="1">
                <a:solidFill>
                  <a:schemeClr val="bg1"/>
                </a:solidFill>
              </a:rPr>
              <a:t>produktudvikling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(3. </a:t>
            </a:r>
            <a:r>
              <a:rPr lang="en-US" dirty="0" err="1" smtClean="0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 err="1">
                <a:solidFill>
                  <a:schemeClr val="bg1"/>
                </a:solidFill>
              </a:rPr>
              <a:t>Matematik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typisk</a:t>
            </a:r>
            <a:r>
              <a:rPr lang="en-US" dirty="0">
                <a:solidFill>
                  <a:schemeClr val="bg1"/>
                </a:solidFill>
              </a:rPr>
              <a:t> 3. </a:t>
            </a:r>
            <a:r>
              <a:rPr lang="en-US" dirty="0" err="1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 err="1">
                <a:solidFill>
                  <a:schemeClr val="bg1"/>
                </a:solidFill>
              </a:rPr>
              <a:t>Fysik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typisk</a:t>
            </a:r>
            <a:r>
              <a:rPr lang="en-US" dirty="0">
                <a:solidFill>
                  <a:schemeClr val="bg1"/>
                </a:solidFill>
              </a:rPr>
              <a:t> 3. </a:t>
            </a:r>
            <a:r>
              <a:rPr lang="en-US" dirty="0" err="1">
                <a:solidFill>
                  <a:schemeClr val="bg1"/>
                </a:solidFill>
              </a:rPr>
              <a:t>år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  <a:p>
            <a:pPr marL="804863" indent="-804863">
              <a:buFont typeface="+mj-lt"/>
              <a:buAutoNum type="alphaLcParenR"/>
            </a:pPr>
            <a:r>
              <a:rPr lang="en-US" sz="4000" dirty="0" err="1">
                <a:solidFill>
                  <a:schemeClr val="bg1"/>
                </a:solidFill>
              </a:rPr>
              <a:t>andet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typisk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tilvalg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datalogi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c4b15f4-4a77-42f9-bd09-3b2e3b6e9c87"/>
  <p:tag name="TPFULLVERSION" val="4.5.1.2243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29271</TotalTime>
  <Words>668</Words>
  <Application>Microsoft Office PowerPoint</Application>
  <PresentationFormat>Widescreen</PresentationFormat>
  <Paragraphs>171</Paragraphs>
  <Slides>13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Cambria Math</vt:lpstr>
      <vt:lpstr>Default Design</vt:lpstr>
      <vt:lpstr>PowerPoint Presentation</vt:lpstr>
      <vt:lpstr>PowerPoint Presentation</vt:lpstr>
      <vt:lpstr>Kursuselementer</vt:lpstr>
      <vt:lpstr>PowerPoint Presentation</vt:lpstr>
      <vt:lpstr>Primær lærebog</vt:lpstr>
      <vt:lpstr>PowerPoint Presentation</vt:lpstr>
      <vt:lpstr>Læringsmål fra kursusbeskrivelsen</vt:lpstr>
      <vt:lpstr>Spørgsmål ?  Se Blackboard for info, samt slides!</vt:lpstr>
      <vt:lpstr>Studieretning</vt:lpstr>
      <vt:lpstr>Programmeringserfaring (for det programmeringssprog du måtte kende bedst)</vt:lpstr>
      <vt:lpstr>PowerPoint Presentation</vt:lpstr>
      <vt:lpstr>Teltstangs problemet</vt:lpstr>
      <vt:lpstr>Teltstangsproblemet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413</cp:revision>
  <cp:lastPrinted>2020-08-21T17:35:50Z</cp:lastPrinted>
  <dcterms:created xsi:type="dcterms:W3CDTF">2006-01-29T21:23:01Z</dcterms:created>
  <dcterms:modified xsi:type="dcterms:W3CDTF">2020-09-01T07:32:19Z</dcterms:modified>
</cp:coreProperties>
</file>