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C00000"/>
    <a:srgbClr val="FFFFFF"/>
    <a:srgbClr val="C050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00" autoAdjust="0"/>
  </p:normalViewPr>
  <p:slideViewPr>
    <p:cSldViewPr>
      <p:cViewPr varScale="1">
        <p:scale>
          <a:sx n="62" d="100"/>
          <a:sy n="62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C387BD-C596-4326-8F1B-882E9E14BBE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D62BF1-16C8-4E90-902D-1F4533E2FC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Ranking</a:t>
            </a:r>
            <a:r>
              <a:rPr lang="da-DK" dirty="0" smtClean="0"/>
              <a:t> in column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sorted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exponential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column </a:t>
            </a:r>
          </a:p>
          <a:p>
            <a:r>
              <a:rPr lang="da-DK" baseline="0" dirty="0" err="1" smtClean="0"/>
              <a:t>Ranking</a:t>
            </a:r>
            <a:r>
              <a:rPr lang="da-DK" baseline="0" dirty="0" smtClean="0"/>
              <a:t> in X+Y = </a:t>
            </a:r>
            <a:r>
              <a:rPr lang="da-DK" baseline="0" dirty="0" err="1" smtClean="0"/>
              <a:t>maintain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semi-sorted</a:t>
            </a:r>
            <a:r>
              <a:rPr lang="da-DK" baseline="0" dirty="0" smtClean="0"/>
              <a:t> set, and </a:t>
            </a:r>
            <a:r>
              <a:rPr lang="da-DK" baseline="0" dirty="0" err="1" smtClean="0"/>
              <a:t>refine</a:t>
            </a:r>
            <a:r>
              <a:rPr lang="da-DK" baseline="0" dirty="0" smtClean="0"/>
              <a:t> all intervals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iteration</a:t>
            </a:r>
            <a:r>
              <a:rPr lang="da-DK" baseline="0" dirty="0" smtClean="0"/>
              <a:t>;</a:t>
            </a:r>
          </a:p>
          <a:p>
            <a:r>
              <a:rPr lang="da-DK" baseline="0" dirty="0" smtClean="0"/>
              <a:t>at end do </a:t>
            </a:r>
            <a:r>
              <a:rPr lang="da-DK" baseline="0" dirty="0" err="1" smtClean="0"/>
              <a:t>brute-force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seearch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front = </a:t>
            </a:r>
            <a:r>
              <a:rPr lang="da-DK" dirty="0" err="1" smtClean="0"/>
              <a:t>priority</a:t>
            </a:r>
            <a:r>
              <a:rPr lang="da-DK" dirty="0" smtClean="0"/>
              <a:t> </a:t>
            </a:r>
            <a:r>
              <a:rPr lang="da-DK" dirty="0" err="1" smtClean="0"/>
              <a:t>queue</a:t>
            </a:r>
            <a:r>
              <a:rPr lang="da-DK" dirty="0" smtClean="0"/>
              <a:t> of </a:t>
            </a:r>
            <a:r>
              <a:rPr lang="da-DK" dirty="0" err="1" smtClean="0"/>
              <a:t>size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 </a:t>
            </a:r>
            <a:r>
              <a:rPr lang="da-DK" dirty="0" smtClean="0"/>
              <a:t>k+1</a:t>
            </a:r>
          </a:p>
          <a:p>
            <a:r>
              <a:rPr lang="da-DK" dirty="0" smtClean="0"/>
              <a:t>orange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clan</a:t>
            </a:r>
            <a:endParaRPr lang="da-DK" baseline="0" dirty="0" smtClean="0"/>
          </a:p>
          <a:p>
            <a:r>
              <a:rPr lang="da-DK" baseline="0" dirty="0" err="1" smtClean="0"/>
              <a:t>blue</a:t>
            </a:r>
            <a:r>
              <a:rPr lang="da-DK" baseline="0" dirty="0" smtClean="0"/>
              <a:t> = max in </a:t>
            </a:r>
            <a:r>
              <a:rPr lang="da-DK" baseline="0" dirty="0" err="1" smtClean="0"/>
              <a:t>clan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representative</a:t>
            </a:r>
            <a:endParaRPr lang="da-DK" baseline="0" dirty="0" smtClean="0"/>
          </a:p>
          <a:p>
            <a:r>
              <a:rPr lang="da-DK" baseline="0" dirty="0" smtClean="0"/>
              <a:t>red line = </a:t>
            </a:r>
            <a:r>
              <a:rPr lang="da-DK" baseline="0" dirty="0" err="1" smtClean="0"/>
              <a:t>offsprings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pour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clan</a:t>
            </a:r>
            <a:endParaRPr lang="da-DK" baseline="0" dirty="0" smtClean="0"/>
          </a:p>
          <a:p>
            <a:r>
              <a:rPr lang="da-DK" baseline="0" dirty="0" smtClean="0"/>
              <a:t>green = minimum in </a:t>
            </a:r>
            <a:r>
              <a:rPr lang="da-DK" baseline="0" dirty="0" err="1" smtClean="0"/>
              <a:t>pour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766-4128-404F-BFFE-CF736C060265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ACD6-6BE7-4F39-9843-DB7FF8F838CC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FC68-D782-4AC1-A841-3241676A14C7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DC4F-4C35-4610-A6C0-8AA5942E9CF3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BAB-D359-41DB-A898-53FCF824B635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D15-4EC9-407E-BA93-D1DFBF26040C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7F03-16DE-4BE7-B510-D8E857C3FA01}" type="datetime1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78DE-64C2-4BC8-96EE-1706B2B29B17}" type="datetime1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CB8E-FBBD-48FD-9976-A149447B38A4}" type="datetime1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416F-9BC4-48CB-A93C-4CB60CB8B9F1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A5AF-0C6E-475A-A954-224FD35BFCF0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079B-7FFA-4D1A-A18F-51D3A37267D5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-27384"/>
            <a:ext cx="889248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Selection</a:t>
            </a:r>
            <a:r>
              <a:rPr lang="da-DK" b="1" dirty="0" smtClean="0"/>
              <a:t> in </a:t>
            </a:r>
            <a:r>
              <a:rPr lang="da-DK" b="1" dirty="0" smtClean="0">
                <a:solidFill>
                  <a:srgbClr val="C00000"/>
                </a:solidFill>
              </a:rPr>
              <a:t>Column Monotone Matrices</a:t>
            </a:r>
            <a:r>
              <a:rPr lang="da-DK" b="1" dirty="0" smtClean="0"/>
              <a:t>, </a:t>
            </a:r>
            <a:br>
              <a:rPr lang="da-DK" b="1" dirty="0" smtClean="0"/>
            </a:br>
            <a:r>
              <a:rPr lang="da-DK" b="1" dirty="0" smtClean="0">
                <a:solidFill>
                  <a:srgbClr val="C00000"/>
                </a:solidFill>
              </a:rPr>
              <a:t>X + Y </a:t>
            </a:r>
            <a:r>
              <a:rPr lang="da-DK" b="1" dirty="0" smtClean="0"/>
              <a:t>and </a:t>
            </a:r>
            <a:r>
              <a:rPr lang="da-DK" b="1" dirty="0" err="1" smtClean="0">
                <a:solidFill>
                  <a:srgbClr val="C00000"/>
                </a:solidFill>
              </a:rPr>
              <a:t>Heaps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676456" cy="864096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[G.N. Frederickson, D.B. Johnson, </a:t>
            </a:r>
            <a:r>
              <a:rPr lang="en-US" sz="1400" i="1" dirty="0" smtClean="0"/>
              <a:t>The Complexity of Selection and Ranking in X+Y and Matrices with Sorted Columns</a:t>
            </a:r>
            <a:r>
              <a:rPr lang="en-US" sz="1400" dirty="0" smtClean="0"/>
              <a:t>, Journal of Computer and System Sciences 24(2): 197-208, 1982]</a:t>
            </a:r>
          </a:p>
          <a:p>
            <a:pPr algn="l"/>
            <a:r>
              <a:rPr lang="en-US" sz="1400" dirty="0" smtClean="0"/>
              <a:t>[G.N. Frederickson, </a:t>
            </a:r>
            <a:r>
              <a:rPr lang="en-US" sz="1400" i="1" dirty="0" smtClean="0"/>
              <a:t>An Optimal Algorithm for Selection in a Min-Heap</a:t>
            </a:r>
            <a:r>
              <a:rPr lang="en-US" sz="1400" dirty="0" smtClean="0"/>
              <a:t>, Inf. </a:t>
            </a:r>
            <a:r>
              <a:rPr lang="en-US" sz="1400" dirty="0" err="1" smtClean="0"/>
              <a:t>Comput</a:t>
            </a:r>
            <a:r>
              <a:rPr lang="en-US" sz="1400" dirty="0" smtClean="0"/>
              <a:t>. 104(2): 197-214, 1993]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504" y="2996952"/>
          <a:ext cx="266429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37"/>
                <a:gridCol w="333037"/>
                <a:gridCol w="333037"/>
                <a:gridCol w="333037"/>
                <a:gridCol w="333037"/>
                <a:gridCol w="333037"/>
                <a:gridCol w="333037"/>
                <a:gridCol w="333037"/>
              </a:tblGrid>
              <a:tr h="309137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59831" y="2708920"/>
          <a:ext cx="2664297" cy="28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33"/>
                <a:gridCol w="296033"/>
                <a:gridCol w="296033"/>
                <a:gridCol w="296033"/>
                <a:gridCol w="296033"/>
                <a:gridCol w="296033"/>
                <a:gridCol w="296033"/>
                <a:gridCol w="296033"/>
                <a:gridCol w="296033"/>
              </a:tblGrid>
              <a:tr h="309137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5799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Column monotone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55799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i="1" dirty="0" smtClean="0">
                <a:solidFill>
                  <a:srgbClr val="FF0000"/>
                </a:solidFill>
              </a:rPr>
              <a:t>X</a:t>
            </a:r>
            <a:r>
              <a:rPr lang="da-DK" dirty="0" smtClean="0"/>
              <a:t> + </a:t>
            </a:r>
            <a:r>
              <a:rPr lang="da-DK" b="1" i="1" dirty="0" smtClean="0">
                <a:solidFill>
                  <a:srgbClr val="00B050"/>
                </a:solidFill>
              </a:rPr>
              <a:t>Y</a:t>
            </a:r>
            <a:endParaRPr lang="en-US" b="1" i="1" dirty="0">
              <a:solidFill>
                <a:srgbClr val="00B050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6084168" y="3861048"/>
            <a:ext cx="2808312" cy="1656184"/>
            <a:chOff x="6084168" y="3861048"/>
            <a:chExt cx="2808312" cy="1656184"/>
          </a:xfrm>
        </p:grpSpPr>
        <p:cxnSp>
          <p:nvCxnSpPr>
            <p:cNvPr id="12" name="Straight Connector 11"/>
            <p:cNvCxnSpPr>
              <a:stCxn id="25" idx="3"/>
              <a:endCxn id="31" idx="0"/>
            </p:cNvCxnSpPr>
            <p:nvPr/>
          </p:nvCxnSpPr>
          <p:spPr>
            <a:xfrm flipH="1">
              <a:off x="6413144" y="4466939"/>
              <a:ext cx="24832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8055680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34924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619288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7092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26912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4194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98920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8042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0841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16428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4442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82444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752432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86044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78843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25" idx="5"/>
              <a:endCxn id="33" idx="0"/>
            </p:cNvCxnSpPr>
            <p:nvPr/>
          </p:nvCxnSpPr>
          <p:spPr>
            <a:xfrm>
              <a:off x="6865139" y="4466939"/>
              <a:ext cx="26808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1" idx="5"/>
              <a:endCxn id="37" idx="0"/>
            </p:cNvCxnSpPr>
            <p:nvPr/>
          </p:nvCxnSpPr>
          <p:spPr>
            <a:xfrm>
              <a:off x="651497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5"/>
              <a:endCxn id="32" idx="0"/>
            </p:cNvCxnSpPr>
            <p:nvPr/>
          </p:nvCxnSpPr>
          <p:spPr>
            <a:xfrm>
              <a:off x="8301531" y="4466939"/>
              <a:ext cx="261973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3"/>
              <a:endCxn id="30" idx="0"/>
            </p:cNvCxnSpPr>
            <p:nvPr/>
          </p:nvCxnSpPr>
          <p:spPr>
            <a:xfrm flipH="1">
              <a:off x="7853304" y="4466939"/>
              <a:ext cx="244557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3" idx="3"/>
              <a:endCxn id="34" idx="0"/>
            </p:cNvCxnSpPr>
            <p:nvPr/>
          </p:nvCxnSpPr>
          <p:spPr>
            <a:xfrm flipH="1">
              <a:off x="694826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3" idx="5"/>
              <a:endCxn id="36" idx="0"/>
            </p:cNvCxnSpPr>
            <p:nvPr/>
          </p:nvCxnSpPr>
          <p:spPr>
            <a:xfrm>
              <a:off x="723505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0" idx="5"/>
              <a:endCxn id="41" idx="0"/>
            </p:cNvCxnSpPr>
            <p:nvPr/>
          </p:nvCxnSpPr>
          <p:spPr>
            <a:xfrm>
              <a:off x="795513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0" idx="3"/>
              <a:endCxn id="39" idx="0"/>
            </p:cNvCxnSpPr>
            <p:nvPr/>
          </p:nvCxnSpPr>
          <p:spPr>
            <a:xfrm flipH="1">
              <a:off x="766834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2" idx="3"/>
              <a:endCxn id="38" idx="0"/>
            </p:cNvCxnSpPr>
            <p:nvPr/>
          </p:nvCxnSpPr>
          <p:spPr>
            <a:xfrm flipH="1">
              <a:off x="8388424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2" idx="5"/>
              <a:endCxn id="40" idx="0"/>
            </p:cNvCxnSpPr>
            <p:nvPr/>
          </p:nvCxnSpPr>
          <p:spPr>
            <a:xfrm>
              <a:off x="8665339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31" idx="3"/>
              <a:endCxn id="35" idx="0"/>
            </p:cNvCxnSpPr>
            <p:nvPr/>
          </p:nvCxnSpPr>
          <p:spPr>
            <a:xfrm flipH="1">
              <a:off x="622818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18" idx="5"/>
              <a:endCxn id="17" idx="1"/>
            </p:cNvCxnSpPr>
            <p:nvPr/>
          </p:nvCxnSpPr>
          <p:spPr>
            <a:xfrm>
              <a:off x="7595099" y="4106899"/>
              <a:ext cx="502762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8" idx="3"/>
              <a:endCxn id="25" idx="7"/>
            </p:cNvCxnSpPr>
            <p:nvPr/>
          </p:nvCxnSpPr>
          <p:spPr>
            <a:xfrm flipH="1">
              <a:off x="6865139" y="4106899"/>
              <a:ext cx="526290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6732240" y="5085184"/>
              <a:ext cx="432048" cy="432048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Oval 89"/>
          <p:cNvSpPr/>
          <p:nvPr/>
        </p:nvSpPr>
        <p:spPr>
          <a:xfrm>
            <a:off x="395536" y="3559368"/>
            <a:ext cx="432048" cy="43204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760728" y="3573016"/>
            <a:ext cx="432048" cy="43204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779912" y="6165304"/>
            <a:ext cx="432048" cy="43204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283968" y="61926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00B050"/>
                </a:solidFill>
              </a:rPr>
              <a:t>=  </a:t>
            </a:r>
            <a:r>
              <a:rPr lang="da-DK" b="1" dirty="0" err="1" smtClean="0">
                <a:solidFill>
                  <a:srgbClr val="00B050"/>
                </a:solidFill>
              </a:rPr>
              <a:t>Select</a:t>
            </a:r>
            <a:r>
              <a:rPr lang="da-DK" b="1" dirty="0" smtClean="0">
                <a:solidFill>
                  <a:srgbClr val="00B050"/>
                </a:solidFill>
              </a:rPr>
              <a:t>(7)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471504" y="55892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Heap</a:t>
            </a:r>
            <a:endParaRPr lang="en-US" dirty="0"/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200" b="1" dirty="0" err="1" smtClean="0"/>
              <a:t>Partition</a:t>
            </a:r>
            <a:r>
              <a:rPr lang="da-DK" sz="3200" b="1" dirty="0" smtClean="0"/>
              <a:t> (</a:t>
            </a:r>
            <a:r>
              <a:rPr lang="da-DK" sz="3200" b="1" i="1" dirty="0" smtClean="0">
                <a:solidFill>
                  <a:srgbClr val="C00000"/>
                </a:solidFill>
              </a:rPr>
              <a:t>I</a:t>
            </a:r>
            <a:r>
              <a:rPr lang="da-DK" sz="3200" b="1" baseline="-25000" dirty="0" smtClean="0">
                <a:solidFill>
                  <a:srgbClr val="C00000"/>
                </a:solidFill>
              </a:rPr>
              <a:t>1</a:t>
            </a:r>
            <a:r>
              <a:rPr lang="da-DK" sz="3200" b="1" dirty="0" smtClean="0"/>
              <a:t>,</a:t>
            </a:r>
            <a:r>
              <a:rPr lang="da-DK" sz="3200" b="1" i="1" dirty="0" smtClean="0">
                <a:solidFill>
                  <a:srgbClr val="0070C0"/>
                </a:solidFill>
              </a:rPr>
              <a:t>i</a:t>
            </a:r>
            <a:r>
              <a:rPr lang="da-DK" sz="3200" b="1" dirty="0" smtClean="0"/>
              <a:t>,</a:t>
            </a:r>
            <a:r>
              <a:rPr lang="da-DK" sz="3200" b="1" i="1" dirty="0" smtClean="0">
                <a:solidFill>
                  <a:srgbClr val="00B050"/>
                </a:solidFill>
              </a:rPr>
              <a:t>I</a:t>
            </a:r>
            <a:r>
              <a:rPr lang="da-DK" sz="3200" b="1" baseline="-25000" dirty="0" smtClean="0">
                <a:solidFill>
                  <a:srgbClr val="00B050"/>
                </a:solidFill>
              </a:rPr>
              <a:t>2</a:t>
            </a:r>
            <a:r>
              <a:rPr lang="da-DK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877272"/>
            <a:ext cx="5544616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err="1" smtClean="0"/>
              <a:t>Algorithm</a:t>
            </a:r>
            <a:r>
              <a:rPr lang="da-DK" sz="2400" dirty="0" smtClean="0"/>
              <a:t> : </a:t>
            </a:r>
            <a:r>
              <a:rPr lang="da-DK" sz="2400" dirty="0" err="1" smtClean="0"/>
              <a:t>Binary</a:t>
            </a:r>
            <a:r>
              <a:rPr lang="da-DK" sz="2400" dirty="0" smtClean="0"/>
              <a:t> </a:t>
            </a:r>
            <a:r>
              <a:rPr lang="da-DK" sz="2400" dirty="0" err="1" smtClean="0"/>
              <a:t>search</a:t>
            </a:r>
            <a:r>
              <a:rPr lang="da-DK" sz="2400" dirty="0" smtClean="0"/>
              <a:t> </a:t>
            </a:r>
            <a:r>
              <a:rPr lang="da-DK" sz="2400" dirty="0" err="1" smtClean="0"/>
              <a:t>using</a:t>
            </a:r>
            <a:r>
              <a:rPr lang="da-DK" sz="2400" dirty="0" smtClean="0"/>
              <a:t> </a:t>
            </a:r>
            <a:r>
              <a:rPr lang="da-DK" sz="2400" dirty="0" err="1" smtClean="0"/>
              <a:t>Select</a:t>
            </a:r>
            <a:endParaRPr lang="da-DK" sz="2400" dirty="0" smtClean="0"/>
          </a:p>
          <a:p>
            <a:pPr>
              <a:buNone/>
            </a:pPr>
            <a:r>
              <a:rPr lang="da-DK" sz="2400" b="1" dirty="0" smtClean="0"/>
              <a:t>Time </a:t>
            </a:r>
            <a:r>
              <a:rPr lang="da-DK" sz="2400" dirty="0" smtClean="0"/>
              <a:t>: O(</a:t>
            </a:r>
            <a:r>
              <a:rPr lang="da-DK" sz="2400" i="1" dirty="0" smtClean="0"/>
              <a:t>n </a:t>
            </a:r>
            <a:r>
              <a:rPr lang="da-DK" sz="2400" dirty="0" smtClean="0"/>
              <a:t>+ </a:t>
            </a:r>
            <a:r>
              <a:rPr lang="da-DK" sz="2400" i="1" dirty="0" smtClean="0"/>
              <a:t>n</a:t>
            </a:r>
            <a:r>
              <a:rPr lang="da-DK" sz="2400" dirty="0" smtClean="0"/>
              <a:t>/2 + </a:t>
            </a:r>
            <a:r>
              <a:rPr lang="da-DK" sz="2400" i="1" dirty="0" smtClean="0"/>
              <a:t>n</a:t>
            </a:r>
            <a:r>
              <a:rPr lang="da-DK" sz="2400" dirty="0" smtClean="0"/>
              <a:t>/4 + ∙</a:t>
            </a:r>
            <a:r>
              <a:rPr lang="da-DK" sz="2400" dirty="0" smtClean="0"/>
              <a:t>∙∙ + 2 + 1) = O(</a:t>
            </a:r>
            <a:r>
              <a:rPr lang="da-DK" sz="2400" i="1" dirty="0" smtClean="0"/>
              <a:t>n</a:t>
            </a:r>
            <a:r>
              <a:rPr lang="da-DK" sz="2400" dirty="0" smtClean="0"/>
              <a:t>)</a:t>
            </a:r>
            <a:endParaRPr lang="da-DK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51917" y="404664"/>
          <a:ext cx="504056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33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42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9087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j</a:t>
            </a:r>
            <a:r>
              <a:rPr lang="da-DK" dirty="0" smtClean="0">
                <a:sym typeface="Symbol"/>
              </a:rPr>
              <a:t></a:t>
            </a:r>
            <a:r>
              <a:rPr lang="da-DK" i="1" dirty="0" smtClean="0">
                <a:sym typeface="Symbol"/>
              </a:rPr>
              <a:t>I</a:t>
            </a:r>
            <a:r>
              <a:rPr lang="da-DK" baseline="-25000" dirty="0" smtClean="0">
                <a:sym typeface="Symbol"/>
              </a:rPr>
              <a:t>1</a:t>
            </a:r>
            <a:r>
              <a:rPr lang="da-DK" dirty="0" smtClean="0">
                <a:sym typeface="Symbol"/>
              </a:rPr>
              <a:t> :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j</a:t>
            </a:r>
            <a:r>
              <a:rPr lang="da-DK" baseline="-25000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</a:t>
            </a:r>
            <a:r>
              <a:rPr lang="da-DK" dirty="0" smtClean="0">
                <a:sym typeface="Symbol"/>
              </a:rPr>
              <a:t>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i</a:t>
            </a:r>
            <a:r>
              <a:rPr lang="da-DK" i="1" baseline="-25000" dirty="0" smtClean="0">
                <a:sym typeface="Symbol"/>
              </a:rPr>
              <a:t> </a:t>
            </a:r>
            <a:r>
              <a:rPr lang="da-DK" i="1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</a:t>
            </a:r>
            <a:r>
              <a:rPr lang="da-DK" i="1" dirty="0" smtClean="0">
                <a:sym typeface="Symbol"/>
              </a:rPr>
              <a:t> </a:t>
            </a:r>
            <a:r>
              <a:rPr lang="da-DK" i="1" dirty="0" smtClean="0"/>
              <a:t>j</a:t>
            </a:r>
            <a:r>
              <a:rPr lang="da-DK" dirty="0" smtClean="0">
                <a:sym typeface="Symbol"/>
              </a:rPr>
              <a:t></a:t>
            </a:r>
            <a:r>
              <a:rPr lang="da-DK" i="1" dirty="0" smtClean="0">
                <a:sym typeface="Symbol"/>
              </a:rPr>
              <a:t>I</a:t>
            </a:r>
            <a:r>
              <a:rPr lang="da-DK" baseline="-25000" dirty="0" smtClean="0">
                <a:sym typeface="Symbol"/>
              </a:rPr>
              <a:t>2</a:t>
            </a:r>
            <a:r>
              <a:rPr lang="da-DK" dirty="0" smtClean="0">
                <a:sym typeface="Symbol"/>
              </a:rPr>
              <a:t> :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i</a:t>
            </a:r>
            <a:r>
              <a:rPr lang="da-DK" baseline="-25000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 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j</a:t>
            </a:r>
            <a:r>
              <a:rPr lang="da-DK" i="1" baseline="-25000" dirty="0" smtClean="0">
                <a:sym typeface="Symbol"/>
              </a:rPr>
              <a:t> </a:t>
            </a:r>
            <a:endParaRPr lang="en-US" i="1" baseline="-25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504" y="1340768"/>
            <a:ext cx="230425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</a:t>
            </a:r>
            <a:r>
              <a:rPr kumimoji="0" lang="da-DK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da-DK" sz="3300" b="1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1455167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ym typeface="Symbol"/>
              </a:rPr>
              <a:t></a:t>
            </a:r>
            <a:r>
              <a:rPr lang="da-DK" sz="2400" dirty="0" smtClean="0"/>
              <a:t>  find </a:t>
            </a:r>
            <a:r>
              <a:rPr lang="da-DK" sz="2400" dirty="0" err="1" smtClean="0"/>
              <a:t>partition</a:t>
            </a:r>
            <a:r>
              <a:rPr lang="da-DK" sz="2400" dirty="0" smtClean="0"/>
              <a:t> </a:t>
            </a:r>
            <a:r>
              <a:rPr lang="da-DK" sz="2400" dirty="0" err="1" smtClean="0"/>
              <a:t>with</a:t>
            </a:r>
            <a:r>
              <a:rPr lang="da-DK" sz="2400" dirty="0" smtClean="0"/>
              <a:t> |</a:t>
            </a:r>
            <a:r>
              <a:rPr lang="da-DK" sz="2400" i="1" dirty="0" smtClean="0"/>
              <a:t>I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|+1 = </a:t>
            </a:r>
            <a:r>
              <a:rPr lang="da-DK" sz="2400" i="1" dirty="0" smtClean="0"/>
              <a:t>k		        </a:t>
            </a:r>
            <a:r>
              <a:rPr lang="da-DK" sz="2400" dirty="0" err="1" smtClean="0"/>
              <a:t>Select</a:t>
            </a:r>
            <a:r>
              <a:rPr lang="da-DK" sz="2400" dirty="0" smtClean="0"/>
              <a:t>(6)</a:t>
            </a:r>
            <a:endParaRPr lang="en-US" sz="2400" baseline="-250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504" y="4509120"/>
            <a:ext cx="352839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Weighted-Select</a:t>
            </a:r>
            <a:r>
              <a:rPr kumimoji="0" lang="da-DK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da-DK" sz="3300" b="1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51917" y="4668763"/>
          <a:ext cx="504056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33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42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1" baseline="0" dirty="0" err="1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504" y="5085184"/>
            <a:ext cx="3672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F</a:t>
            </a:r>
            <a:r>
              <a:rPr lang="da-DK" dirty="0" smtClean="0"/>
              <a:t>ind </a:t>
            </a:r>
            <a:r>
              <a:rPr lang="da-DK" dirty="0" err="1" smtClean="0"/>
              <a:t>partition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i="1" dirty="0" smtClean="0"/>
              <a:t> k - </a:t>
            </a:r>
            <a:r>
              <a:rPr lang="da-DK" i="1" dirty="0" err="1" smtClean="0"/>
              <a:t>w</a:t>
            </a:r>
            <a:r>
              <a:rPr lang="da-DK" i="1" baseline="-25000" dirty="0" err="1" smtClean="0">
                <a:sym typeface="Symbol"/>
              </a:rPr>
              <a:t>i</a:t>
            </a:r>
            <a:r>
              <a:rPr lang="da-DK" i="1" baseline="-25000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 </a:t>
            </a:r>
            <a:r>
              <a:rPr lang="el-GR" sz="3000" dirty="0" smtClean="0">
                <a:sym typeface="Symbol"/>
              </a:rPr>
              <a:t>Σ</a:t>
            </a:r>
            <a:r>
              <a:rPr lang="da-DK" i="1" baseline="-25000" dirty="0" smtClean="0"/>
              <a:t>j</a:t>
            </a:r>
            <a:r>
              <a:rPr lang="da-DK" baseline="-25000" dirty="0" smtClean="0">
                <a:sym typeface="Symbol"/>
              </a:rPr>
              <a:t></a:t>
            </a:r>
            <a:r>
              <a:rPr lang="da-DK" i="1" baseline="-25000" dirty="0" smtClean="0">
                <a:sym typeface="Symbol"/>
              </a:rPr>
              <a:t>I</a:t>
            </a:r>
            <a:r>
              <a:rPr lang="da-DK" baseline="-36000" dirty="0" smtClean="0">
                <a:sym typeface="Symbol"/>
              </a:rPr>
              <a:t>1</a:t>
            </a:r>
            <a:r>
              <a:rPr lang="da-DK" dirty="0" smtClean="0">
                <a:sym typeface="Symbol"/>
              </a:rPr>
              <a:t> </a:t>
            </a:r>
            <a:r>
              <a:rPr lang="da-DK" i="1" dirty="0" err="1" smtClean="0"/>
              <a:t>w</a:t>
            </a:r>
            <a:r>
              <a:rPr lang="da-DK" i="1" baseline="-25000" dirty="0" err="1" smtClean="0">
                <a:sym typeface="Symbol"/>
              </a:rPr>
              <a:t>j</a:t>
            </a:r>
            <a:r>
              <a:rPr lang="da-DK" dirty="0" smtClean="0">
                <a:sym typeface="Symbol"/>
              </a:rPr>
              <a:t> &lt; </a:t>
            </a:r>
            <a:r>
              <a:rPr lang="da-DK" i="1" dirty="0" smtClean="0">
                <a:sym typeface="Symbol"/>
              </a:rPr>
              <a:t>k</a:t>
            </a:r>
            <a:r>
              <a:rPr lang="da-DK" i="1" baseline="-25000" dirty="0" smtClean="0">
                <a:sym typeface="Symbol"/>
              </a:rPr>
              <a:t> </a:t>
            </a:r>
            <a:endParaRPr lang="en-US" i="1" baseline="-25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024336" y="5820891"/>
            <a:ext cx="594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/>
              <a:t>Weighted-Select</a:t>
            </a:r>
            <a:r>
              <a:rPr lang="da-DK" sz="2400" dirty="0" smtClean="0"/>
              <a:t>(18)</a:t>
            </a:r>
            <a:endParaRPr lang="en-US" sz="2400" baseline="-250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6560" y="1888233"/>
            <a:ext cx="8712968" cy="316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[M. Blum, R.W. Floyd, V. Pratt, R.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Rivest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Tarjan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bounds for selection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J. Comp. Syst. Sci. 7 (1973) 448-461]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87624" y="2286164"/>
          <a:ext cx="671480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"/>
                <a:gridCol w="467043"/>
                <a:gridCol w="467042"/>
                <a:gridCol w="416242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</a:tblGrid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i="1" dirty="0" smtClean="0"/>
                        <a:t>p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205687" y="2286164"/>
            <a:ext cx="3789454" cy="1129559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&lt;</a:t>
            </a:r>
            <a:r>
              <a:rPr lang="da-DK" sz="6000" i="1" dirty="0" smtClean="0">
                <a:solidFill>
                  <a:schemeClr val="bg1"/>
                </a:solidFill>
              </a:rPr>
              <a:t>p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9942" y="3044356"/>
            <a:ext cx="3196137" cy="1065086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>
                <a:solidFill>
                  <a:schemeClr val="bg1"/>
                </a:solidFill>
              </a:rPr>
              <a:t>&gt;</a:t>
            </a:r>
            <a:r>
              <a:rPr lang="da-DK" sz="6000" i="1" dirty="0" smtClean="0">
                <a:solidFill>
                  <a:schemeClr val="bg1"/>
                </a:solidFill>
              </a:rPr>
              <a:t>p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41149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T</a:t>
            </a:r>
            <a:r>
              <a:rPr lang="da-DK" dirty="0" smtClean="0"/>
              <a:t>(</a:t>
            </a:r>
            <a:r>
              <a:rPr lang="da-DK" i="1" dirty="0" smtClean="0"/>
              <a:t>n</a:t>
            </a:r>
            <a:r>
              <a:rPr lang="da-DK" dirty="0" smtClean="0"/>
              <a:t>) = </a:t>
            </a:r>
            <a:r>
              <a:rPr lang="da-DK" i="1" dirty="0" smtClean="0"/>
              <a:t>n</a:t>
            </a:r>
            <a:r>
              <a:rPr lang="da-DK" dirty="0" smtClean="0"/>
              <a:t> + </a:t>
            </a:r>
            <a:r>
              <a:rPr lang="da-DK" i="1" dirty="0" smtClean="0"/>
              <a:t>T</a:t>
            </a:r>
            <a:r>
              <a:rPr lang="da-DK" dirty="0" smtClean="0"/>
              <a:t>(</a:t>
            </a:r>
            <a:r>
              <a:rPr lang="da-DK" i="1" dirty="0" smtClean="0"/>
              <a:t>n</a:t>
            </a:r>
            <a:r>
              <a:rPr lang="da-DK" dirty="0" smtClean="0"/>
              <a:t>/5) + </a:t>
            </a:r>
            <a:r>
              <a:rPr lang="da-DK" i="1" dirty="0" smtClean="0"/>
              <a:t>T</a:t>
            </a:r>
            <a:r>
              <a:rPr lang="da-DK" dirty="0" smtClean="0"/>
              <a:t>(7</a:t>
            </a:r>
            <a:r>
              <a:rPr lang="da-DK" i="1" dirty="0" smtClean="0"/>
              <a:t>n</a:t>
            </a:r>
            <a:r>
              <a:rPr lang="da-DK" dirty="0" smtClean="0"/>
              <a:t>/10) =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7" grpId="0" animBg="1"/>
      <p:bldP spid="18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/>
        </p:nvGrpSpPr>
        <p:grpSpPr>
          <a:xfrm>
            <a:off x="7412091" y="3079553"/>
            <a:ext cx="2618869" cy="2016224"/>
            <a:chOff x="6403979" y="4159673"/>
            <a:chExt cx="2618869" cy="2016224"/>
          </a:xfrm>
        </p:grpSpPr>
        <p:sp>
          <p:nvSpPr>
            <p:cNvPr id="107" name="Rectangle 106"/>
            <p:cNvSpPr/>
            <p:nvPr/>
          </p:nvSpPr>
          <p:spPr>
            <a:xfrm>
              <a:off x="6588224" y="4221088"/>
              <a:ext cx="1584176" cy="187220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588224" y="5373216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588224" y="4581128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48264" y="5373216"/>
              <a:ext cx="216024" cy="21602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i="1" dirty="0" smtClean="0"/>
                <a:t>x</a:t>
              </a:r>
              <a:endParaRPr lang="en-US" sz="1200" i="1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48264" y="4797152"/>
              <a:ext cx="21602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3" name="Right Brace 112"/>
            <p:cNvSpPr/>
            <p:nvPr/>
          </p:nvSpPr>
          <p:spPr>
            <a:xfrm>
              <a:off x="7171350" y="4824448"/>
              <a:ext cx="144016" cy="72008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403979" y="4159673"/>
              <a:ext cx="1944216" cy="2016224"/>
            </a:xfrm>
            <a:prstGeom prst="ellipse">
              <a:avLst/>
            </a:prstGeom>
            <a:noFill/>
            <a:ln w="635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718592" y="4481824"/>
              <a:ext cx="1296144" cy="13681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22648" y="5003884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weight</a:t>
              </a:r>
              <a:r>
                <a:rPr lang="da-DK" sz="1400" dirty="0" smtClean="0"/>
                <a:t>(</a:t>
              </a:r>
              <a:r>
                <a:rPr lang="da-DK" sz="1400" i="1" dirty="0" smtClean="0"/>
                <a:t>x</a:t>
              </a:r>
              <a:r>
                <a:rPr lang="da-DK" sz="1400" dirty="0" smtClean="0"/>
                <a:t>)</a:t>
              </a:r>
              <a:endParaRPr lang="en-US" sz="1400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716428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64288" y="2059994"/>
            <a:ext cx="143851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7164289" y="1758314"/>
            <a:ext cx="246236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7164288" y="1556792"/>
            <a:ext cx="4368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7164289" y="1412548"/>
            <a:ext cx="679550" cy="13050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59127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146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r>
              <a:rPr lang="da-DK" sz="1200" dirty="0" smtClean="0"/>
              <a:t>/2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Column Monotone Matrices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544" y="1484784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1560" y="1412776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12594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8520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108520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942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127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957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123728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1987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528" y="1268760"/>
            <a:ext cx="1728192" cy="144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27" name="Rectangle 26"/>
          <p:cNvSpPr/>
          <p:nvPr/>
        </p:nvSpPr>
        <p:spPr>
          <a:xfrm>
            <a:off x="2589173" y="1268759"/>
            <a:ext cx="1728385" cy="1506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25718" y="1268760"/>
            <a:ext cx="72008" cy="1440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0720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6003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27984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6003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27984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391472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863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6022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607596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42830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67846" y="1412776"/>
            <a:ext cx="72008" cy="1183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157280" y="9087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68752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244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428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768752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660232" y="1988840"/>
            <a:ext cx="467544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92888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0224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847086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96336" y="1556792"/>
            <a:ext cx="246382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308304" y="2060848"/>
            <a:ext cx="1021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410734" y="1760561"/>
            <a:ext cx="185602" cy="94835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9632" y="32036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permute</a:t>
            </a:r>
            <a:r>
              <a:rPr lang="da-DK" dirty="0" smtClean="0"/>
              <a:t> columns)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24128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(log 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iterations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20384133">
            <a:off x="6993615" y="1266737"/>
            <a:ext cx="92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>
                <a:solidFill>
                  <a:schemeClr val="bg1"/>
                </a:solidFill>
              </a:rPr>
              <a:t>k</a:t>
            </a:r>
            <a:r>
              <a:rPr lang="da-DK" dirty="0" err="1" smtClean="0">
                <a:solidFill>
                  <a:schemeClr val="bg1"/>
                </a:solidFill>
              </a:rPr>
              <a:t>∙log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i="1" dirty="0" smtClean="0">
                <a:solidFill>
                  <a:schemeClr val="bg1"/>
                </a:solidFill>
              </a:rPr>
              <a:t>k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182088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732240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20480" y="4422011"/>
            <a:ext cx="55801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Result</a:t>
            </a:r>
            <a:r>
              <a:rPr lang="da-DK" b="1" dirty="0" smtClean="0"/>
              <a:t> so far... </a:t>
            </a:r>
          </a:p>
          <a:p>
            <a:r>
              <a:rPr lang="da-DK" dirty="0" err="1" smtClean="0"/>
              <a:t>Identified</a:t>
            </a:r>
            <a:r>
              <a:rPr lang="da-DK" dirty="0" smtClean="0"/>
              <a:t> O(</a:t>
            </a:r>
            <a:r>
              <a:rPr lang="da-DK" i="1" dirty="0" smtClean="0"/>
              <a:t>k</a:t>
            </a:r>
            <a:r>
              <a:rPr lang="da-DK" dirty="0" smtClean="0"/>
              <a:t>) elements in </a:t>
            </a:r>
            <a:br>
              <a:rPr lang="da-DK" dirty="0" smtClean="0"/>
            </a:br>
            <a:r>
              <a:rPr lang="da-DK" dirty="0" err="1" smtClean="0"/>
              <a:t>prefixes</a:t>
            </a:r>
            <a:r>
              <a:rPr lang="da-DK" dirty="0" smtClean="0"/>
              <a:t> of </a:t>
            </a:r>
            <a:r>
              <a:rPr lang="da-DK" i="1" dirty="0" smtClean="0"/>
              <a:t>p </a:t>
            </a:r>
            <a:r>
              <a:rPr lang="da-DK" dirty="0" smtClean="0"/>
              <a:t>= min{</a:t>
            </a:r>
            <a:r>
              <a:rPr lang="da-DK" i="1" dirty="0" err="1" smtClean="0"/>
              <a:t>m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/>
              <a:t>}</a:t>
            </a:r>
            <a:r>
              <a:rPr lang="da-DK" dirty="0" smtClean="0"/>
              <a:t> columns</a:t>
            </a:r>
          </a:p>
          <a:p>
            <a:endParaRPr lang="da-DK" b="1" dirty="0"/>
          </a:p>
          <a:p>
            <a:r>
              <a:rPr lang="da-DK" b="1" dirty="0" smtClean="0"/>
              <a:t>Time so far...</a:t>
            </a:r>
          </a:p>
          <a:p>
            <a:r>
              <a:rPr lang="da-DK" i="1" dirty="0" smtClean="0"/>
              <a:t>k </a:t>
            </a:r>
            <a:r>
              <a:rPr lang="da-DK" dirty="0" smtClean="0"/>
              <a:t>&lt; </a:t>
            </a:r>
            <a:r>
              <a:rPr lang="da-DK" i="1" dirty="0" smtClean="0"/>
              <a:t>m</a:t>
            </a:r>
            <a:r>
              <a:rPr lang="da-DK" dirty="0" smtClean="0"/>
              <a:t>  : O(</a:t>
            </a:r>
            <a:r>
              <a:rPr lang="da-DK" i="1" dirty="0" smtClean="0"/>
              <a:t>m</a:t>
            </a:r>
            <a:r>
              <a:rPr lang="da-DK" dirty="0" smtClean="0"/>
              <a:t>+</a:t>
            </a:r>
            <a:r>
              <a:rPr lang="da-DK" i="1" dirty="0" smtClean="0"/>
              <a:t>k</a:t>
            </a:r>
            <a:r>
              <a:rPr lang="da-DK" dirty="0" smtClean="0"/>
              <a:t>+</a:t>
            </a:r>
            <a:r>
              <a:rPr lang="da-DK" i="1" dirty="0" smtClean="0"/>
              <a:t>k</a:t>
            </a:r>
            <a:r>
              <a:rPr lang="da-DK" dirty="0" smtClean="0"/>
              <a:t>/2+</a:t>
            </a:r>
            <a:r>
              <a:rPr lang="da-DK" i="1" dirty="0" smtClean="0"/>
              <a:t>k</a:t>
            </a:r>
            <a:r>
              <a:rPr lang="da-DK" dirty="0" smtClean="0"/>
              <a:t>/4</a:t>
            </a:r>
            <a:r>
              <a:rPr lang="da-DK" dirty="0" smtClean="0"/>
              <a:t>+∙∙∙+1</a:t>
            </a:r>
            <a:r>
              <a:rPr lang="da-DK" dirty="0" smtClean="0"/>
              <a:t>) = O(</a:t>
            </a:r>
            <a:r>
              <a:rPr lang="da-DK" i="1" dirty="0" smtClean="0"/>
              <a:t>m</a:t>
            </a:r>
            <a:r>
              <a:rPr lang="da-DK" dirty="0" smtClean="0"/>
              <a:t>)</a:t>
            </a:r>
          </a:p>
          <a:p>
            <a:r>
              <a:rPr lang="da-DK" i="1" dirty="0"/>
              <a:t>m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 </a:t>
            </a:r>
            <a:r>
              <a:rPr lang="da-DK" i="1" dirty="0" smtClean="0">
                <a:sym typeface="Symbol"/>
              </a:rPr>
              <a:t>k  </a:t>
            </a:r>
            <a:r>
              <a:rPr lang="da-DK" dirty="0" smtClean="0">
                <a:sym typeface="Symbol"/>
              </a:rPr>
              <a:t>:  O(m+m/2+m/4</a:t>
            </a:r>
            <a:r>
              <a:rPr lang="da-DK" dirty="0" smtClean="0"/>
              <a:t>+∙∙∙+1) = O(</a:t>
            </a:r>
            <a:r>
              <a:rPr lang="da-DK" i="1" dirty="0" smtClean="0"/>
              <a:t>m</a:t>
            </a:r>
            <a:r>
              <a:rPr lang="da-DK" dirty="0" smtClean="0"/>
              <a:t>)</a:t>
            </a:r>
          </a:p>
        </p:txBody>
      </p:sp>
      <p:sp>
        <p:nvSpPr>
          <p:cNvPr id="117" name="Oval 116"/>
          <p:cNvSpPr/>
          <p:nvPr/>
        </p:nvSpPr>
        <p:spPr>
          <a:xfrm>
            <a:off x="7194386" y="164061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17" idx="7"/>
            <a:endCxn id="114" idx="7"/>
          </p:cNvCxnSpPr>
          <p:nvPr/>
        </p:nvCxnSpPr>
        <p:spPr>
          <a:xfrm>
            <a:off x="7378774" y="1672248"/>
            <a:ext cx="1454258" cy="19298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7" idx="2"/>
            <a:endCxn id="114" idx="2"/>
          </p:cNvCxnSpPr>
          <p:nvPr/>
        </p:nvCxnSpPr>
        <p:spPr>
          <a:xfrm>
            <a:off x="7194386" y="1748624"/>
            <a:ext cx="532318" cy="2337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755576" y="3645024"/>
          <a:ext cx="2082800" cy="248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00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5552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7" name="Freeform 126"/>
          <p:cNvSpPr/>
          <p:nvPr/>
        </p:nvSpPr>
        <p:spPr>
          <a:xfrm>
            <a:off x="683569" y="3573015"/>
            <a:ext cx="2376263" cy="2736305"/>
          </a:xfrm>
          <a:custGeom>
            <a:avLst/>
            <a:gdLst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1971328 w 2384425"/>
              <a:gd name="connsiteY6" fmla="*/ 1240284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1971328 w 2384425"/>
              <a:gd name="connsiteY5" fmla="*/ 1240284 h 1384300"/>
              <a:gd name="connsiteX6" fmla="*/ 0 w 2384425"/>
              <a:gd name="connsiteY6" fmla="*/ 1174750 h 1384300"/>
              <a:gd name="connsiteX0" fmla="*/ 0 w 2342803"/>
              <a:gd name="connsiteY0" fmla="*/ 1150747 h 1216281"/>
              <a:gd name="connsiteX1" fmla="*/ 571500 w 2342803"/>
              <a:gd name="connsiteY1" fmla="*/ 483997 h 1216281"/>
              <a:gd name="connsiteX2" fmla="*/ 1352550 w 2342803"/>
              <a:gd name="connsiteY2" fmla="*/ 598297 h 1216281"/>
              <a:gd name="connsiteX3" fmla="*/ 2228850 w 2342803"/>
              <a:gd name="connsiteY3" fmla="*/ 102997 h 1216281"/>
              <a:gd name="connsiteX4" fmla="*/ 1971328 w 2342803"/>
              <a:gd name="connsiteY4" fmla="*/ 1216281 h 1216281"/>
              <a:gd name="connsiteX5" fmla="*/ 0 w 2342803"/>
              <a:gd name="connsiteY5" fmla="*/ 1150747 h 1216281"/>
              <a:gd name="connsiteX0" fmla="*/ 0 w 2342803"/>
              <a:gd name="connsiteY0" fmla="*/ 1045575 h 1111109"/>
              <a:gd name="connsiteX1" fmla="*/ 571500 w 2342803"/>
              <a:gd name="connsiteY1" fmla="*/ 378825 h 1111109"/>
              <a:gd name="connsiteX2" fmla="*/ 1352550 w 2342803"/>
              <a:gd name="connsiteY2" fmla="*/ 493125 h 1111109"/>
              <a:gd name="connsiteX3" fmla="*/ 2115344 w 2342803"/>
              <a:gd name="connsiteY3" fmla="*/ 102997 h 1111109"/>
              <a:gd name="connsiteX4" fmla="*/ 1971328 w 2342803"/>
              <a:gd name="connsiteY4" fmla="*/ 1111109 h 1111109"/>
              <a:gd name="connsiteX5" fmla="*/ 0 w 2342803"/>
              <a:gd name="connsiteY5" fmla="*/ 1045575 h 1111109"/>
              <a:gd name="connsiteX0" fmla="*/ 0 w 2342803"/>
              <a:gd name="connsiteY0" fmla="*/ 2334732 h 2400266"/>
              <a:gd name="connsiteX1" fmla="*/ 571500 w 2342803"/>
              <a:gd name="connsiteY1" fmla="*/ 1667982 h 2400266"/>
              <a:gd name="connsiteX2" fmla="*/ 1352550 w 2342803"/>
              <a:gd name="connsiteY2" fmla="*/ 1782282 h 2400266"/>
              <a:gd name="connsiteX3" fmla="*/ 1899320 w 2342803"/>
              <a:gd name="connsiteY3" fmla="*/ 65021 h 2400266"/>
              <a:gd name="connsiteX4" fmla="*/ 2115344 w 2342803"/>
              <a:gd name="connsiteY4" fmla="*/ 1392154 h 2400266"/>
              <a:gd name="connsiteX5" fmla="*/ 1971328 w 2342803"/>
              <a:gd name="connsiteY5" fmla="*/ 2400266 h 2400266"/>
              <a:gd name="connsiteX6" fmla="*/ 0 w 2342803"/>
              <a:gd name="connsiteY6" fmla="*/ 2334732 h 2400266"/>
              <a:gd name="connsiteX0" fmla="*/ 0 w 2359380"/>
              <a:gd name="connsiteY0" fmla="*/ 2663783 h 2729317"/>
              <a:gd name="connsiteX1" fmla="*/ 571500 w 2359380"/>
              <a:gd name="connsiteY1" fmla="*/ 1997033 h 2729317"/>
              <a:gd name="connsiteX2" fmla="*/ 1352550 w 2359380"/>
              <a:gd name="connsiteY2" fmla="*/ 2111333 h 2729317"/>
              <a:gd name="connsiteX3" fmla="*/ 2232248 w 2359380"/>
              <a:gd name="connsiteY3" fmla="*/ 65021 h 2729317"/>
              <a:gd name="connsiteX4" fmla="*/ 2115344 w 2359380"/>
              <a:gd name="connsiteY4" fmla="*/ 1721205 h 2729317"/>
              <a:gd name="connsiteX5" fmla="*/ 1971328 w 2359380"/>
              <a:gd name="connsiteY5" fmla="*/ 2729317 h 2729317"/>
              <a:gd name="connsiteX6" fmla="*/ 0 w 2359380"/>
              <a:gd name="connsiteY6" fmla="*/ 2663783 h 2729317"/>
              <a:gd name="connsiteX0" fmla="*/ 0 w 2419750"/>
              <a:gd name="connsiteY0" fmla="*/ 2605749 h 2671283"/>
              <a:gd name="connsiteX1" fmla="*/ 571500 w 2419750"/>
              <a:gd name="connsiteY1" fmla="*/ 1938999 h 2671283"/>
              <a:gd name="connsiteX2" fmla="*/ 1352550 w 2419750"/>
              <a:gd name="connsiteY2" fmla="*/ 2053299 h 2671283"/>
              <a:gd name="connsiteX3" fmla="*/ 2232248 w 2419750"/>
              <a:gd name="connsiteY3" fmla="*/ 6987 h 2671283"/>
              <a:gd name="connsiteX4" fmla="*/ 2376263 w 2419750"/>
              <a:gd name="connsiteY4" fmla="*/ 2095220 h 2671283"/>
              <a:gd name="connsiteX5" fmla="*/ 1971328 w 2419750"/>
              <a:gd name="connsiteY5" fmla="*/ 2671283 h 2671283"/>
              <a:gd name="connsiteX6" fmla="*/ 0 w 2419750"/>
              <a:gd name="connsiteY6" fmla="*/ 2605749 h 2671283"/>
              <a:gd name="connsiteX0" fmla="*/ 0 w 2419750"/>
              <a:gd name="connsiteY0" fmla="*/ 2610763 h 2676297"/>
              <a:gd name="connsiteX1" fmla="*/ 571500 w 2419750"/>
              <a:gd name="connsiteY1" fmla="*/ 1944013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  <a:gd name="connsiteX0" fmla="*/ 0 w 2419750"/>
              <a:gd name="connsiteY0" fmla="*/ 2610763 h 2676297"/>
              <a:gd name="connsiteX1" fmla="*/ 864095 w 2419750"/>
              <a:gd name="connsiteY1" fmla="*/ 2172242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750" h="2676297">
                <a:moveTo>
                  <a:pt x="0" y="2610763"/>
                </a:moveTo>
                <a:cubicBezTo>
                  <a:pt x="173037" y="2323425"/>
                  <a:pt x="564062" y="2269331"/>
                  <a:pt x="864095" y="2172242"/>
                </a:cubicBezTo>
                <a:cubicBezTo>
                  <a:pt x="1164128" y="2075153"/>
                  <a:pt x="1572174" y="2388266"/>
                  <a:pt x="1800199" y="2028226"/>
                </a:cubicBezTo>
                <a:cubicBezTo>
                  <a:pt x="2028224" y="1668186"/>
                  <a:pt x="2136237" y="0"/>
                  <a:pt x="2232248" y="12001"/>
                </a:cubicBezTo>
                <a:cubicBezTo>
                  <a:pt x="2328259" y="24002"/>
                  <a:pt x="2419750" y="1656185"/>
                  <a:pt x="2376263" y="2100234"/>
                </a:cubicBezTo>
                <a:cubicBezTo>
                  <a:pt x="2332776" y="2544283"/>
                  <a:pt x="2342803" y="2501672"/>
                  <a:pt x="1971328" y="2676297"/>
                </a:cubicBezTo>
                <a:lnTo>
                  <a:pt x="0" y="2610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251520" y="47251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5496" y="6021288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da-DK" dirty="0" err="1" smtClean="0"/>
              <a:t>Weighted-Select</a:t>
            </a:r>
            <a:r>
              <a:rPr lang="da-DK" dirty="0" smtClean="0"/>
              <a:t>(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i="1" dirty="0" smtClean="0"/>
              <a:t>k+k</a:t>
            </a:r>
            <a:r>
              <a:rPr lang="da-DK" dirty="0" smtClean="0"/>
              <a:t>/2</a:t>
            </a:r>
            <a:r>
              <a:rPr lang="da-DK" i="1" dirty="0" smtClean="0"/>
              <a:t>+k</a:t>
            </a:r>
            <a:r>
              <a:rPr lang="da-DK" dirty="0" smtClean="0"/>
              <a:t>/4+∙</a:t>
            </a:r>
            <a:r>
              <a:rPr lang="da-DK" dirty="0" smtClean="0"/>
              <a:t>∙∙+1</a:t>
            </a:r>
            <a:r>
              <a:rPr lang="da-DK" dirty="0" smtClean="0"/>
              <a:t>= O(</a:t>
            </a:r>
            <a:r>
              <a:rPr lang="da-DK" i="1" dirty="0" smtClean="0"/>
              <a:t>k</a:t>
            </a:r>
            <a:r>
              <a:rPr lang="da-DK" dirty="0" smtClean="0"/>
              <a:t>) elements</a:t>
            </a:r>
            <a:br>
              <a:rPr lang="da-DK" dirty="0" smtClean="0"/>
            </a:br>
            <a:r>
              <a:rPr lang="da-DK" dirty="0" smtClean="0"/>
              <a:t> 2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candidates</a:t>
            </a:r>
            <a:r>
              <a:rPr lang="da-DK" dirty="0" smtClean="0"/>
              <a:t> </a:t>
            </a:r>
            <a:r>
              <a:rPr lang="da-DK" dirty="0" err="1" smtClean="0"/>
              <a:t>left</a:t>
            </a:r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3528" y="436510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37476" y="11967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9" grpId="0" animBg="1"/>
      <p:bldP spid="70" grpId="0" animBg="1"/>
      <p:bldP spid="71" grpId="0" animBg="1"/>
      <p:bldP spid="72" grpId="0" animBg="1"/>
      <p:bldP spid="15" grpId="0" animBg="1"/>
      <p:bldP spid="30" grpId="0" animBg="1"/>
      <p:bldP spid="12" grpId="0" animBg="1"/>
      <p:bldP spid="13" grpId="0"/>
      <p:bldP spid="19" grpId="0"/>
      <p:bldP spid="20" grpId="0"/>
      <p:bldP spid="21" grpId="0" animBg="1"/>
      <p:bldP spid="22" grpId="0"/>
      <p:bldP spid="23" grpId="0" animBg="1"/>
      <p:bldP spid="25" grpId="0"/>
      <p:bldP spid="26" grpId="0" animBg="1"/>
      <p:bldP spid="27" grpId="0" animBg="1"/>
      <p:bldP spid="29" grpId="0" animBg="1"/>
      <p:bldP spid="24" grpId="0" animBg="1"/>
      <p:bldP spid="31" grpId="0" animBg="1"/>
      <p:bldP spid="35" grpId="0"/>
      <p:bldP spid="36" grpId="0"/>
      <p:bldP spid="37" grpId="0" animBg="1"/>
      <p:bldP spid="38" grpId="0"/>
      <p:bldP spid="39" grpId="0" animBg="1"/>
      <p:bldP spid="40" grpId="0"/>
      <p:bldP spid="43" grpId="0" animBg="1"/>
      <p:bldP spid="44" grpId="0" animBg="1"/>
      <p:bldP spid="45" grpId="0" animBg="1"/>
      <p:bldP spid="46" grpId="0" animBg="1"/>
      <p:bldP spid="47" grpId="0"/>
      <p:bldP spid="49" grpId="0"/>
      <p:bldP spid="50" grpId="0"/>
      <p:bldP spid="51" grpId="0" animBg="1"/>
      <p:bldP spid="52" grpId="0"/>
      <p:bldP spid="53" grpId="0" animBg="1"/>
      <p:bldP spid="54" grpId="0"/>
      <p:bldP spid="56" grpId="0" animBg="1"/>
      <p:bldP spid="57" grpId="0" animBg="1"/>
      <p:bldP spid="60" grpId="0" animBg="1"/>
      <p:bldP spid="62" grpId="0" animBg="1"/>
      <p:bldP spid="61" grpId="0" animBg="1"/>
      <p:bldP spid="63" grpId="0"/>
      <p:bldP spid="64" grpId="0"/>
      <p:bldP spid="65" grpId="1"/>
      <p:bldP spid="66" grpId="0" animBg="1"/>
      <p:bldP spid="67" grpId="0" animBg="1"/>
      <p:bldP spid="68" grpId="0"/>
      <p:bldP spid="117" grpId="0" animBg="1"/>
      <p:bldP spid="127" grpId="0" animBg="1"/>
      <p:bldP spid="132" grpId="0" animBg="1"/>
      <p:bldP spid="133" grpId="0"/>
      <p:bldP spid="134" grpId="0" animBg="1"/>
      <p:bldP spid="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Column Monotone Matrices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20480" y="4422011"/>
            <a:ext cx="3851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Result</a:t>
            </a:r>
            <a:r>
              <a:rPr lang="da-DK" b="1" dirty="0" smtClean="0"/>
              <a:t> so far... </a:t>
            </a:r>
          </a:p>
          <a:p>
            <a:r>
              <a:rPr lang="da-DK" dirty="0" err="1" smtClean="0"/>
              <a:t>Identified</a:t>
            </a:r>
            <a:r>
              <a:rPr lang="da-DK" dirty="0" smtClean="0"/>
              <a:t> O(</a:t>
            </a:r>
            <a:r>
              <a:rPr lang="da-DK" i="1" dirty="0" smtClean="0"/>
              <a:t>k</a:t>
            </a:r>
            <a:r>
              <a:rPr lang="da-DK" dirty="0" smtClean="0"/>
              <a:t>) elements in </a:t>
            </a:r>
            <a:br>
              <a:rPr lang="da-DK" dirty="0" smtClean="0"/>
            </a:br>
            <a:r>
              <a:rPr lang="da-DK" dirty="0" err="1" smtClean="0"/>
              <a:t>prefixes</a:t>
            </a:r>
            <a:r>
              <a:rPr lang="da-DK" dirty="0" smtClean="0"/>
              <a:t> of </a:t>
            </a:r>
            <a:r>
              <a:rPr lang="da-DK" i="1" dirty="0" smtClean="0"/>
              <a:t>p</a:t>
            </a:r>
            <a:r>
              <a:rPr lang="da-DK" dirty="0" smtClean="0"/>
              <a:t> = min{</a:t>
            </a:r>
            <a:r>
              <a:rPr lang="da-DK" i="1" dirty="0" err="1" smtClean="0"/>
              <a:t>m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/>
              <a:t>}</a:t>
            </a:r>
            <a:r>
              <a:rPr lang="da-DK" dirty="0" smtClean="0"/>
              <a:t> columns</a:t>
            </a:r>
          </a:p>
          <a:p>
            <a:endParaRPr lang="da-DK" b="1" dirty="0"/>
          </a:p>
          <a:p>
            <a:r>
              <a:rPr lang="da-DK" b="1" dirty="0" smtClean="0"/>
              <a:t>Time so far...</a:t>
            </a:r>
          </a:p>
          <a:p>
            <a:r>
              <a:rPr lang="da-DK" i="1" dirty="0" smtClean="0"/>
              <a:t>k </a:t>
            </a:r>
            <a:r>
              <a:rPr lang="da-DK" dirty="0" smtClean="0"/>
              <a:t>&lt; </a:t>
            </a:r>
            <a:r>
              <a:rPr lang="da-DK" i="1" dirty="0" smtClean="0"/>
              <a:t>m</a:t>
            </a:r>
            <a:r>
              <a:rPr lang="da-DK" dirty="0" smtClean="0"/>
              <a:t>  : O(</a:t>
            </a:r>
            <a:r>
              <a:rPr lang="da-DK" i="1" dirty="0" smtClean="0"/>
              <a:t>m</a:t>
            </a:r>
            <a:r>
              <a:rPr lang="da-DK" dirty="0" smtClean="0"/>
              <a:t>+</a:t>
            </a:r>
            <a:r>
              <a:rPr lang="da-DK" i="1" dirty="0" smtClean="0"/>
              <a:t>k</a:t>
            </a:r>
            <a:r>
              <a:rPr lang="da-DK" dirty="0" smtClean="0"/>
              <a:t>+</a:t>
            </a:r>
            <a:r>
              <a:rPr lang="da-DK" i="1" dirty="0" smtClean="0"/>
              <a:t>k</a:t>
            </a:r>
            <a:r>
              <a:rPr lang="da-DK" dirty="0" smtClean="0"/>
              <a:t>/2+</a:t>
            </a:r>
            <a:r>
              <a:rPr lang="da-DK" i="1" dirty="0" smtClean="0"/>
              <a:t>k</a:t>
            </a:r>
            <a:r>
              <a:rPr lang="da-DK" dirty="0" smtClean="0"/>
              <a:t>/4</a:t>
            </a:r>
            <a:r>
              <a:rPr lang="da-DK" dirty="0" smtClean="0"/>
              <a:t>+∙∙∙+1</a:t>
            </a:r>
            <a:r>
              <a:rPr lang="da-DK" dirty="0" smtClean="0"/>
              <a:t>) = O(</a:t>
            </a:r>
            <a:r>
              <a:rPr lang="da-DK" i="1" dirty="0" smtClean="0"/>
              <a:t>m</a:t>
            </a:r>
            <a:r>
              <a:rPr lang="da-DK" dirty="0" smtClean="0"/>
              <a:t>)</a:t>
            </a:r>
          </a:p>
          <a:p>
            <a:r>
              <a:rPr lang="da-DK" i="1" dirty="0"/>
              <a:t>m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 </a:t>
            </a:r>
            <a:r>
              <a:rPr lang="da-DK" i="1" dirty="0" smtClean="0">
                <a:sym typeface="Symbol"/>
              </a:rPr>
              <a:t>k  </a:t>
            </a:r>
            <a:r>
              <a:rPr lang="da-DK" dirty="0" smtClean="0">
                <a:sym typeface="Symbol"/>
              </a:rPr>
              <a:t>:  O(m+m/2+m/4</a:t>
            </a:r>
            <a:r>
              <a:rPr lang="da-DK" dirty="0" smtClean="0"/>
              <a:t>+∙∙∙+1) = O(</a:t>
            </a:r>
            <a:r>
              <a:rPr lang="da-DK" i="1" dirty="0" smtClean="0"/>
              <a:t>m</a:t>
            </a:r>
            <a:r>
              <a:rPr lang="da-DK" dirty="0" smtClean="0"/>
              <a:t>)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79104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22312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367136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511152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55168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99184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943200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87216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231232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75248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19264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663280" y="1700808"/>
            <a:ext cx="144016" cy="20882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079104" y="2348880"/>
            <a:ext cx="1728192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 rot="10800000">
            <a:off x="935088" y="1916832"/>
            <a:ext cx="72008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-468560" y="1916832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∙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length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3528" y="764704"/>
            <a:ext cx="3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(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N</a:t>
            </a:r>
            <a:r>
              <a:rPr lang="da-DK" dirty="0" err="1" smtClean="0"/>
              <a:t>,</a:t>
            </a:r>
            <a:r>
              <a:rPr lang="da-DK" i="1" dirty="0" err="1"/>
              <a:t>p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assume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k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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/2</a:t>
            </a:r>
          </a:p>
          <a:p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= total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length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of the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lists)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93" name="Right Arrow 92"/>
          <p:cNvSpPr/>
          <p:nvPr/>
        </p:nvSpPr>
        <p:spPr>
          <a:xfrm>
            <a:off x="3203848" y="2420888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76464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32048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472608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608512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760640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896544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752528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184576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328592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04056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616624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464496" y="1700808"/>
            <a:ext cx="144016" cy="20882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176464" y="2348880"/>
            <a:ext cx="1728192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Brace 115"/>
          <p:cNvSpPr/>
          <p:nvPr/>
        </p:nvSpPr>
        <p:spPr>
          <a:xfrm rot="10800000">
            <a:off x="4032448" y="1916832"/>
            <a:ext cx="72008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3708920" y="1959223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248472" y="2348880"/>
            <a:ext cx="432048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ym typeface="Symbol"/>
              </a:rPr>
              <a:t> </a:t>
            </a:r>
            <a:r>
              <a:rPr lang="da-DK" sz="1200" i="1" dirty="0" smtClean="0"/>
              <a:t>x</a:t>
            </a:r>
            <a:endParaRPr lang="en-US" sz="1200" i="1" dirty="0"/>
          </a:p>
        </p:txBody>
      </p:sp>
      <p:sp>
        <p:nvSpPr>
          <p:cNvPr id="123" name="Rectangle 122"/>
          <p:cNvSpPr/>
          <p:nvPr/>
        </p:nvSpPr>
        <p:spPr>
          <a:xfrm>
            <a:off x="5112568" y="2348880"/>
            <a:ext cx="432048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ym typeface="Symbol"/>
              </a:rPr>
              <a:t></a:t>
            </a:r>
            <a:r>
              <a:rPr lang="da-DK" sz="1200" dirty="0" smtClean="0">
                <a:sym typeface="Symbol"/>
              </a:rPr>
              <a:t> </a:t>
            </a:r>
            <a:r>
              <a:rPr lang="da-DK" sz="1200" i="1" dirty="0" smtClean="0"/>
              <a:t>x</a:t>
            </a:r>
            <a:endParaRPr lang="en-US" sz="1200" i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179512" y="4149080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da-DK" dirty="0" err="1" smtClean="0"/>
              <a:t>Weighted-Select</a:t>
            </a:r>
            <a:r>
              <a:rPr lang="da-DK" dirty="0" smtClean="0"/>
              <a:t>(</a:t>
            </a:r>
            <a:r>
              <a:rPr lang="da-DK" dirty="0">
                <a:solidFill>
                  <a:srgbClr val="C00000"/>
                </a:solidFill>
                <a:sym typeface="Symbol"/>
              </a:rPr>
              <a:t>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)</a:t>
            </a:r>
          </a:p>
          <a:p>
            <a:pPr algn="ctr">
              <a:lnSpc>
                <a:spcPts val="1800"/>
              </a:lnSpc>
            </a:pPr>
            <a:r>
              <a:rPr lang="da-DK" dirty="0" err="1" smtClean="0"/>
              <a:t>Weight</a:t>
            </a:r>
            <a:r>
              <a:rPr lang="da-DK" dirty="0" smtClean="0"/>
              <a:t> of element = </a:t>
            </a:r>
            <a:r>
              <a:rPr lang="da-DK" dirty="0" err="1" smtClean="0"/>
              <a:t>length</a:t>
            </a:r>
            <a:r>
              <a:rPr lang="da-DK" dirty="0" smtClean="0"/>
              <a:t> of list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4176464" y="1268760"/>
            <a:ext cx="716312" cy="108012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752528" y="2348880"/>
            <a:ext cx="1152128" cy="1872208"/>
          </a:xfrm>
          <a:prstGeom prst="rect">
            <a:avLst/>
          </a:prstGeom>
          <a:solidFill>
            <a:srgbClr val="0070C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4824536" y="1052736"/>
            <a:ext cx="0" cy="33843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140968" y="4047455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933056" y="4047455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(1-)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013176" y="3501008"/>
            <a:ext cx="3815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³"/>
            </a:pPr>
            <a:r>
              <a:rPr lang="en-US" sz="2400" dirty="0" smtClean="0">
                <a:solidFill>
                  <a:srgbClr val="C00000"/>
                </a:solidFill>
                <a:sym typeface="Symbol"/>
              </a:rPr>
              <a:t>(1-)</a:t>
            </a:r>
            <a:r>
              <a:rPr lang="en-US" sz="2400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=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 N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/2</a:t>
            </a:r>
          </a:p>
          <a:p>
            <a:r>
              <a:rPr lang="da-DK" dirty="0" smtClean="0">
                <a:solidFill>
                  <a:srgbClr val="C00000"/>
                </a:solidFill>
                <a:sym typeface="Symbol"/>
              </a:rPr>
              <a:t>i.e.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k’th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smallest not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elliminated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39" name="Straight Arrow Connector 138"/>
          <p:cNvCxnSpPr>
            <a:stCxn id="137" idx="1"/>
          </p:cNvCxnSpPr>
          <p:nvPr/>
        </p:nvCxnSpPr>
        <p:spPr>
          <a:xfrm flipH="1" flipV="1">
            <a:off x="5616624" y="3717032"/>
            <a:ext cx="396552" cy="153308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4752528" y="2348880"/>
            <a:ext cx="144016" cy="1440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i="1" dirty="0" smtClean="0"/>
              <a:t>x</a:t>
            </a:r>
            <a:endParaRPr lang="en-US" sz="1200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6948264" y="1556792"/>
            <a:ext cx="1728192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 = 1- 1/2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 flipH="1">
            <a:off x="4680520" y="1196752"/>
            <a:ext cx="360040" cy="216024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004048" y="951111"/>
            <a:ext cx="233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 </a:t>
            </a:r>
            <a:r>
              <a:rPr lang="en-US" sz="2400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 0.086∙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 rot="19701353">
            <a:off x="3054791" y="1249221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sym typeface="Symbol"/>
              </a:rPr>
              <a:t>Elliminate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4</a:t>
            </a:fld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211960" y="4437112"/>
            <a:ext cx="4536504" cy="2420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4572000" y="5301208"/>
            <a:ext cx="4464496" cy="9233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Total time  O(</a:t>
            </a:r>
            <a:r>
              <a:rPr lang="da-DK" b="1" i="1" dirty="0" err="1" smtClean="0">
                <a:solidFill>
                  <a:srgbClr val="C00000"/>
                </a:solidFill>
              </a:rPr>
              <a:t>m</a:t>
            </a:r>
            <a:r>
              <a:rPr lang="da-DK" b="1" dirty="0" err="1" smtClean="0">
                <a:solidFill>
                  <a:srgbClr val="C00000"/>
                </a:solidFill>
              </a:rPr>
              <a:t>+</a:t>
            </a:r>
            <a:r>
              <a:rPr lang="da-DK" b="1" i="1" dirty="0" err="1" smtClean="0">
                <a:solidFill>
                  <a:srgbClr val="C00000"/>
                </a:solidFill>
              </a:rPr>
              <a:t>p∙</a:t>
            </a:r>
            <a:r>
              <a:rPr lang="da-DK" b="1" dirty="0" err="1" smtClean="0">
                <a:solidFill>
                  <a:srgbClr val="C00000"/>
                </a:solidFill>
              </a:rPr>
              <a:t>log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)),  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 = min { 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b="1" dirty="0" smtClean="0">
                <a:solidFill>
                  <a:srgbClr val="C00000"/>
                </a:solidFill>
              </a:rPr>
              <a:t>}</a:t>
            </a:r>
            <a:endParaRPr lang="da-DK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da-DK" i="1" dirty="0" smtClean="0">
                <a:sym typeface="Symbol"/>
              </a:rPr>
              <a:t>  	 k </a:t>
            </a:r>
            <a:r>
              <a:rPr lang="da-DK" dirty="0" smtClean="0">
                <a:sym typeface="Symbol"/>
              </a:rPr>
              <a:t>=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</a:t>
            </a:r>
          </a:p>
          <a:p>
            <a:pPr algn="ctr">
              <a:buNone/>
            </a:pPr>
            <a:r>
              <a:rPr lang="da-DK" i="1" dirty="0" smtClean="0">
                <a:sym typeface="Symbol"/>
              </a:rPr>
              <a:t>    k </a:t>
            </a:r>
            <a:r>
              <a:rPr lang="da-DK" dirty="0" smtClean="0">
                <a:sym typeface="Symbol"/>
              </a:rPr>
              <a:t>= (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err="1" smtClean="0">
                <a:sym typeface="Symbol"/>
              </a:rPr>
              <a:t>m∙</a:t>
            </a:r>
            <a:r>
              <a:rPr lang="da-DK" dirty="0" err="1" smtClean="0">
                <a:sym typeface="Symbol"/>
              </a:rPr>
              <a:t>log</a:t>
            </a:r>
            <a:r>
              <a:rPr lang="da-DK" dirty="0" smtClean="0">
                <a:sym typeface="Symbol"/>
              </a:rPr>
              <a:t>(</a:t>
            </a: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/</a:t>
            </a:r>
            <a:r>
              <a:rPr lang="da-DK" i="1" dirty="0" smtClean="0">
                <a:sym typeface="Symbol"/>
              </a:rPr>
              <a:t>m)</a:t>
            </a:r>
            <a:r>
              <a:rPr lang="da-DK" dirty="0" smtClean="0">
                <a:sym typeface="Symbol"/>
              </a:rPr>
              <a:t>)</a:t>
            </a:r>
          </a:p>
        </p:txBody>
      </p:sp>
      <p:sp>
        <p:nvSpPr>
          <p:cNvPr id="156" name="Right Arrow 155"/>
          <p:cNvSpPr/>
          <p:nvPr/>
        </p:nvSpPr>
        <p:spPr>
          <a:xfrm>
            <a:off x="6228184" y="2420888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660232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err="1" smtClean="0"/>
              <a:t>recurse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07504" y="5085184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/>
              <a:t>N</a:t>
            </a:r>
            <a:r>
              <a:rPr lang="da-DK" dirty="0" smtClean="0"/>
              <a:t> = O(</a:t>
            </a:r>
            <a:r>
              <a:rPr lang="da-DK" i="1" dirty="0" smtClean="0"/>
              <a:t>p</a:t>
            </a:r>
            <a:r>
              <a:rPr lang="da-DK" dirty="0" smtClean="0"/>
              <a:t>)  </a:t>
            </a:r>
            <a:r>
              <a:rPr lang="da-DK" dirty="0" smtClean="0">
                <a:sym typeface="Symbol"/>
              </a:rPr>
              <a:t>  </a:t>
            </a:r>
            <a:r>
              <a:rPr lang="da-DK" dirty="0" err="1" smtClean="0">
                <a:sym typeface="Symbol"/>
              </a:rPr>
              <a:t>S</a:t>
            </a:r>
            <a:r>
              <a:rPr lang="da-DK" dirty="0" err="1" smtClean="0"/>
              <a:t>elect</a:t>
            </a:r>
            <a:r>
              <a:rPr lang="da-DK" dirty="0" smtClean="0"/>
              <a:t>(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&lt; </a:t>
            </a:r>
            <a:r>
              <a:rPr lang="da-DK" i="1" dirty="0" smtClean="0">
                <a:sym typeface="Symbol"/>
              </a:rPr>
              <a:t>N</a:t>
            </a:r>
            <a:r>
              <a:rPr lang="da-DK" dirty="0" smtClean="0">
                <a:sym typeface="Symbol"/>
              </a:rPr>
              <a:t>/2  </a:t>
            </a:r>
            <a:r>
              <a:rPr lang="da-DK" dirty="0" err="1" smtClean="0">
                <a:sym typeface="Symbol"/>
              </a:rPr>
              <a:t>symmetric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with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reverse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order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/>
              <a:t>T</a:t>
            </a:r>
            <a:r>
              <a:rPr lang="da-DK" dirty="0" smtClean="0"/>
              <a:t>(</a:t>
            </a:r>
            <a:r>
              <a:rPr lang="da-DK" i="1" dirty="0" smtClean="0"/>
              <a:t>N</a:t>
            </a:r>
            <a:r>
              <a:rPr lang="da-DK" dirty="0" smtClean="0"/>
              <a:t>) = </a:t>
            </a:r>
            <a:r>
              <a:rPr lang="da-DK" i="1" dirty="0" smtClean="0"/>
              <a:t>p</a:t>
            </a:r>
            <a:r>
              <a:rPr lang="da-DK" dirty="0" smtClean="0"/>
              <a:t> + </a:t>
            </a:r>
            <a:r>
              <a:rPr lang="da-DK" i="1" dirty="0" smtClean="0"/>
              <a:t>T</a:t>
            </a:r>
            <a:r>
              <a:rPr lang="da-DK" dirty="0" smtClean="0"/>
              <a:t>( (1-</a:t>
            </a:r>
            <a:r>
              <a:rPr lang="da-DK" dirty="0" smtClean="0">
                <a:sym typeface="Symbol"/>
              </a:rPr>
              <a:t>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r>
              <a:rPr lang="da-DK" baseline="30000" dirty="0" smtClean="0"/>
              <a:t> </a:t>
            </a:r>
            <a:r>
              <a:rPr lang="da-DK" i="1" dirty="0" smtClean="0"/>
              <a:t>∙</a:t>
            </a:r>
            <a:r>
              <a:rPr lang="da-DK" i="1" dirty="0" smtClean="0"/>
              <a:t>N</a:t>
            </a:r>
            <a:r>
              <a:rPr lang="da-DK" dirty="0" smtClean="0"/>
              <a:t>) =</a:t>
            </a:r>
            <a:r>
              <a:rPr lang="da-DK" i="1" dirty="0" smtClean="0"/>
              <a:t> </a:t>
            </a:r>
            <a:r>
              <a:rPr lang="da-DK" dirty="0" smtClean="0"/>
              <a:t>O(</a:t>
            </a:r>
            <a:r>
              <a:rPr lang="da-DK" i="1" dirty="0" err="1" smtClean="0"/>
              <a:t>p</a:t>
            </a:r>
            <a:r>
              <a:rPr lang="da-DK" i="1" dirty="0" err="1" smtClean="0">
                <a:sym typeface="Symbol"/>
              </a:rPr>
              <a:t>∙</a:t>
            </a:r>
            <a:r>
              <a:rPr lang="da-DK" dirty="0" err="1" smtClean="0"/>
              <a:t>log</a:t>
            </a:r>
            <a:r>
              <a:rPr lang="da-DK" dirty="0" smtClean="0"/>
              <a:t> (</a:t>
            </a:r>
            <a:r>
              <a:rPr lang="da-DK" i="1" dirty="0" smtClean="0"/>
              <a:t>N/p</a:t>
            </a:r>
            <a:r>
              <a:rPr lang="da-DK" dirty="0" smtClean="0"/>
              <a:t>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2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1" grpId="0" animBg="1"/>
      <p:bldP spid="116" grpId="0" animBg="1"/>
      <p:bldP spid="118" grpId="0"/>
      <p:bldP spid="122" grpId="0"/>
      <p:bldP spid="123" grpId="0"/>
      <p:bldP spid="124" grpId="0"/>
      <p:bldP spid="125" grpId="0" animBg="1"/>
      <p:bldP spid="126" grpId="0" animBg="1"/>
      <p:bldP spid="130" grpId="0"/>
      <p:bldP spid="136" grpId="0"/>
      <p:bldP spid="137" grpId="0"/>
      <p:bldP spid="120" grpId="0" animBg="1"/>
      <p:bldP spid="140" grpId="0" animBg="1"/>
      <p:bldP spid="144" grpId="0"/>
      <p:bldP spid="146" grpId="0"/>
      <p:bldP spid="152" grpId="0" animBg="1"/>
      <p:bldP spid="154" grpId="0" animBg="1"/>
      <p:bldP spid="156" grpId="0" animBg="1"/>
      <p:bldP spid="157" grpId="0"/>
      <p:bldP spid="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5"/>
          <p:cNvGrpSpPr/>
          <p:nvPr/>
        </p:nvGrpSpPr>
        <p:grpSpPr>
          <a:xfrm>
            <a:off x="7412091" y="3079553"/>
            <a:ext cx="2618869" cy="2016224"/>
            <a:chOff x="6403979" y="4159673"/>
            <a:chExt cx="2618869" cy="2016224"/>
          </a:xfrm>
        </p:grpSpPr>
        <p:sp>
          <p:nvSpPr>
            <p:cNvPr id="107" name="Rectangle 106"/>
            <p:cNvSpPr/>
            <p:nvPr/>
          </p:nvSpPr>
          <p:spPr>
            <a:xfrm>
              <a:off x="6588224" y="4221088"/>
              <a:ext cx="1584176" cy="187220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588224" y="5373216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588224" y="4581128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48264" y="5373216"/>
              <a:ext cx="216024" cy="21602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i="1" dirty="0" smtClean="0"/>
                <a:t>x</a:t>
              </a:r>
              <a:endParaRPr lang="en-US" sz="1200" i="1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48264" y="4797152"/>
              <a:ext cx="21602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3" name="Right Brace 112"/>
            <p:cNvSpPr/>
            <p:nvPr/>
          </p:nvSpPr>
          <p:spPr>
            <a:xfrm>
              <a:off x="7171350" y="4824448"/>
              <a:ext cx="144016" cy="72008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403979" y="4159673"/>
              <a:ext cx="1944216" cy="2016224"/>
            </a:xfrm>
            <a:prstGeom prst="ellipse">
              <a:avLst/>
            </a:prstGeom>
            <a:noFill/>
            <a:ln w="635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718592" y="4481824"/>
              <a:ext cx="1296144" cy="13681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22648" y="5003884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weight</a:t>
              </a:r>
              <a:r>
                <a:rPr lang="da-DK" sz="1400" dirty="0" smtClean="0"/>
                <a:t>(</a:t>
              </a:r>
              <a:r>
                <a:rPr lang="da-DK" sz="1400" i="1" dirty="0" smtClean="0"/>
                <a:t>x</a:t>
              </a:r>
              <a:r>
                <a:rPr lang="da-DK" sz="1400" dirty="0" smtClean="0"/>
                <a:t>)</a:t>
              </a:r>
              <a:endParaRPr lang="en-US" sz="1400" dirty="0"/>
            </a:p>
          </p:txBody>
        </p:sp>
      </p:grpSp>
      <p:sp>
        <p:nvSpPr>
          <p:cNvPr id="87" name="Rounded Rectangle 86"/>
          <p:cNvSpPr/>
          <p:nvPr/>
        </p:nvSpPr>
        <p:spPr>
          <a:xfrm>
            <a:off x="4816160" y="3645024"/>
            <a:ext cx="2448272" cy="2952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16428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64288" y="2059994"/>
            <a:ext cx="143851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7164289" y="1758314"/>
            <a:ext cx="246236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7164288" y="1556792"/>
            <a:ext cx="4368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7164289" y="1412548"/>
            <a:ext cx="679550" cy="13050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59127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146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r>
              <a:rPr lang="da-DK" sz="1200" dirty="0" smtClean="0"/>
              <a:t>/2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X</a:t>
            </a:r>
            <a:r>
              <a:rPr lang="da-DK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Y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544" y="1484784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1560" y="1412776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12594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8520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108520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942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127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957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123728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1987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528" y="1268760"/>
            <a:ext cx="1728192" cy="144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27" name="Rectangle 26"/>
          <p:cNvSpPr/>
          <p:nvPr/>
        </p:nvSpPr>
        <p:spPr>
          <a:xfrm>
            <a:off x="2589173" y="1268759"/>
            <a:ext cx="1728385" cy="1506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25718" y="1268760"/>
            <a:ext cx="72008" cy="1440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0720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6003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27984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6003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27984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391472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863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6022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607596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42830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67846" y="1412776"/>
            <a:ext cx="72008" cy="1183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157280" y="9087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68752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244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428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768752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660232" y="1988840"/>
            <a:ext cx="467544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92888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0224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847086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96336" y="1556792"/>
            <a:ext cx="246382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308304" y="2060848"/>
            <a:ext cx="1021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410734" y="1760561"/>
            <a:ext cx="185602" cy="94835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9632" y="32036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permute</a:t>
            </a:r>
            <a:r>
              <a:rPr lang="da-DK" dirty="0" smtClean="0"/>
              <a:t> columns)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24128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(log 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iterations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20384133">
            <a:off x="6993615" y="1266737"/>
            <a:ext cx="92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>
                <a:solidFill>
                  <a:schemeClr val="bg1"/>
                </a:solidFill>
              </a:rPr>
              <a:t>k</a:t>
            </a:r>
            <a:r>
              <a:rPr lang="da-DK" dirty="0" err="1" smtClean="0">
                <a:solidFill>
                  <a:schemeClr val="bg1"/>
                </a:solidFill>
              </a:rPr>
              <a:t>∙log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i="1" dirty="0" smtClean="0">
                <a:solidFill>
                  <a:schemeClr val="bg1"/>
                </a:solidFill>
              </a:rPr>
              <a:t>k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182088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732240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7194386" y="164061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17" idx="7"/>
            <a:endCxn id="114" idx="7"/>
          </p:cNvCxnSpPr>
          <p:nvPr/>
        </p:nvCxnSpPr>
        <p:spPr>
          <a:xfrm>
            <a:off x="7378774" y="1672248"/>
            <a:ext cx="1454258" cy="19298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7" idx="2"/>
            <a:endCxn id="114" idx="2"/>
          </p:cNvCxnSpPr>
          <p:nvPr/>
        </p:nvCxnSpPr>
        <p:spPr>
          <a:xfrm>
            <a:off x="7194386" y="1748624"/>
            <a:ext cx="532318" cy="2337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755576" y="3645024"/>
          <a:ext cx="2082800" cy="248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00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5552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7" name="Freeform 126"/>
          <p:cNvSpPr/>
          <p:nvPr/>
        </p:nvSpPr>
        <p:spPr>
          <a:xfrm>
            <a:off x="683569" y="3573015"/>
            <a:ext cx="2376263" cy="2736305"/>
          </a:xfrm>
          <a:custGeom>
            <a:avLst/>
            <a:gdLst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1971328 w 2384425"/>
              <a:gd name="connsiteY6" fmla="*/ 1240284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1971328 w 2384425"/>
              <a:gd name="connsiteY5" fmla="*/ 1240284 h 1384300"/>
              <a:gd name="connsiteX6" fmla="*/ 0 w 2384425"/>
              <a:gd name="connsiteY6" fmla="*/ 1174750 h 1384300"/>
              <a:gd name="connsiteX0" fmla="*/ 0 w 2342803"/>
              <a:gd name="connsiteY0" fmla="*/ 1150747 h 1216281"/>
              <a:gd name="connsiteX1" fmla="*/ 571500 w 2342803"/>
              <a:gd name="connsiteY1" fmla="*/ 483997 h 1216281"/>
              <a:gd name="connsiteX2" fmla="*/ 1352550 w 2342803"/>
              <a:gd name="connsiteY2" fmla="*/ 598297 h 1216281"/>
              <a:gd name="connsiteX3" fmla="*/ 2228850 w 2342803"/>
              <a:gd name="connsiteY3" fmla="*/ 102997 h 1216281"/>
              <a:gd name="connsiteX4" fmla="*/ 1971328 w 2342803"/>
              <a:gd name="connsiteY4" fmla="*/ 1216281 h 1216281"/>
              <a:gd name="connsiteX5" fmla="*/ 0 w 2342803"/>
              <a:gd name="connsiteY5" fmla="*/ 1150747 h 1216281"/>
              <a:gd name="connsiteX0" fmla="*/ 0 w 2342803"/>
              <a:gd name="connsiteY0" fmla="*/ 1045575 h 1111109"/>
              <a:gd name="connsiteX1" fmla="*/ 571500 w 2342803"/>
              <a:gd name="connsiteY1" fmla="*/ 378825 h 1111109"/>
              <a:gd name="connsiteX2" fmla="*/ 1352550 w 2342803"/>
              <a:gd name="connsiteY2" fmla="*/ 493125 h 1111109"/>
              <a:gd name="connsiteX3" fmla="*/ 2115344 w 2342803"/>
              <a:gd name="connsiteY3" fmla="*/ 102997 h 1111109"/>
              <a:gd name="connsiteX4" fmla="*/ 1971328 w 2342803"/>
              <a:gd name="connsiteY4" fmla="*/ 1111109 h 1111109"/>
              <a:gd name="connsiteX5" fmla="*/ 0 w 2342803"/>
              <a:gd name="connsiteY5" fmla="*/ 1045575 h 1111109"/>
              <a:gd name="connsiteX0" fmla="*/ 0 w 2342803"/>
              <a:gd name="connsiteY0" fmla="*/ 2334732 h 2400266"/>
              <a:gd name="connsiteX1" fmla="*/ 571500 w 2342803"/>
              <a:gd name="connsiteY1" fmla="*/ 1667982 h 2400266"/>
              <a:gd name="connsiteX2" fmla="*/ 1352550 w 2342803"/>
              <a:gd name="connsiteY2" fmla="*/ 1782282 h 2400266"/>
              <a:gd name="connsiteX3" fmla="*/ 1899320 w 2342803"/>
              <a:gd name="connsiteY3" fmla="*/ 65021 h 2400266"/>
              <a:gd name="connsiteX4" fmla="*/ 2115344 w 2342803"/>
              <a:gd name="connsiteY4" fmla="*/ 1392154 h 2400266"/>
              <a:gd name="connsiteX5" fmla="*/ 1971328 w 2342803"/>
              <a:gd name="connsiteY5" fmla="*/ 2400266 h 2400266"/>
              <a:gd name="connsiteX6" fmla="*/ 0 w 2342803"/>
              <a:gd name="connsiteY6" fmla="*/ 2334732 h 2400266"/>
              <a:gd name="connsiteX0" fmla="*/ 0 w 2359380"/>
              <a:gd name="connsiteY0" fmla="*/ 2663783 h 2729317"/>
              <a:gd name="connsiteX1" fmla="*/ 571500 w 2359380"/>
              <a:gd name="connsiteY1" fmla="*/ 1997033 h 2729317"/>
              <a:gd name="connsiteX2" fmla="*/ 1352550 w 2359380"/>
              <a:gd name="connsiteY2" fmla="*/ 2111333 h 2729317"/>
              <a:gd name="connsiteX3" fmla="*/ 2232248 w 2359380"/>
              <a:gd name="connsiteY3" fmla="*/ 65021 h 2729317"/>
              <a:gd name="connsiteX4" fmla="*/ 2115344 w 2359380"/>
              <a:gd name="connsiteY4" fmla="*/ 1721205 h 2729317"/>
              <a:gd name="connsiteX5" fmla="*/ 1971328 w 2359380"/>
              <a:gd name="connsiteY5" fmla="*/ 2729317 h 2729317"/>
              <a:gd name="connsiteX6" fmla="*/ 0 w 2359380"/>
              <a:gd name="connsiteY6" fmla="*/ 2663783 h 2729317"/>
              <a:gd name="connsiteX0" fmla="*/ 0 w 2419750"/>
              <a:gd name="connsiteY0" fmla="*/ 2605749 h 2671283"/>
              <a:gd name="connsiteX1" fmla="*/ 571500 w 2419750"/>
              <a:gd name="connsiteY1" fmla="*/ 1938999 h 2671283"/>
              <a:gd name="connsiteX2" fmla="*/ 1352550 w 2419750"/>
              <a:gd name="connsiteY2" fmla="*/ 2053299 h 2671283"/>
              <a:gd name="connsiteX3" fmla="*/ 2232248 w 2419750"/>
              <a:gd name="connsiteY3" fmla="*/ 6987 h 2671283"/>
              <a:gd name="connsiteX4" fmla="*/ 2376263 w 2419750"/>
              <a:gd name="connsiteY4" fmla="*/ 2095220 h 2671283"/>
              <a:gd name="connsiteX5" fmla="*/ 1971328 w 2419750"/>
              <a:gd name="connsiteY5" fmla="*/ 2671283 h 2671283"/>
              <a:gd name="connsiteX6" fmla="*/ 0 w 2419750"/>
              <a:gd name="connsiteY6" fmla="*/ 2605749 h 2671283"/>
              <a:gd name="connsiteX0" fmla="*/ 0 w 2419750"/>
              <a:gd name="connsiteY0" fmla="*/ 2610763 h 2676297"/>
              <a:gd name="connsiteX1" fmla="*/ 571500 w 2419750"/>
              <a:gd name="connsiteY1" fmla="*/ 1944013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  <a:gd name="connsiteX0" fmla="*/ 0 w 2419750"/>
              <a:gd name="connsiteY0" fmla="*/ 2610763 h 2676297"/>
              <a:gd name="connsiteX1" fmla="*/ 864095 w 2419750"/>
              <a:gd name="connsiteY1" fmla="*/ 2172242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750" h="2676297">
                <a:moveTo>
                  <a:pt x="0" y="2610763"/>
                </a:moveTo>
                <a:cubicBezTo>
                  <a:pt x="173037" y="2323425"/>
                  <a:pt x="564062" y="2269331"/>
                  <a:pt x="864095" y="2172242"/>
                </a:cubicBezTo>
                <a:cubicBezTo>
                  <a:pt x="1164128" y="2075153"/>
                  <a:pt x="1572174" y="2388266"/>
                  <a:pt x="1800199" y="2028226"/>
                </a:cubicBezTo>
                <a:cubicBezTo>
                  <a:pt x="2028224" y="1668186"/>
                  <a:pt x="2136237" y="0"/>
                  <a:pt x="2232248" y="12001"/>
                </a:cubicBezTo>
                <a:cubicBezTo>
                  <a:pt x="2328259" y="24002"/>
                  <a:pt x="2419750" y="1656185"/>
                  <a:pt x="2376263" y="2100234"/>
                </a:cubicBezTo>
                <a:cubicBezTo>
                  <a:pt x="2332776" y="2544283"/>
                  <a:pt x="2342803" y="2501672"/>
                  <a:pt x="1971328" y="2676297"/>
                </a:cubicBezTo>
                <a:lnTo>
                  <a:pt x="0" y="2610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251520" y="47251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5496" y="6021288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da-DK" dirty="0" err="1" smtClean="0"/>
              <a:t>Weighted-Select</a:t>
            </a:r>
            <a:r>
              <a:rPr lang="da-DK" dirty="0" smtClean="0"/>
              <a:t>(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i="1" dirty="0" smtClean="0"/>
              <a:t>k+k</a:t>
            </a:r>
            <a:r>
              <a:rPr lang="da-DK" dirty="0" smtClean="0"/>
              <a:t>/2</a:t>
            </a:r>
            <a:r>
              <a:rPr lang="da-DK" i="1" dirty="0" smtClean="0"/>
              <a:t>+k</a:t>
            </a:r>
            <a:r>
              <a:rPr lang="da-DK" dirty="0" smtClean="0"/>
              <a:t>/4+∙</a:t>
            </a:r>
            <a:r>
              <a:rPr lang="da-DK" dirty="0" smtClean="0"/>
              <a:t>∙∙+1</a:t>
            </a:r>
            <a:r>
              <a:rPr lang="da-DK" dirty="0" smtClean="0"/>
              <a:t>= O(</a:t>
            </a:r>
            <a:r>
              <a:rPr lang="da-DK" i="1" dirty="0" smtClean="0"/>
              <a:t>k</a:t>
            </a:r>
            <a:r>
              <a:rPr lang="da-DK" dirty="0" smtClean="0"/>
              <a:t>) elements</a:t>
            </a:r>
            <a:br>
              <a:rPr lang="da-DK" dirty="0" smtClean="0"/>
            </a:br>
            <a:r>
              <a:rPr lang="da-DK" dirty="0" smtClean="0"/>
              <a:t> 2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candidates</a:t>
            </a:r>
            <a:r>
              <a:rPr lang="da-DK" dirty="0" smtClean="0"/>
              <a:t> </a:t>
            </a:r>
            <a:r>
              <a:rPr lang="da-DK" dirty="0" err="1" smtClean="0"/>
              <a:t>left</a:t>
            </a:r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3528" y="436510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37476" y="11967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5</a:t>
            </a:fld>
            <a:endParaRPr lang="en-US"/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4139952" y="44624"/>
            <a:ext cx="5004048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̶ 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reuse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column monotone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6372200" y="3845312"/>
          <a:ext cx="360040" cy="23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i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 rot="5400000">
            <a:off x="5116706" y="511654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 smtClean="0">
                <a:solidFill>
                  <a:srgbClr val="C00000"/>
                </a:solidFill>
              </a:rPr>
              <a:t> &lt;   &lt;     &lt;    &lt;       &lt;  &lt;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3845311"/>
            <a:ext cx="353115" cy="23203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smtClean="0">
                <a:solidFill>
                  <a:schemeClr val="tx1"/>
                </a:solidFill>
              </a:rPr>
              <a:t>X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2" name="Right Arrow 81"/>
          <p:cNvSpPr/>
          <p:nvPr/>
        </p:nvSpPr>
        <p:spPr>
          <a:xfrm>
            <a:off x="5652120" y="4781416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2160" y="40520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12160" y="47721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12160" y="54922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3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8024" y="61402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Semi-sorting</a:t>
            </a:r>
            <a:r>
              <a:rPr lang="da-DK" dirty="0" smtClean="0"/>
              <a:t> 2-powers</a:t>
            </a:r>
            <a:endParaRPr lang="en-US" dirty="0"/>
          </a:p>
        </p:txBody>
      </p:sp>
      <p:sp>
        <p:nvSpPr>
          <p:cNvPr id="88" name="Right Arrow 87"/>
          <p:cNvSpPr/>
          <p:nvPr/>
        </p:nvSpPr>
        <p:spPr>
          <a:xfrm rot="12625842" flipV="1">
            <a:off x="3623055" y="3888065"/>
            <a:ext cx="1218899" cy="141816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da-DK" sz="2400" dirty="0" err="1" smtClean="0">
                <a:solidFill>
                  <a:schemeClr val="tx1"/>
                </a:solidFill>
              </a:rPr>
              <a:t>works</a:t>
            </a:r>
            <a:endParaRPr lang="da-DK" sz="2400" dirty="0" smtClean="0">
              <a:solidFill>
                <a:schemeClr val="tx1"/>
              </a:solidFill>
            </a:endParaRPr>
          </a:p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Time O(</a:t>
            </a:r>
            <a:r>
              <a:rPr lang="da-DK" sz="1400" i="1" dirty="0" smtClean="0">
                <a:solidFill>
                  <a:schemeClr val="tx1"/>
                </a:solidFill>
              </a:rPr>
              <a:t>m</a:t>
            </a:r>
            <a:r>
              <a:rPr lang="da-DK" sz="1400" dirty="0" smtClean="0">
                <a:solidFill>
                  <a:schemeClr val="tx1"/>
                </a:solidFill>
              </a:rPr>
              <a:t>)</a:t>
            </a:r>
            <a:endParaRPr lang="da-DK" sz="1400" dirty="0" smtClean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572000" y="65253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T</a:t>
            </a:r>
            <a:r>
              <a:rPr lang="da-DK" dirty="0" smtClean="0"/>
              <a:t>ime </a:t>
            </a:r>
            <a:r>
              <a:rPr lang="da-DK" i="1" dirty="0" smtClean="0"/>
              <a:t>n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dirty="0" smtClean="0"/>
              <a:t>/2+</a:t>
            </a:r>
            <a:r>
              <a:rPr lang="da-DK" i="1" dirty="0" smtClean="0"/>
              <a:t>n</a:t>
            </a:r>
            <a:r>
              <a:rPr lang="da-DK" dirty="0" smtClean="0"/>
              <a:t>/4+∙∙</a:t>
            </a:r>
            <a:r>
              <a:rPr lang="da-DK" dirty="0" smtClean="0"/>
              <a:t>∙+1 =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5496" y="8994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smtClean="0">
                <a:solidFill>
                  <a:srgbClr val="C00000"/>
                </a:solidFill>
              </a:rPr>
              <a:t>n </a:t>
            </a:r>
            <a:r>
              <a:rPr lang="da-DK" b="1" dirty="0" smtClean="0">
                <a:solidFill>
                  <a:srgbClr val="C00000"/>
                </a:solidFill>
                <a:sym typeface="Symbol"/>
              </a:rPr>
              <a:t>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48" grpId="0" animBg="1"/>
      <p:bldP spid="69" grpId="0" animBg="1"/>
      <p:bldP spid="70" grpId="0" animBg="1"/>
      <p:bldP spid="71" grpId="0" animBg="1"/>
      <p:bldP spid="72" grpId="0" animBg="1"/>
      <p:bldP spid="15" grpId="0" animBg="1"/>
      <p:bldP spid="30" grpId="0" animBg="1"/>
      <p:bldP spid="5" grpId="0" animBg="1"/>
      <p:bldP spid="9" grpId="0"/>
      <p:bldP spid="10" grpId="0"/>
      <p:bldP spid="11" grpId="0"/>
      <p:bldP spid="12" grpId="0" animBg="1"/>
      <p:bldP spid="13" grpId="0"/>
      <p:bldP spid="19" grpId="0"/>
      <p:bldP spid="20" grpId="0"/>
      <p:bldP spid="21" grpId="0" animBg="1"/>
      <p:bldP spid="22" grpId="0"/>
      <p:bldP spid="23" grpId="0" animBg="1"/>
      <p:bldP spid="25" grpId="0"/>
      <p:bldP spid="26" grpId="0" animBg="1"/>
      <p:bldP spid="27" grpId="0" animBg="1"/>
      <p:bldP spid="29" grpId="0" animBg="1"/>
      <p:bldP spid="24" grpId="0" animBg="1"/>
      <p:bldP spid="31" grpId="0" animBg="1"/>
      <p:bldP spid="35" grpId="0"/>
      <p:bldP spid="36" grpId="0"/>
      <p:bldP spid="37" grpId="0" animBg="1"/>
      <p:bldP spid="38" grpId="0"/>
      <p:bldP spid="39" grpId="0" animBg="1"/>
      <p:bldP spid="40" grpId="0"/>
      <p:bldP spid="43" grpId="0" animBg="1"/>
      <p:bldP spid="44" grpId="0" animBg="1"/>
      <p:bldP spid="45" grpId="0" animBg="1"/>
      <p:bldP spid="46" grpId="0" animBg="1"/>
      <p:bldP spid="47" grpId="0"/>
      <p:bldP spid="49" grpId="0"/>
      <p:bldP spid="50" grpId="0"/>
      <p:bldP spid="51" grpId="0" animBg="1"/>
      <p:bldP spid="52" grpId="0"/>
      <p:bldP spid="53" grpId="0" animBg="1"/>
      <p:bldP spid="54" grpId="0"/>
      <p:bldP spid="56" grpId="0" animBg="1"/>
      <p:bldP spid="57" grpId="0" animBg="1"/>
      <p:bldP spid="60" grpId="0" animBg="1"/>
      <p:bldP spid="62" grpId="0" animBg="1"/>
      <p:bldP spid="61" grpId="0" animBg="1"/>
      <p:bldP spid="63" grpId="0"/>
      <p:bldP spid="64" grpId="0"/>
      <p:bldP spid="65" grpId="0"/>
      <p:bldP spid="66" grpId="0" animBg="1"/>
      <p:bldP spid="67" grpId="0" animBg="1"/>
      <p:bldP spid="117" grpId="0" animBg="1"/>
      <p:bldP spid="127" grpId="0" animBg="1"/>
      <p:bldP spid="132" grpId="0" animBg="1"/>
      <p:bldP spid="133" grpId="0"/>
      <p:bldP spid="134" grpId="0" animBg="1"/>
      <p:bldP spid="135" grpId="0"/>
      <p:bldP spid="78" grpId="0"/>
      <p:bldP spid="80" grpId="0"/>
      <p:bldP spid="81" grpId="0" animBg="1"/>
      <p:bldP spid="82" grpId="0" animBg="1"/>
      <p:bldP spid="83" grpId="0"/>
      <p:bldP spid="84" grpId="0"/>
      <p:bldP spid="85" grpId="0"/>
      <p:bldP spid="86" grpId="0"/>
      <p:bldP spid="88" grpId="0" animBg="1"/>
      <p:bldP spid="89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/>
          <p:cNvSpPr/>
          <p:nvPr/>
        </p:nvSpPr>
        <p:spPr>
          <a:xfrm>
            <a:off x="4211960" y="2996952"/>
            <a:ext cx="4608512" cy="2952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4" name="Table 113"/>
          <p:cNvGraphicFramePr>
            <a:graphicFrameLocks noGrp="1"/>
          </p:cNvGraphicFramePr>
          <p:nvPr/>
        </p:nvGraphicFramePr>
        <p:xfrm>
          <a:off x="6876256" y="3212976"/>
          <a:ext cx="360040" cy="23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i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1079104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22312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367136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511152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55168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99184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943200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87216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231232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75248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19264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663280" y="1700808"/>
            <a:ext cx="144016" cy="20882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079104" y="2348880"/>
            <a:ext cx="1728192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 rot="10800000">
            <a:off x="935088" y="1916832"/>
            <a:ext cx="72008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-468560" y="1916832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∙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length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3528" y="764704"/>
            <a:ext cx="3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(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N</a:t>
            </a:r>
            <a:r>
              <a:rPr lang="da-DK" dirty="0" err="1" smtClean="0"/>
              <a:t>,</a:t>
            </a:r>
            <a:r>
              <a:rPr lang="da-DK" i="1" dirty="0" err="1"/>
              <a:t>p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assume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k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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/2</a:t>
            </a:r>
          </a:p>
          <a:p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= total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length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of the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lists)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93" name="Right Arrow 92"/>
          <p:cNvSpPr/>
          <p:nvPr/>
        </p:nvSpPr>
        <p:spPr>
          <a:xfrm>
            <a:off x="2915816" y="2420888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868144" y="1124744"/>
            <a:ext cx="1224136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sym typeface="Symbol"/>
              </a:rPr>
              <a:t> = 1/4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6</a:t>
            </a:fld>
            <a:endParaRPr lang="en-US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X</a:t>
            </a:r>
            <a:r>
              <a:rPr lang="da-DK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Y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4139952" y="44624"/>
            <a:ext cx="5004048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̶ 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reuse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column monotone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71800" y="28529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(the same)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5768000" y="3197240"/>
          <a:ext cx="360040" cy="23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i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 rot="5400000">
            <a:off x="4872546" y="410843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 smtClean="0">
                <a:solidFill>
                  <a:srgbClr val="C00000"/>
                </a:solidFill>
              </a:rPr>
              <a:t> &lt;   &lt;     &lt;    &lt;       &lt;  &lt;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615872" y="3197239"/>
            <a:ext cx="353115" cy="23203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smtClean="0">
                <a:solidFill>
                  <a:schemeClr val="tx1"/>
                </a:solidFill>
              </a:rPr>
              <a:t>X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1" name="Right Arrow 90"/>
          <p:cNvSpPr/>
          <p:nvPr/>
        </p:nvSpPr>
        <p:spPr>
          <a:xfrm>
            <a:off x="5047920" y="41333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07960" y="34039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07960" y="41240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407960" y="48441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3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83824" y="54922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Semi-sorting</a:t>
            </a:r>
            <a:r>
              <a:rPr lang="da-DK" dirty="0" smtClean="0"/>
              <a:t> 2-powers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967800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T</a:t>
            </a:r>
            <a:r>
              <a:rPr lang="da-DK" dirty="0" smtClean="0"/>
              <a:t>ime </a:t>
            </a:r>
            <a:r>
              <a:rPr lang="da-DK" i="1" dirty="0" smtClean="0"/>
              <a:t>n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dirty="0" smtClean="0"/>
              <a:t>/2+</a:t>
            </a:r>
            <a:r>
              <a:rPr lang="da-DK" i="1" dirty="0" smtClean="0"/>
              <a:t>n</a:t>
            </a:r>
            <a:r>
              <a:rPr lang="da-DK" dirty="0" smtClean="0"/>
              <a:t>/4+∙∙</a:t>
            </a:r>
            <a:r>
              <a:rPr lang="da-DK" dirty="0" smtClean="0"/>
              <a:t>∙+1 =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113" name="Right Arrow 112"/>
          <p:cNvSpPr/>
          <p:nvPr/>
        </p:nvSpPr>
        <p:spPr>
          <a:xfrm>
            <a:off x="6290899" y="41333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876256" y="3901340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876256" y="3773182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876256" y="4026208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876256" y="4637278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876256" y="4509120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876256" y="4767432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876256" y="5373216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876256" y="5229200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Brace 132"/>
          <p:cNvSpPr/>
          <p:nvPr/>
        </p:nvSpPr>
        <p:spPr>
          <a:xfrm>
            <a:off x="7308304" y="4437112"/>
            <a:ext cx="72008" cy="5040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7308304" y="4183920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iteration</a:t>
            </a:r>
            <a:r>
              <a:rPr lang="da-DK" dirty="0" smtClean="0"/>
              <a:t> </a:t>
            </a:r>
            <a:r>
              <a:rPr lang="da-DK" dirty="0" err="1" smtClean="0"/>
              <a:t>refine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err="1" smtClean="0"/>
              <a:t>semi-sorting</a:t>
            </a:r>
            <a:endParaRPr lang="da-DK" dirty="0" smtClean="0"/>
          </a:p>
          <a:p>
            <a:pPr algn="ctr"/>
            <a:r>
              <a:rPr lang="da-DK" dirty="0" smtClean="0">
                <a:sym typeface="Symbol"/>
              </a:rPr>
              <a:t></a:t>
            </a:r>
            <a:endParaRPr lang="da-DK" dirty="0"/>
          </a:p>
          <a:p>
            <a:pPr algn="ctr"/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) per </a:t>
            </a:r>
            <a:r>
              <a:rPr lang="da-DK" dirty="0" err="1" smtClean="0"/>
              <a:t>level</a:t>
            </a:r>
            <a:endParaRPr lang="en-US" dirty="0"/>
          </a:p>
        </p:txBody>
      </p:sp>
      <p:sp>
        <p:nvSpPr>
          <p:cNvPr id="141" name="Freeform 140"/>
          <p:cNvSpPr/>
          <p:nvPr/>
        </p:nvSpPr>
        <p:spPr>
          <a:xfrm>
            <a:off x="225187" y="2565779"/>
            <a:ext cx="7326573" cy="4181678"/>
          </a:xfrm>
          <a:custGeom>
            <a:avLst/>
            <a:gdLst>
              <a:gd name="connsiteX0" fmla="*/ 6858000 w 7795146"/>
              <a:gd name="connsiteY0" fmla="*/ 3098042 h 4180764"/>
              <a:gd name="connsiteX1" fmla="*/ 6844352 w 7795146"/>
              <a:gd name="connsiteY1" fmla="*/ 4026090 h 4180764"/>
              <a:gd name="connsiteX2" fmla="*/ 1153236 w 7795146"/>
              <a:gd name="connsiteY2" fmla="*/ 3712191 h 4180764"/>
              <a:gd name="connsiteX3" fmla="*/ 75063 w 7795146"/>
              <a:gd name="connsiteY3" fmla="*/ 1214651 h 4180764"/>
              <a:gd name="connsiteX4" fmla="*/ 702860 w 7795146"/>
              <a:gd name="connsiteY4" fmla="*/ 0 h 4180764"/>
              <a:gd name="connsiteX0" fmla="*/ 6858000 w 7326573"/>
              <a:gd name="connsiteY0" fmla="*/ 3098042 h 4181678"/>
              <a:gd name="connsiteX1" fmla="*/ 5786972 w 7326573"/>
              <a:gd name="connsiteY1" fmla="*/ 4031573 h 4181678"/>
              <a:gd name="connsiteX2" fmla="*/ 1153236 w 7326573"/>
              <a:gd name="connsiteY2" fmla="*/ 3712191 h 4181678"/>
              <a:gd name="connsiteX3" fmla="*/ 75063 w 7326573"/>
              <a:gd name="connsiteY3" fmla="*/ 1214651 h 4181678"/>
              <a:gd name="connsiteX4" fmla="*/ 702860 w 7326573"/>
              <a:gd name="connsiteY4" fmla="*/ 0 h 418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6573" h="4181678">
                <a:moveTo>
                  <a:pt x="6858000" y="3098042"/>
                </a:moveTo>
                <a:cubicBezTo>
                  <a:pt x="7326573" y="3510887"/>
                  <a:pt x="6737766" y="3929215"/>
                  <a:pt x="5786972" y="4031573"/>
                </a:cubicBezTo>
                <a:cubicBezTo>
                  <a:pt x="4836178" y="4133931"/>
                  <a:pt x="2105221" y="4181678"/>
                  <a:pt x="1153236" y="3712191"/>
                </a:cubicBezTo>
                <a:cubicBezTo>
                  <a:pt x="201251" y="3242704"/>
                  <a:pt x="150126" y="1833350"/>
                  <a:pt x="75063" y="1214651"/>
                </a:cubicBezTo>
                <a:cubicBezTo>
                  <a:pt x="0" y="595952"/>
                  <a:pt x="351430" y="297976"/>
                  <a:pt x="702860" y="0"/>
                </a:cubicBezTo>
              </a:path>
            </a:pathLst>
          </a:custGeom>
          <a:ln w="3492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539552" y="486916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Can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approximate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 sample by a </a:t>
            </a:r>
            <a:r>
              <a:rPr lang="da-DK" dirty="0" err="1" smtClean="0">
                <a:solidFill>
                  <a:srgbClr val="C00000"/>
                </a:solidFill>
              </a:rPr>
              <a:t>close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enough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    </a:t>
            </a:r>
            <a:r>
              <a:rPr lang="da-DK" dirty="0" err="1" smtClean="0">
                <a:solidFill>
                  <a:srgbClr val="C00000"/>
                </a:solidFill>
              </a:rPr>
              <a:t>semi-sorted</a:t>
            </a:r>
            <a:r>
              <a:rPr lang="da-DK" dirty="0" smtClean="0">
                <a:solidFill>
                  <a:srgbClr val="C00000"/>
                </a:solidFill>
              </a:rPr>
              <a:t> element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83968" y="1844824"/>
            <a:ext cx="4464496" cy="9233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Total time  O(</a:t>
            </a:r>
            <a:r>
              <a:rPr lang="da-DK" b="1" i="1" dirty="0" err="1" smtClean="0">
                <a:solidFill>
                  <a:srgbClr val="C00000"/>
                </a:solidFill>
              </a:rPr>
              <a:t>m</a:t>
            </a:r>
            <a:r>
              <a:rPr lang="da-DK" b="1" dirty="0" err="1" smtClean="0">
                <a:solidFill>
                  <a:srgbClr val="C00000"/>
                </a:solidFill>
              </a:rPr>
              <a:t>+</a:t>
            </a:r>
            <a:r>
              <a:rPr lang="da-DK" b="1" i="1" dirty="0" err="1" smtClean="0">
                <a:solidFill>
                  <a:srgbClr val="C00000"/>
                </a:solidFill>
              </a:rPr>
              <a:t>p∙</a:t>
            </a:r>
            <a:r>
              <a:rPr lang="da-DK" b="1" dirty="0" err="1" smtClean="0">
                <a:solidFill>
                  <a:srgbClr val="C00000"/>
                </a:solidFill>
              </a:rPr>
              <a:t>log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)),  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 = min { 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b="1" dirty="0" smtClean="0">
                <a:solidFill>
                  <a:srgbClr val="C00000"/>
                </a:solidFill>
              </a:rPr>
              <a:t>}</a:t>
            </a:r>
            <a:endParaRPr lang="da-DK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da-DK" i="1" dirty="0" smtClean="0">
                <a:sym typeface="Symbol"/>
              </a:rPr>
              <a:t>  	 k </a:t>
            </a:r>
            <a:r>
              <a:rPr lang="da-DK" dirty="0" smtClean="0">
                <a:sym typeface="Symbol"/>
              </a:rPr>
              <a:t>=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</a:t>
            </a:r>
          </a:p>
          <a:p>
            <a:pPr algn="ctr">
              <a:buNone/>
            </a:pPr>
            <a:r>
              <a:rPr lang="da-DK" i="1" dirty="0" smtClean="0">
                <a:sym typeface="Symbol"/>
              </a:rPr>
              <a:t>    k </a:t>
            </a:r>
            <a:r>
              <a:rPr lang="da-DK" dirty="0" smtClean="0">
                <a:sym typeface="Symbol"/>
              </a:rPr>
              <a:t>= (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err="1" smtClean="0">
                <a:sym typeface="Symbol"/>
              </a:rPr>
              <a:t>m</a:t>
            </a:r>
            <a:r>
              <a:rPr lang="da-DK" dirty="0" err="1" smtClean="0">
                <a:sym typeface="Symbol"/>
              </a:rPr>
              <a:t>+</a:t>
            </a:r>
            <a:r>
              <a:rPr lang="da-DK" i="1" dirty="0" err="1" smtClean="0">
                <a:sym typeface="Symbol"/>
              </a:rPr>
              <a:t>k∙</a:t>
            </a:r>
            <a:r>
              <a:rPr lang="da-DK" dirty="0" err="1" smtClean="0">
                <a:sym typeface="Symbol"/>
              </a:rPr>
              <a:t>log</a:t>
            </a:r>
            <a:r>
              <a:rPr lang="da-DK" dirty="0" smtClean="0">
                <a:sym typeface="Symbol"/>
              </a:rPr>
              <a:t>(</a:t>
            </a: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/</a:t>
            </a:r>
            <a:r>
              <a:rPr lang="da-DK" i="1" dirty="0" smtClean="0">
                <a:sym typeface="Symbol"/>
              </a:rPr>
              <a:t>m)</a:t>
            </a:r>
            <a:r>
              <a:rPr lang="da-DK" dirty="0" smtClean="0">
                <a:sym typeface="Symbo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40" grpId="0" animBg="1"/>
      <p:bldP spid="74" grpId="0"/>
      <p:bldP spid="75" grpId="0" animBg="1"/>
      <p:bldP spid="91" grpId="0" animBg="1"/>
      <p:bldP spid="106" grpId="0"/>
      <p:bldP spid="107" grpId="0"/>
      <p:bldP spid="108" grpId="0"/>
      <p:bldP spid="109" grpId="0"/>
      <p:bldP spid="110" grpId="0"/>
      <p:bldP spid="113" grpId="0" animBg="1"/>
      <p:bldP spid="115" grpId="0" animBg="1"/>
      <p:bldP spid="117" grpId="0" animBg="1"/>
      <p:bldP spid="119" grpId="0" animBg="1"/>
      <p:bldP spid="121" grpId="0" animBg="1"/>
      <p:bldP spid="127" grpId="0" animBg="1"/>
      <p:bldP spid="128" grpId="0" animBg="1"/>
      <p:bldP spid="131" grpId="0" animBg="1"/>
      <p:bldP spid="132" grpId="0" animBg="1"/>
      <p:bldP spid="133" grpId="0" animBg="1"/>
      <p:bldP spid="134" grpId="0"/>
      <p:bldP spid="141" grpId="0" animBg="1"/>
      <p:bldP spid="143" grpId="0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 smtClean="0"/>
              <a:t>[F93] </a:t>
            </a:r>
            <a:r>
              <a:rPr lang="da-DK" sz="4000" b="1" dirty="0" err="1" smtClean="0"/>
              <a:t>considers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additionally</a:t>
            </a:r>
            <a:r>
              <a:rPr lang="da-DK" sz="4000" b="1" dirty="0" smtClean="0"/>
              <a:t>...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4525963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compute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rank(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r>
              <a:rPr lang="da-DK" dirty="0" smtClean="0"/>
              <a:t> in column monotone and </a:t>
            </a:r>
            <a:r>
              <a:rPr lang="da-DK" i="1" dirty="0" smtClean="0"/>
              <a:t>X</a:t>
            </a:r>
            <a:r>
              <a:rPr lang="da-DK" dirty="0" smtClean="0"/>
              <a:t>+</a:t>
            </a:r>
            <a:r>
              <a:rPr lang="da-DK" i="1" dirty="0" smtClean="0"/>
              <a:t>Y</a:t>
            </a:r>
            <a:r>
              <a:rPr lang="da-DK" dirty="0" smtClean="0"/>
              <a:t> matrices in </a:t>
            </a:r>
            <a:r>
              <a:rPr lang="da-DK" b="1" dirty="0" smtClean="0">
                <a:solidFill>
                  <a:srgbClr val="C00000"/>
                </a:solidFill>
              </a:rPr>
              <a:t>O(</a:t>
            </a:r>
            <a:r>
              <a:rPr lang="da-DK" b="1" i="1" dirty="0" err="1" smtClean="0">
                <a:solidFill>
                  <a:srgbClr val="C00000"/>
                </a:solidFill>
              </a:rPr>
              <a:t>m</a:t>
            </a:r>
            <a:r>
              <a:rPr lang="da-DK" b="1" dirty="0" err="1" smtClean="0">
                <a:solidFill>
                  <a:srgbClr val="C00000"/>
                </a:solidFill>
              </a:rPr>
              <a:t>+</a:t>
            </a:r>
            <a:r>
              <a:rPr lang="da-DK" b="1" i="1" dirty="0" err="1" smtClean="0">
                <a:solidFill>
                  <a:srgbClr val="C00000"/>
                </a:solidFill>
              </a:rPr>
              <a:t>p∙</a:t>
            </a:r>
            <a:r>
              <a:rPr lang="da-DK" b="1" dirty="0" err="1" smtClean="0">
                <a:solidFill>
                  <a:srgbClr val="C00000"/>
                </a:solidFill>
              </a:rPr>
              <a:t>log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)),  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 = min {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b="1" dirty="0" smtClean="0">
                <a:solidFill>
                  <a:srgbClr val="C00000"/>
                </a:solidFill>
              </a:rPr>
              <a:t>}</a:t>
            </a:r>
            <a:endParaRPr lang="da-DK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/>
              <a:t>Proves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bounds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optimal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sosceles Triangle 124"/>
          <p:cNvSpPr/>
          <p:nvPr/>
        </p:nvSpPr>
        <p:spPr>
          <a:xfrm>
            <a:off x="179512" y="3717032"/>
            <a:ext cx="4392488" cy="295232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828800" y="4468761"/>
            <a:ext cx="1061884" cy="405582"/>
          </a:xfrm>
          <a:custGeom>
            <a:avLst/>
            <a:gdLst>
              <a:gd name="connsiteX0" fmla="*/ 0 w 1061884"/>
              <a:gd name="connsiteY0" fmla="*/ 250723 h 405582"/>
              <a:gd name="connsiteX1" fmla="*/ 235974 w 1061884"/>
              <a:gd name="connsiteY1" fmla="*/ 353962 h 405582"/>
              <a:gd name="connsiteX2" fmla="*/ 575187 w 1061884"/>
              <a:gd name="connsiteY2" fmla="*/ 353962 h 405582"/>
              <a:gd name="connsiteX3" fmla="*/ 737419 w 1061884"/>
              <a:gd name="connsiteY3" fmla="*/ 44245 h 405582"/>
              <a:gd name="connsiteX4" fmla="*/ 1061884 w 1061884"/>
              <a:gd name="connsiteY4" fmla="*/ 88491 h 40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1884" h="405582">
                <a:moveTo>
                  <a:pt x="0" y="250723"/>
                </a:moveTo>
                <a:cubicBezTo>
                  <a:pt x="70055" y="293739"/>
                  <a:pt x="140110" y="336756"/>
                  <a:pt x="235974" y="353962"/>
                </a:cubicBezTo>
                <a:cubicBezTo>
                  <a:pt x="331838" y="371168"/>
                  <a:pt x="491613" y="405582"/>
                  <a:pt x="575187" y="353962"/>
                </a:cubicBezTo>
                <a:cubicBezTo>
                  <a:pt x="658761" y="302343"/>
                  <a:pt x="656303" y="88490"/>
                  <a:pt x="737419" y="44245"/>
                </a:cubicBezTo>
                <a:cubicBezTo>
                  <a:pt x="818535" y="0"/>
                  <a:pt x="940209" y="44245"/>
                  <a:pt x="1061884" y="88491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89776" y="477646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475656" y="4581128"/>
            <a:ext cx="1163671" cy="951271"/>
          </a:xfrm>
          <a:custGeom>
            <a:avLst/>
            <a:gdLst>
              <a:gd name="connsiteX0" fmla="*/ 353961 w 1147917"/>
              <a:gd name="connsiteY0" fmla="*/ 0 h 951271"/>
              <a:gd name="connsiteX1" fmla="*/ 530942 w 1147917"/>
              <a:gd name="connsiteY1" fmla="*/ 206478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0" fmla="*/ 353961 w 1147917"/>
              <a:gd name="connsiteY0" fmla="*/ 0 h 951271"/>
              <a:gd name="connsiteX1" fmla="*/ 530942 w 1147917"/>
              <a:gd name="connsiteY1" fmla="*/ 206478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7" fmla="*/ 353961 w 1147917"/>
              <a:gd name="connsiteY7" fmla="*/ 0 h 951271"/>
              <a:gd name="connsiteX0" fmla="*/ 353961 w 1147917"/>
              <a:gd name="connsiteY0" fmla="*/ 0 h 951271"/>
              <a:gd name="connsiteX1" fmla="*/ 678386 w 1147917"/>
              <a:gd name="connsiteY1" fmla="*/ 180907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7" fmla="*/ 353961 w 1147917"/>
              <a:gd name="connsiteY7" fmla="*/ 0 h 951271"/>
              <a:gd name="connsiteX0" fmla="*/ 353961 w 1163671"/>
              <a:gd name="connsiteY0" fmla="*/ 0 h 951271"/>
              <a:gd name="connsiteX1" fmla="*/ 678386 w 1163671"/>
              <a:gd name="connsiteY1" fmla="*/ 180907 h 951271"/>
              <a:gd name="connsiteX2" fmla="*/ 1038426 w 1163671"/>
              <a:gd name="connsiteY2" fmla="*/ 108899 h 951271"/>
              <a:gd name="connsiteX3" fmla="*/ 1091381 w 1163671"/>
              <a:gd name="connsiteY3" fmla="*/ 501445 h 951271"/>
              <a:gd name="connsiteX4" fmla="*/ 604684 w 1163671"/>
              <a:gd name="connsiteY4" fmla="*/ 545690 h 951271"/>
              <a:gd name="connsiteX5" fmla="*/ 117987 w 1163671"/>
              <a:gd name="connsiteY5" fmla="*/ 943897 h 951271"/>
              <a:gd name="connsiteX6" fmla="*/ 0 w 1163671"/>
              <a:gd name="connsiteY6" fmla="*/ 501445 h 951271"/>
              <a:gd name="connsiteX7" fmla="*/ 353961 w 1163671"/>
              <a:gd name="connsiteY7" fmla="*/ 0 h 95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671" h="951271">
                <a:moveTo>
                  <a:pt x="353961" y="0"/>
                </a:moveTo>
                <a:cubicBezTo>
                  <a:pt x="393290" y="93407"/>
                  <a:pt x="564309" y="162757"/>
                  <a:pt x="678386" y="180907"/>
                </a:cubicBezTo>
                <a:cubicBezTo>
                  <a:pt x="792463" y="199057"/>
                  <a:pt x="969594" y="55476"/>
                  <a:pt x="1038426" y="108899"/>
                </a:cubicBezTo>
                <a:cubicBezTo>
                  <a:pt x="1107258" y="162322"/>
                  <a:pt x="1163671" y="428647"/>
                  <a:pt x="1091381" y="501445"/>
                </a:cubicBezTo>
                <a:cubicBezTo>
                  <a:pt x="1019091" y="574243"/>
                  <a:pt x="766916" y="471948"/>
                  <a:pt x="604684" y="545690"/>
                </a:cubicBezTo>
                <a:cubicBezTo>
                  <a:pt x="442452" y="619432"/>
                  <a:pt x="218768" y="951271"/>
                  <a:pt x="117987" y="943897"/>
                </a:cubicBezTo>
                <a:cubicBezTo>
                  <a:pt x="17206" y="936523"/>
                  <a:pt x="8603" y="718984"/>
                  <a:pt x="0" y="501445"/>
                </a:cubicBezTo>
                <a:lnTo>
                  <a:pt x="353961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8</a:t>
            </a:fld>
            <a:endParaRPr lang="en-US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a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Binary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156176" y="260648"/>
            <a:ext cx="2808312" cy="1656184"/>
            <a:chOff x="6084168" y="3861048"/>
            <a:chExt cx="2808312" cy="1656184"/>
          </a:xfrm>
        </p:grpSpPr>
        <p:cxnSp>
          <p:nvCxnSpPr>
            <p:cNvPr id="50" name="Straight Connector 49"/>
            <p:cNvCxnSpPr>
              <a:stCxn id="53" idx="3"/>
              <a:endCxn id="55" idx="0"/>
            </p:cNvCxnSpPr>
            <p:nvPr/>
          </p:nvCxnSpPr>
          <p:spPr>
            <a:xfrm flipH="1">
              <a:off x="6413144" y="4466939"/>
              <a:ext cx="24832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8055680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34924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619288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7092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26912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4194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98920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8042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0841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716428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4442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2444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52432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86044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78843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53" idx="5"/>
              <a:endCxn id="57" idx="0"/>
            </p:cNvCxnSpPr>
            <p:nvPr/>
          </p:nvCxnSpPr>
          <p:spPr>
            <a:xfrm>
              <a:off x="6865139" y="4466939"/>
              <a:ext cx="26808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5"/>
              <a:endCxn id="61" idx="0"/>
            </p:cNvCxnSpPr>
            <p:nvPr/>
          </p:nvCxnSpPr>
          <p:spPr>
            <a:xfrm>
              <a:off x="651497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5"/>
              <a:endCxn id="56" idx="0"/>
            </p:cNvCxnSpPr>
            <p:nvPr/>
          </p:nvCxnSpPr>
          <p:spPr>
            <a:xfrm>
              <a:off x="8301531" y="4466939"/>
              <a:ext cx="261973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1" idx="3"/>
              <a:endCxn id="54" idx="0"/>
            </p:cNvCxnSpPr>
            <p:nvPr/>
          </p:nvCxnSpPr>
          <p:spPr>
            <a:xfrm flipH="1">
              <a:off x="7853304" y="4466939"/>
              <a:ext cx="244557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57" idx="3"/>
              <a:endCxn id="58" idx="0"/>
            </p:cNvCxnSpPr>
            <p:nvPr/>
          </p:nvCxnSpPr>
          <p:spPr>
            <a:xfrm flipH="1">
              <a:off x="694826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57" idx="5"/>
              <a:endCxn id="60" idx="0"/>
            </p:cNvCxnSpPr>
            <p:nvPr/>
          </p:nvCxnSpPr>
          <p:spPr>
            <a:xfrm>
              <a:off x="723505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54" idx="5"/>
              <a:endCxn id="65" idx="0"/>
            </p:cNvCxnSpPr>
            <p:nvPr/>
          </p:nvCxnSpPr>
          <p:spPr>
            <a:xfrm>
              <a:off x="795513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54" idx="3"/>
              <a:endCxn id="63" idx="0"/>
            </p:cNvCxnSpPr>
            <p:nvPr/>
          </p:nvCxnSpPr>
          <p:spPr>
            <a:xfrm flipH="1">
              <a:off x="766834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56" idx="3"/>
              <a:endCxn id="62" idx="0"/>
            </p:cNvCxnSpPr>
            <p:nvPr/>
          </p:nvCxnSpPr>
          <p:spPr>
            <a:xfrm flipH="1">
              <a:off x="8388424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56" idx="5"/>
              <a:endCxn id="64" idx="0"/>
            </p:cNvCxnSpPr>
            <p:nvPr/>
          </p:nvCxnSpPr>
          <p:spPr>
            <a:xfrm>
              <a:off x="8665339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55" idx="3"/>
              <a:endCxn id="59" idx="0"/>
            </p:cNvCxnSpPr>
            <p:nvPr/>
          </p:nvCxnSpPr>
          <p:spPr>
            <a:xfrm flipH="1">
              <a:off x="622818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52" idx="5"/>
              <a:endCxn id="51" idx="1"/>
            </p:cNvCxnSpPr>
            <p:nvPr/>
          </p:nvCxnSpPr>
          <p:spPr>
            <a:xfrm>
              <a:off x="7595099" y="4106899"/>
              <a:ext cx="502762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52" idx="3"/>
              <a:endCxn id="53" idx="7"/>
            </p:cNvCxnSpPr>
            <p:nvPr/>
          </p:nvCxnSpPr>
          <p:spPr>
            <a:xfrm flipH="1">
              <a:off x="6865139" y="4106899"/>
              <a:ext cx="526290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>
            <a:xfrm>
              <a:off x="6732240" y="5085184"/>
              <a:ext cx="432048" cy="432048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ubtitle 2"/>
          <p:cNvSpPr txBox="1">
            <a:spLocks/>
          </p:cNvSpPr>
          <p:nvPr/>
        </p:nvSpPr>
        <p:spPr>
          <a:xfrm>
            <a:off x="107504" y="692696"/>
            <a:ext cx="54726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[G.N. Frederickson,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Optimal Algorithm for Selection in a Min-Heap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Inf.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104(2): 197-214, 1993]</a:t>
            </a:r>
          </a:p>
        </p:txBody>
      </p:sp>
      <p:sp>
        <p:nvSpPr>
          <p:cNvPr id="112" name="Freeform 111"/>
          <p:cNvSpPr/>
          <p:nvPr/>
        </p:nvSpPr>
        <p:spPr>
          <a:xfrm>
            <a:off x="5868144" y="836712"/>
            <a:ext cx="2952328" cy="1152128"/>
          </a:xfrm>
          <a:custGeom>
            <a:avLst/>
            <a:gdLst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333768 w 2756848"/>
              <a:gd name="connsiteY4" fmla="*/ 61415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788162"/>
              <a:gd name="connsiteY0" fmla="*/ 582655 h 1226374"/>
              <a:gd name="connsiteX1" fmla="*/ 777923 w 2788162"/>
              <a:gd name="connsiteY1" fmla="*/ 609951 h 1226374"/>
              <a:gd name="connsiteX2" fmla="*/ 859809 w 2788162"/>
              <a:gd name="connsiteY2" fmla="*/ 1224100 h 1226374"/>
              <a:gd name="connsiteX3" fmla="*/ 1255594 w 2788162"/>
              <a:gd name="connsiteY3" fmla="*/ 623598 h 1226374"/>
              <a:gd name="connsiteX4" fmla="*/ 2284106 w 2788162"/>
              <a:gd name="connsiteY4" fmla="*/ 360040 h 1226374"/>
              <a:gd name="connsiteX5" fmla="*/ 2788162 w 2788162"/>
              <a:gd name="connsiteY5" fmla="*/ 0 h 1226374"/>
              <a:gd name="connsiteX0" fmla="*/ 0 w 2788162"/>
              <a:gd name="connsiteY0" fmla="*/ 582655 h 1239986"/>
              <a:gd name="connsiteX1" fmla="*/ 777923 w 2788162"/>
              <a:gd name="connsiteY1" fmla="*/ 609951 h 1239986"/>
              <a:gd name="connsiteX2" fmla="*/ 859809 w 2788162"/>
              <a:gd name="connsiteY2" fmla="*/ 1224100 h 1239986"/>
              <a:gd name="connsiteX3" fmla="*/ 1255594 w 2788162"/>
              <a:gd name="connsiteY3" fmla="*/ 623598 h 1239986"/>
              <a:gd name="connsiteX4" fmla="*/ 2284106 w 2788162"/>
              <a:gd name="connsiteY4" fmla="*/ 360040 h 1239986"/>
              <a:gd name="connsiteX5" fmla="*/ 2788162 w 2788162"/>
              <a:gd name="connsiteY5" fmla="*/ 0 h 1239986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699930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699930 w 2788162"/>
              <a:gd name="connsiteY1" fmla="*/ 648072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720080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39206"/>
              <a:gd name="connsiteX1" fmla="*/ 864096 w 2952328"/>
              <a:gd name="connsiteY1" fmla="*/ 648072 h 1239206"/>
              <a:gd name="connsiteX2" fmla="*/ 1152128 w 2952328"/>
              <a:gd name="connsiteY2" fmla="*/ 1224136 h 1239206"/>
              <a:gd name="connsiteX3" fmla="*/ 1419760 w 2952328"/>
              <a:gd name="connsiteY3" fmla="*/ 623598 h 1239206"/>
              <a:gd name="connsiteX4" fmla="*/ 2448272 w 2952328"/>
              <a:gd name="connsiteY4" fmla="*/ 360040 h 1239206"/>
              <a:gd name="connsiteX5" fmla="*/ 2952328 w 2952328"/>
              <a:gd name="connsiteY5" fmla="*/ 0 h 1239206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2328" h="1152128">
                <a:moveTo>
                  <a:pt x="0" y="648072"/>
                </a:moveTo>
                <a:cubicBezTo>
                  <a:pt x="317311" y="608266"/>
                  <a:pt x="660073" y="564063"/>
                  <a:pt x="864096" y="648072"/>
                </a:cubicBezTo>
                <a:cubicBezTo>
                  <a:pt x="1258421" y="671826"/>
                  <a:pt x="602009" y="1143636"/>
                  <a:pt x="1224136" y="1152128"/>
                </a:cubicBezTo>
                <a:cubicBezTo>
                  <a:pt x="1580617" y="1140682"/>
                  <a:pt x="1215737" y="755613"/>
                  <a:pt x="1419760" y="623598"/>
                </a:cubicBezTo>
                <a:cubicBezTo>
                  <a:pt x="1623783" y="491583"/>
                  <a:pt x="2071733" y="883686"/>
                  <a:pt x="2448272" y="360040"/>
                </a:cubicBezTo>
                <a:cubicBezTo>
                  <a:pt x="2651179" y="67030"/>
                  <a:pt x="2657157" y="54942"/>
                  <a:pt x="2952328" y="0"/>
                </a:cubicBez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ontent Placeholder 2"/>
          <p:cNvSpPr>
            <a:spLocks noGrp="1"/>
          </p:cNvSpPr>
          <p:nvPr>
            <p:ph idx="1"/>
          </p:nvPr>
        </p:nvSpPr>
        <p:spPr>
          <a:xfrm>
            <a:off x="35496" y="1340769"/>
            <a:ext cx="9217024" cy="2520280"/>
          </a:xfrm>
        </p:spPr>
        <p:txBody>
          <a:bodyPr/>
          <a:lstStyle/>
          <a:p>
            <a:pPr marL="723900" indent="-3683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/>
              <a:t>k</a:t>
            </a:r>
            <a:r>
              <a:rPr lang="da-DK" dirty="0" smtClean="0"/>
              <a:t> x </a:t>
            </a:r>
            <a:r>
              <a:rPr lang="da-DK" dirty="0" err="1" smtClean="0"/>
              <a:t>DeleteMin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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marL="723900" indent="-3683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 x </a:t>
            </a:r>
            <a:r>
              <a:rPr lang="da-DK" dirty="0" err="1" smtClean="0">
                <a:sym typeface="Symbol"/>
              </a:rPr>
              <a:t>DeleteMin</a:t>
            </a:r>
            <a:r>
              <a:rPr lang="da-DK" dirty="0" smtClean="0">
                <a:sym typeface="Symbol"/>
              </a:rPr>
              <a:t> </a:t>
            </a:r>
            <a:r>
              <a:rPr lang="da-DK" b="1" dirty="0" smtClean="0">
                <a:solidFill>
                  <a:srgbClr val="C00000"/>
                </a:solidFill>
                <a:sym typeface="Symbol"/>
              </a:rPr>
              <a:t>front</a:t>
            </a:r>
            <a:r>
              <a:rPr lang="da-DK" dirty="0" smtClean="0">
                <a:sym typeface="Symbol"/>
              </a:rPr>
              <a:t> 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a-DK" dirty="0">
              <a:solidFill>
                <a:srgbClr val="C00000"/>
              </a:solidFill>
              <a:sym typeface="Symbol"/>
            </a:endParaRPr>
          </a:p>
          <a:p>
            <a:pPr>
              <a:buClr>
                <a:srgbClr val="C00000"/>
              </a:buClr>
              <a:buNone/>
            </a:pP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∙loglog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∙logloglog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∙3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log* </a:t>
            </a:r>
            <a:r>
              <a:rPr lang="da-DK" sz="2800" i="1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∙2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log* </a:t>
            </a:r>
            <a:r>
              <a:rPr lang="da-DK" sz="2800" i="1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endParaRPr lang="da-DK" sz="2800" i="1" baseline="30000" dirty="0" smtClean="0">
              <a:solidFill>
                <a:srgbClr val="C00000"/>
              </a:solidFill>
              <a:sym typeface="Symbol"/>
            </a:endParaRPr>
          </a:p>
          <a:p>
            <a:pPr>
              <a:buClr>
                <a:srgbClr val="C00000"/>
              </a:buClr>
              <a:buNone/>
            </a:pP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118" name="Freeform 117"/>
          <p:cNvSpPr/>
          <p:nvPr/>
        </p:nvSpPr>
        <p:spPr>
          <a:xfrm>
            <a:off x="5868144" y="1297202"/>
            <a:ext cx="3275856" cy="835652"/>
          </a:xfrm>
          <a:custGeom>
            <a:avLst/>
            <a:gdLst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333768 w 2756848"/>
              <a:gd name="connsiteY4" fmla="*/ 61415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788162"/>
              <a:gd name="connsiteY0" fmla="*/ 582655 h 1226374"/>
              <a:gd name="connsiteX1" fmla="*/ 777923 w 2788162"/>
              <a:gd name="connsiteY1" fmla="*/ 609951 h 1226374"/>
              <a:gd name="connsiteX2" fmla="*/ 859809 w 2788162"/>
              <a:gd name="connsiteY2" fmla="*/ 1224100 h 1226374"/>
              <a:gd name="connsiteX3" fmla="*/ 1255594 w 2788162"/>
              <a:gd name="connsiteY3" fmla="*/ 623598 h 1226374"/>
              <a:gd name="connsiteX4" fmla="*/ 2284106 w 2788162"/>
              <a:gd name="connsiteY4" fmla="*/ 360040 h 1226374"/>
              <a:gd name="connsiteX5" fmla="*/ 2788162 w 2788162"/>
              <a:gd name="connsiteY5" fmla="*/ 0 h 1226374"/>
              <a:gd name="connsiteX0" fmla="*/ 0 w 2788162"/>
              <a:gd name="connsiteY0" fmla="*/ 582655 h 1239986"/>
              <a:gd name="connsiteX1" fmla="*/ 777923 w 2788162"/>
              <a:gd name="connsiteY1" fmla="*/ 609951 h 1239986"/>
              <a:gd name="connsiteX2" fmla="*/ 859809 w 2788162"/>
              <a:gd name="connsiteY2" fmla="*/ 1224100 h 1239986"/>
              <a:gd name="connsiteX3" fmla="*/ 1255594 w 2788162"/>
              <a:gd name="connsiteY3" fmla="*/ 623598 h 1239986"/>
              <a:gd name="connsiteX4" fmla="*/ 2284106 w 2788162"/>
              <a:gd name="connsiteY4" fmla="*/ 360040 h 1239986"/>
              <a:gd name="connsiteX5" fmla="*/ 2788162 w 2788162"/>
              <a:gd name="connsiteY5" fmla="*/ 0 h 1239986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699930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699930 w 2788162"/>
              <a:gd name="connsiteY1" fmla="*/ 648072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720080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39206"/>
              <a:gd name="connsiteX1" fmla="*/ 864096 w 2952328"/>
              <a:gd name="connsiteY1" fmla="*/ 648072 h 1239206"/>
              <a:gd name="connsiteX2" fmla="*/ 1152128 w 2952328"/>
              <a:gd name="connsiteY2" fmla="*/ 1224136 h 1239206"/>
              <a:gd name="connsiteX3" fmla="*/ 1419760 w 2952328"/>
              <a:gd name="connsiteY3" fmla="*/ 623598 h 1239206"/>
              <a:gd name="connsiteX4" fmla="*/ 2448272 w 2952328"/>
              <a:gd name="connsiteY4" fmla="*/ 360040 h 1239206"/>
              <a:gd name="connsiteX5" fmla="*/ 2952328 w 2952328"/>
              <a:gd name="connsiteY5" fmla="*/ 0 h 1239206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  <a:gd name="connsiteX0" fmla="*/ 0 w 2952328"/>
              <a:gd name="connsiteY0" fmla="*/ 648072 h 883686"/>
              <a:gd name="connsiteX1" fmla="*/ 864096 w 2952328"/>
              <a:gd name="connsiteY1" fmla="*/ 648072 h 883686"/>
              <a:gd name="connsiteX2" fmla="*/ 1152128 w 2952328"/>
              <a:gd name="connsiteY2" fmla="*/ 792088 h 883686"/>
              <a:gd name="connsiteX3" fmla="*/ 1419760 w 2952328"/>
              <a:gd name="connsiteY3" fmla="*/ 623598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2952328"/>
              <a:gd name="connsiteY0" fmla="*/ 648072 h 883686"/>
              <a:gd name="connsiteX1" fmla="*/ 864096 w 2952328"/>
              <a:gd name="connsiteY1" fmla="*/ 648072 h 883686"/>
              <a:gd name="connsiteX2" fmla="*/ 1152128 w 2952328"/>
              <a:gd name="connsiteY2" fmla="*/ 792088 h 883686"/>
              <a:gd name="connsiteX3" fmla="*/ 1584176 w 2952328"/>
              <a:gd name="connsiteY3" fmla="*/ 648072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2952328"/>
              <a:gd name="connsiteY0" fmla="*/ 648072 h 883686"/>
              <a:gd name="connsiteX1" fmla="*/ 792088 w 2952328"/>
              <a:gd name="connsiteY1" fmla="*/ 576064 h 883686"/>
              <a:gd name="connsiteX2" fmla="*/ 1152128 w 2952328"/>
              <a:gd name="connsiteY2" fmla="*/ 792088 h 883686"/>
              <a:gd name="connsiteX3" fmla="*/ 1584176 w 2952328"/>
              <a:gd name="connsiteY3" fmla="*/ 648072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2952328"/>
              <a:gd name="connsiteY0" fmla="*/ 648072 h 883686"/>
              <a:gd name="connsiteX1" fmla="*/ 648072 w 2952328"/>
              <a:gd name="connsiteY1" fmla="*/ 576064 h 883686"/>
              <a:gd name="connsiteX2" fmla="*/ 1152128 w 2952328"/>
              <a:gd name="connsiteY2" fmla="*/ 792088 h 883686"/>
              <a:gd name="connsiteX3" fmla="*/ 1584176 w 2952328"/>
              <a:gd name="connsiteY3" fmla="*/ 648072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3275856"/>
              <a:gd name="connsiteY0" fmla="*/ 581042 h 816656"/>
              <a:gd name="connsiteX1" fmla="*/ 648072 w 3275856"/>
              <a:gd name="connsiteY1" fmla="*/ 509034 h 816656"/>
              <a:gd name="connsiteX2" fmla="*/ 1152128 w 3275856"/>
              <a:gd name="connsiteY2" fmla="*/ 725058 h 816656"/>
              <a:gd name="connsiteX3" fmla="*/ 1584176 w 3275856"/>
              <a:gd name="connsiteY3" fmla="*/ 581042 h 816656"/>
              <a:gd name="connsiteX4" fmla="*/ 2448272 w 3275856"/>
              <a:gd name="connsiteY4" fmla="*/ 293010 h 816656"/>
              <a:gd name="connsiteX5" fmla="*/ 3275856 w 3275856"/>
              <a:gd name="connsiteY5" fmla="*/ 4978 h 816656"/>
              <a:gd name="connsiteX0" fmla="*/ 0 w 3275856"/>
              <a:gd name="connsiteY0" fmla="*/ 581042 h 740843"/>
              <a:gd name="connsiteX1" fmla="*/ 648072 w 3275856"/>
              <a:gd name="connsiteY1" fmla="*/ 509034 h 740843"/>
              <a:gd name="connsiteX2" fmla="*/ 1152128 w 3275856"/>
              <a:gd name="connsiteY2" fmla="*/ 725058 h 740843"/>
              <a:gd name="connsiteX3" fmla="*/ 1584176 w 3275856"/>
              <a:gd name="connsiteY3" fmla="*/ 581042 h 740843"/>
              <a:gd name="connsiteX4" fmla="*/ 2448272 w 3275856"/>
              <a:gd name="connsiteY4" fmla="*/ 293010 h 740843"/>
              <a:gd name="connsiteX5" fmla="*/ 3275856 w 3275856"/>
              <a:gd name="connsiteY5" fmla="*/ 4978 h 740843"/>
              <a:gd name="connsiteX0" fmla="*/ 0 w 3275856"/>
              <a:gd name="connsiteY0" fmla="*/ 669985 h 829786"/>
              <a:gd name="connsiteX1" fmla="*/ 648072 w 3275856"/>
              <a:gd name="connsiteY1" fmla="*/ 597977 h 829786"/>
              <a:gd name="connsiteX2" fmla="*/ 1152128 w 3275856"/>
              <a:gd name="connsiteY2" fmla="*/ 814001 h 829786"/>
              <a:gd name="connsiteX3" fmla="*/ 1584176 w 3275856"/>
              <a:gd name="connsiteY3" fmla="*/ 669985 h 829786"/>
              <a:gd name="connsiteX4" fmla="*/ 2448272 w 3275856"/>
              <a:gd name="connsiteY4" fmla="*/ 381953 h 829786"/>
              <a:gd name="connsiteX5" fmla="*/ 3275856 w 3275856"/>
              <a:gd name="connsiteY5" fmla="*/ 93921 h 829786"/>
              <a:gd name="connsiteX0" fmla="*/ 0 w 3275856"/>
              <a:gd name="connsiteY0" fmla="*/ 669503 h 829304"/>
              <a:gd name="connsiteX1" fmla="*/ 648072 w 3275856"/>
              <a:gd name="connsiteY1" fmla="*/ 597495 h 829304"/>
              <a:gd name="connsiteX2" fmla="*/ 1152128 w 3275856"/>
              <a:gd name="connsiteY2" fmla="*/ 813519 h 829304"/>
              <a:gd name="connsiteX3" fmla="*/ 1584176 w 3275856"/>
              <a:gd name="connsiteY3" fmla="*/ 669503 h 829304"/>
              <a:gd name="connsiteX4" fmla="*/ 2448272 w 3275856"/>
              <a:gd name="connsiteY4" fmla="*/ 381471 h 829304"/>
              <a:gd name="connsiteX5" fmla="*/ 3275856 w 3275856"/>
              <a:gd name="connsiteY5" fmla="*/ 93439 h 829304"/>
              <a:gd name="connsiteX0" fmla="*/ 0 w 3275856"/>
              <a:gd name="connsiteY0" fmla="*/ 691636 h 835652"/>
              <a:gd name="connsiteX1" fmla="*/ 648072 w 3275856"/>
              <a:gd name="connsiteY1" fmla="*/ 619628 h 835652"/>
              <a:gd name="connsiteX2" fmla="*/ 1152128 w 3275856"/>
              <a:gd name="connsiteY2" fmla="*/ 835652 h 835652"/>
              <a:gd name="connsiteX3" fmla="*/ 1584176 w 3275856"/>
              <a:gd name="connsiteY3" fmla="*/ 691636 h 835652"/>
              <a:gd name="connsiteX4" fmla="*/ 2402399 w 3275856"/>
              <a:gd name="connsiteY4" fmla="*/ 381471 h 835652"/>
              <a:gd name="connsiteX5" fmla="*/ 3275856 w 3275856"/>
              <a:gd name="connsiteY5" fmla="*/ 115572 h 8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856" h="835652">
                <a:moveTo>
                  <a:pt x="0" y="691636"/>
                </a:moveTo>
                <a:cubicBezTo>
                  <a:pt x="317311" y="651830"/>
                  <a:pt x="444049" y="535619"/>
                  <a:pt x="648072" y="619628"/>
                </a:cubicBezTo>
                <a:cubicBezTo>
                  <a:pt x="1042397" y="643382"/>
                  <a:pt x="530001" y="827160"/>
                  <a:pt x="1152128" y="835652"/>
                </a:cubicBezTo>
                <a:cubicBezTo>
                  <a:pt x="1508609" y="824206"/>
                  <a:pt x="1375798" y="767333"/>
                  <a:pt x="1584176" y="691636"/>
                </a:cubicBezTo>
                <a:cubicBezTo>
                  <a:pt x="1792555" y="615939"/>
                  <a:pt x="2326380" y="829304"/>
                  <a:pt x="2402399" y="381471"/>
                </a:cubicBezTo>
                <a:cubicBezTo>
                  <a:pt x="2400609" y="0"/>
                  <a:pt x="2980685" y="170514"/>
                  <a:pt x="3275856" y="115572"/>
                </a:cubicBez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 rot="3404979">
            <a:off x="8396623" y="9451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front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2" name="Left Brace 121"/>
          <p:cNvSpPr/>
          <p:nvPr/>
        </p:nvSpPr>
        <p:spPr>
          <a:xfrm>
            <a:off x="323528" y="1484784"/>
            <a:ext cx="144016" cy="86409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304434" y="248360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k</a:t>
            </a:r>
            <a:r>
              <a:rPr lang="da-DK" dirty="0" smtClean="0"/>
              <a:t> smallest in </a:t>
            </a:r>
            <a:r>
              <a:rPr lang="da-DK" dirty="0" err="1" smtClean="0"/>
              <a:t>sorted</a:t>
            </a:r>
            <a:r>
              <a:rPr lang="da-DK" dirty="0" smtClean="0"/>
              <a:t> </a:t>
            </a:r>
            <a:r>
              <a:rPr lang="da-DK" dirty="0" err="1" smtClean="0"/>
              <a:t>order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 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Ω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lower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bound</a:t>
            </a:r>
            <a:endParaRPr lang="en-US" dirty="0"/>
          </a:p>
        </p:txBody>
      </p:sp>
      <p:sp>
        <p:nvSpPr>
          <p:cNvPr id="124" name="Arc 123"/>
          <p:cNvSpPr/>
          <p:nvPr/>
        </p:nvSpPr>
        <p:spPr>
          <a:xfrm>
            <a:off x="179512" y="1916832"/>
            <a:ext cx="412953" cy="720080"/>
          </a:xfrm>
          <a:prstGeom prst="arc">
            <a:avLst>
              <a:gd name="adj1" fmla="val 5399997"/>
              <a:gd name="adj2" fmla="val 15377310"/>
            </a:avLst>
          </a:prstGeom>
          <a:ln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862992" y="3833491"/>
            <a:ext cx="987188" cy="918949"/>
          </a:xfrm>
          <a:custGeom>
            <a:avLst/>
            <a:gdLst>
              <a:gd name="connsiteX0" fmla="*/ 514065 w 1005385"/>
              <a:gd name="connsiteY0" fmla="*/ 0 h 939421"/>
              <a:gd name="connsiteX1" fmla="*/ 36394 w 1005385"/>
              <a:gd name="connsiteY1" fmla="*/ 668740 h 939421"/>
              <a:gd name="connsiteX2" fmla="*/ 295701 w 1005385"/>
              <a:gd name="connsiteY2" fmla="*/ 791570 h 939421"/>
              <a:gd name="connsiteX3" fmla="*/ 404883 w 1005385"/>
              <a:gd name="connsiteY3" fmla="*/ 900752 h 939421"/>
              <a:gd name="connsiteX4" fmla="*/ 650543 w 1005385"/>
              <a:gd name="connsiteY4" fmla="*/ 559558 h 939421"/>
              <a:gd name="connsiteX5" fmla="*/ 1005385 w 1005385"/>
              <a:gd name="connsiteY5" fmla="*/ 600502 h 939421"/>
              <a:gd name="connsiteX0" fmla="*/ 514065 w 1005385"/>
              <a:gd name="connsiteY0" fmla="*/ 0 h 939421"/>
              <a:gd name="connsiteX1" fmla="*/ 36394 w 1005385"/>
              <a:gd name="connsiteY1" fmla="*/ 668740 h 939421"/>
              <a:gd name="connsiteX2" fmla="*/ 295701 w 1005385"/>
              <a:gd name="connsiteY2" fmla="*/ 791570 h 939421"/>
              <a:gd name="connsiteX3" fmla="*/ 404883 w 1005385"/>
              <a:gd name="connsiteY3" fmla="*/ 900752 h 939421"/>
              <a:gd name="connsiteX4" fmla="*/ 650543 w 1005385"/>
              <a:gd name="connsiteY4" fmla="*/ 559558 h 939421"/>
              <a:gd name="connsiteX5" fmla="*/ 1005385 w 1005385"/>
              <a:gd name="connsiteY5" fmla="*/ 600502 h 939421"/>
              <a:gd name="connsiteX6" fmla="*/ 514065 w 1005385"/>
              <a:gd name="connsiteY6" fmla="*/ 0 h 939421"/>
              <a:gd name="connsiteX0" fmla="*/ 495868 w 987188"/>
              <a:gd name="connsiteY0" fmla="*/ 0 h 918949"/>
              <a:gd name="connsiteX1" fmla="*/ 18197 w 987188"/>
              <a:gd name="connsiteY1" fmla="*/ 668740 h 918949"/>
              <a:gd name="connsiteX2" fmla="*/ 386686 w 987188"/>
              <a:gd name="connsiteY2" fmla="*/ 900752 h 918949"/>
              <a:gd name="connsiteX3" fmla="*/ 632346 w 987188"/>
              <a:gd name="connsiteY3" fmla="*/ 559558 h 918949"/>
              <a:gd name="connsiteX4" fmla="*/ 987188 w 987188"/>
              <a:gd name="connsiteY4" fmla="*/ 600502 h 918949"/>
              <a:gd name="connsiteX5" fmla="*/ 495868 w 987188"/>
              <a:gd name="connsiteY5" fmla="*/ 0 h 918949"/>
              <a:gd name="connsiteX0" fmla="*/ 495868 w 987188"/>
              <a:gd name="connsiteY0" fmla="*/ 0 h 918949"/>
              <a:gd name="connsiteX1" fmla="*/ 18197 w 987188"/>
              <a:gd name="connsiteY1" fmla="*/ 668740 h 918949"/>
              <a:gd name="connsiteX2" fmla="*/ 386686 w 987188"/>
              <a:gd name="connsiteY2" fmla="*/ 900752 h 918949"/>
              <a:gd name="connsiteX3" fmla="*/ 632346 w 987188"/>
              <a:gd name="connsiteY3" fmla="*/ 559558 h 918949"/>
              <a:gd name="connsiteX4" fmla="*/ 987188 w 987188"/>
              <a:gd name="connsiteY4" fmla="*/ 600502 h 918949"/>
              <a:gd name="connsiteX5" fmla="*/ 495868 w 987188"/>
              <a:gd name="connsiteY5" fmla="*/ 0 h 91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188" h="918949">
                <a:moveTo>
                  <a:pt x="495868" y="0"/>
                </a:moveTo>
                <a:cubicBezTo>
                  <a:pt x="275229" y="268406"/>
                  <a:pt x="368711" y="179821"/>
                  <a:pt x="18197" y="668740"/>
                </a:cubicBezTo>
                <a:cubicBezTo>
                  <a:pt x="0" y="818865"/>
                  <a:pt x="284328" y="918949"/>
                  <a:pt x="386686" y="900752"/>
                </a:cubicBezTo>
                <a:cubicBezTo>
                  <a:pt x="489044" y="882555"/>
                  <a:pt x="532262" y="609600"/>
                  <a:pt x="632346" y="559558"/>
                </a:cubicBezTo>
                <a:cubicBezTo>
                  <a:pt x="732430" y="509516"/>
                  <a:pt x="859809" y="555009"/>
                  <a:pt x="987188" y="600502"/>
                </a:cubicBezTo>
                <a:lnTo>
                  <a:pt x="495868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137376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547664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339645" y="5211096"/>
            <a:ext cx="1226575" cy="526026"/>
          </a:xfrm>
          <a:custGeom>
            <a:avLst/>
            <a:gdLst>
              <a:gd name="connsiteX0" fmla="*/ 2459 w 1226575"/>
              <a:gd name="connsiteY0" fmla="*/ 39329 h 526026"/>
              <a:gd name="connsiteX1" fmla="*/ 61452 w 1226575"/>
              <a:gd name="connsiteY1" fmla="*/ 422787 h 526026"/>
              <a:gd name="connsiteX2" fmla="*/ 371168 w 1226575"/>
              <a:gd name="connsiteY2" fmla="*/ 467033 h 526026"/>
              <a:gd name="connsiteX3" fmla="*/ 754626 w 1226575"/>
              <a:gd name="connsiteY3" fmla="*/ 68826 h 526026"/>
              <a:gd name="connsiteX4" fmla="*/ 1226575 w 1226575"/>
              <a:gd name="connsiteY4" fmla="*/ 54078 h 52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575" h="526026">
                <a:moveTo>
                  <a:pt x="2459" y="39329"/>
                </a:moveTo>
                <a:cubicBezTo>
                  <a:pt x="1229" y="195416"/>
                  <a:pt x="0" y="351503"/>
                  <a:pt x="61452" y="422787"/>
                </a:cubicBezTo>
                <a:cubicBezTo>
                  <a:pt x="122904" y="494071"/>
                  <a:pt x="255639" y="526026"/>
                  <a:pt x="371168" y="467033"/>
                </a:cubicBezTo>
                <a:cubicBezTo>
                  <a:pt x="486697" y="408040"/>
                  <a:pt x="612058" y="137652"/>
                  <a:pt x="754626" y="68826"/>
                </a:cubicBezTo>
                <a:cubicBezTo>
                  <a:pt x="897194" y="0"/>
                  <a:pt x="1061884" y="27039"/>
                  <a:pt x="1226575" y="54078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1691680" y="5589240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2448232" y="4399936"/>
            <a:ext cx="523568" cy="742335"/>
          </a:xfrm>
          <a:custGeom>
            <a:avLst/>
            <a:gdLst>
              <a:gd name="connsiteX0" fmla="*/ 0 w 523568"/>
              <a:gd name="connsiteY0" fmla="*/ 216309 h 742335"/>
              <a:gd name="connsiteX1" fmla="*/ 73742 w 523568"/>
              <a:gd name="connsiteY1" fmla="*/ 83574 h 742335"/>
              <a:gd name="connsiteX2" fmla="*/ 206478 w 523568"/>
              <a:gd name="connsiteY2" fmla="*/ 39329 h 742335"/>
              <a:gd name="connsiteX3" fmla="*/ 235974 w 523568"/>
              <a:gd name="connsiteY3" fmla="*/ 319548 h 742335"/>
              <a:gd name="connsiteX4" fmla="*/ 516194 w 523568"/>
              <a:gd name="connsiteY4" fmla="*/ 555522 h 742335"/>
              <a:gd name="connsiteX5" fmla="*/ 191729 w 523568"/>
              <a:gd name="connsiteY5" fmla="*/ 732503 h 742335"/>
              <a:gd name="connsiteX6" fmla="*/ 206478 w 523568"/>
              <a:gd name="connsiteY6" fmla="*/ 496529 h 742335"/>
              <a:gd name="connsiteX7" fmla="*/ 147484 w 523568"/>
              <a:gd name="connsiteY7" fmla="*/ 304799 h 742335"/>
              <a:gd name="connsiteX0" fmla="*/ 0 w 523568"/>
              <a:gd name="connsiteY0" fmla="*/ 216309 h 742335"/>
              <a:gd name="connsiteX1" fmla="*/ 73742 w 523568"/>
              <a:gd name="connsiteY1" fmla="*/ 83574 h 742335"/>
              <a:gd name="connsiteX2" fmla="*/ 206478 w 523568"/>
              <a:gd name="connsiteY2" fmla="*/ 39329 h 742335"/>
              <a:gd name="connsiteX3" fmla="*/ 235974 w 523568"/>
              <a:gd name="connsiteY3" fmla="*/ 319548 h 742335"/>
              <a:gd name="connsiteX4" fmla="*/ 516194 w 523568"/>
              <a:gd name="connsiteY4" fmla="*/ 555522 h 742335"/>
              <a:gd name="connsiteX5" fmla="*/ 191729 w 523568"/>
              <a:gd name="connsiteY5" fmla="*/ 732503 h 742335"/>
              <a:gd name="connsiteX6" fmla="*/ 206478 w 523568"/>
              <a:gd name="connsiteY6" fmla="*/ 496529 h 742335"/>
              <a:gd name="connsiteX7" fmla="*/ 147484 w 523568"/>
              <a:gd name="connsiteY7" fmla="*/ 304799 h 742335"/>
              <a:gd name="connsiteX8" fmla="*/ 0 w 523568"/>
              <a:gd name="connsiteY8" fmla="*/ 216309 h 74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568" h="742335">
                <a:moveTo>
                  <a:pt x="0" y="216309"/>
                </a:moveTo>
                <a:cubicBezTo>
                  <a:pt x="19664" y="164690"/>
                  <a:pt x="39329" y="113071"/>
                  <a:pt x="73742" y="83574"/>
                </a:cubicBezTo>
                <a:cubicBezTo>
                  <a:pt x="108155" y="54077"/>
                  <a:pt x="179439" y="0"/>
                  <a:pt x="206478" y="39329"/>
                </a:cubicBezTo>
                <a:cubicBezTo>
                  <a:pt x="233517" y="78658"/>
                  <a:pt x="184355" y="233516"/>
                  <a:pt x="235974" y="319548"/>
                </a:cubicBezTo>
                <a:cubicBezTo>
                  <a:pt x="287593" y="405580"/>
                  <a:pt x="523568" y="486696"/>
                  <a:pt x="516194" y="555522"/>
                </a:cubicBezTo>
                <a:cubicBezTo>
                  <a:pt x="508820" y="624348"/>
                  <a:pt x="243348" y="742335"/>
                  <a:pt x="191729" y="732503"/>
                </a:cubicBezTo>
                <a:cubicBezTo>
                  <a:pt x="140110" y="722671"/>
                  <a:pt x="213852" y="567813"/>
                  <a:pt x="206478" y="496529"/>
                </a:cubicBezTo>
                <a:cubicBezTo>
                  <a:pt x="199104" y="425245"/>
                  <a:pt x="173294" y="365022"/>
                  <a:pt x="147484" y="304799"/>
                </a:cubicBezTo>
                <a:lnTo>
                  <a:pt x="0" y="216309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699792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2669458" y="4490883"/>
            <a:ext cx="425246" cy="744794"/>
          </a:xfrm>
          <a:custGeom>
            <a:avLst/>
            <a:gdLst>
              <a:gd name="connsiteX0" fmla="*/ 221226 w 425246"/>
              <a:gd name="connsiteY0" fmla="*/ 51620 h 744794"/>
              <a:gd name="connsiteX1" fmla="*/ 73742 w 425246"/>
              <a:gd name="connsiteY1" fmla="*/ 22123 h 744794"/>
              <a:gd name="connsiteX2" fmla="*/ 103239 w 425246"/>
              <a:gd name="connsiteY2" fmla="*/ 184356 h 744794"/>
              <a:gd name="connsiteX3" fmla="*/ 398207 w 425246"/>
              <a:gd name="connsiteY3" fmla="*/ 435078 h 744794"/>
              <a:gd name="connsiteX4" fmla="*/ 265471 w 425246"/>
              <a:gd name="connsiteY4" fmla="*/ 671052 h 744794"/>
              <a:gd name="connsiteX5" fmla="*/ 0 w 425246"/>
              <a:gd name="connsiteY5" fmla="*/ 744794 h 74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246" h="744794">
                <a:moveTo>
                  <a:pt x="221226" y="51620"/>
                </a:moveTo>
                <a:cubicBezTo>
                  <a:pt x="157316" y="25810"/>
                  <a:pt x="93407" y="0"/>
                  <a:pt x="73742" y="22123"/>
                </a:cubicBezTo>
                <a:cubicBezTo>
                  <a:pt x="54077" y="44246"/>
                  <a:pt x="49162" y="115530"/>
                  <a:pt x="103239" y="184356"/>
                </a:cubicBezTo>
                <a:cubicBezTo>
                  <a:pt x="157317" y="253182"/>
                  <a:pt x="371168" y="353962"/>
                  <a:pt x="398207" y="435078"/>
                </a:cubicBezTo>
                <a:cubicBezTo>
                  <a:pt x="425246" y="516194"/>
                  <a:pt x="331839" y="619433"/>
                  <a:pt x="265471" y="671052"/>
                </a:cubicBezTo>
                <a:cubicBezTo>
                  <a:pt x="199103" y="722671"/>
                  <a:pt x="99551" y="733732"/>
                  <a:pt x="0" y="744794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987824" y="49411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1642539" y="5429743"/>
            <a:ext cx="93099" cy="16510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2" idx="2"/>
          </p:cNvCxnSpPr>
          <p:nvPr/>
        </p:nvCxnSpPr>
        <p:spPr>
          <a:xfrm flipH="1">
            <a:off x="2855456" y="5013176"/>
            <a:ext cx="132368" cy="561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 flipV="1">
            <a:off x="2239694" y="4632045"/>
            <a:ext cx="93099" cy="16510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35" grpId="0" animBg="1"/>
      <p:bldP spid="135" grpId="1" animBg="1"/>
      <p:bldP spid="136" grpId="0" animBg="1"/>
      <p:bldP spid="142" grpId="0" animBg="1"/>
      <p:bldP spid="116" grpId="0" uiExpand="1" build="p"/>
      <p:bldP spid="118" grpId="0" animBg="1"/>
      <p:bldP spid="120" grpId="0"/>
      <p:bldP spid="122" grpId="0" animBg="1"/>
      <p:bldP spid="123" grpId="0"/>
      <p:bldP spid="124" grpId="0" animBg="1"/>
      <p:bldP spid="129" grpId="0" animBg="1"/>
      <p:bldP spid="130" grpId="0" animBg="1"/>
      <p:bldP spid="144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1022</Words>
  <Application>Microsoft Office PowerPoint</Application>
  <PresentationFormat>On-screen Show (4:3)</PresentationFormat>
  <Paragraphs>428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Selection in Column Monotone Matrices,  X + Y and Heaps</vt:lpstr>
      <vt:lpstr>Partition (I1,i,I2)</vt:lpstr>
      <vt:lpstr>Slide 3</vt:lpstr>
      <vt:lpstr>Slide 4</vt:lpstr>
      <vt:lpstr>Slide 5</vt:lpstr>
      <vt:lpstr>Slide 6</vt:lpstr>
      <vt:lpstr>[F93] considers additionally...</vt:lpstr>
      <vt:lpstr>Slide 8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Stølting Brodal</dc:creator>
  <cp:lastModifiedBy>Gerth Stølting Brodal</cp:lastModifiedBy>
  <cp:revision>21</cp:revision>
  <dcterms:created xsi:type="dcterms:W3CDTF">2011-12-05T07:26:53Z</dcterms:created>
  <dcterms:modified xsi:type="dcterms:W3CDTF">2011-12-07T13:06:04Z</dcterms:modified>
</cp:coreProperties>
</file>